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showSpecialPlsOnTitleSld="0">
  <p:sldMasterIdLst>
    <p:sldMasterId id="2147483648" r:id="rId1"/>
  </p:sldMasterIdLst>
  <p:notesMasterIdLst>
    <p:notesMasterId r:id="rId4"/>
  </p:notesMasterIdLst>
  <p:sldIdLst>
    <p:sldId id="412" r:id="rId3"/>
    <p:sldId id="413" r:id="rId5"/>
    <p:sldId id="414" r:id="rId6"/>
    <p:sldId id="415" r:id="rId7"/>
    <p:sldId id="424" r:id="rId8"/>
    <p:sldId id="425" r:id="rId9"/>
    <p:sldId id="426" r:id="rId10"/>
    <p:sldId id="428" r:id="rId11"/>
    <p:sldId id="429" r:id="rId12"/>
    <p:sldId id="433" r:id="rId13"/>
    <p:sldId id="654" r:id="rId14"/>
    <p:sldId id="655" r:id="rId15"/>
    <p:sldId id="675" r:id="rId16"/>
    <p:sldId id="439" r:id="rId17"/>
    <p:sldId id="440" r:id="rId18"/>
    <p:sldId id="441" r:id="rId19"/>
    <p:sldId id="658" r:id="rId20"/>
    <p:sldId id="258" r:id="rId21"/>
    <p:sldId id="661" r:id="rId22"/>
    <p:sldId id="682" r:id="rId23"/>
    <p:sldId id="683" r:id="rId24"/>
    <p:sldId id="261" r:id="rId25"/>
    <p:sldId id="665" r:id="rId26"/>
    <p:sldId id="667" r:id="rId27"/>
    <p:sldId id="668" r:id="rId28"/>
    <p:sldId id="684" r:id="rId29"/>
    <p:sldId id="314" r:id="rId30"/>
    <p:sldId id="686" r:id="rId31"/>
    <p:sldId id="997" r:id="rId32"/>
    <p:sldId id="269" r:id="rId33"/>
    <p:sldId id="450" r:id="rId34"/>
    <p:sldId id="687" r:id="rId35"/>
    <p:sldId id="451" r:id="rId36"/>
    <p:sldId id="452" r:id="rId37"/>
    <p:sldId id="320" r:id="rId38"/>
    <p:sldId id="677" r:id="rId39"/>
    <p:sldId id="688" r:id="rId40"/>
    <p:sldId id="689" r:id="rId41"/>
    <p:sldId id="690" r:id="rId42"/>
    <p:sldId id="444" r:id="rId43"/>
    <p:sldId id="678" r:id="rId44"/>
    <p:sldId id="453" r:id="rId45"/>
    <p:sldId id="691" r:id="rId46"/>
    <p:sldId id="823" r:id="rId47"/>
    <p:sldId id="679" r:id="rId48"/>
    <p:sldId id="454" r:id="rId49"/>
    <p:sldId id="692" r:id="rId50"/>
    <p:sldId id="693" r:id="rId51"/>
    <p:sldId id="694" r:id="rId52"/>
    <p:sldId id="695" r:id="rId53"/>
    <p:sldId id="696" r:id="rId54"/>
    <p:sldId id="479" r:id="rId55"/>
    <p:sldId id="480" r:id="rId56"/>
    <p:sldId id="698" r:id="rId57"/>
    <p:sldId id="704" r:id="rId58"/>
    <p:sldId id="706" r:id="rId59"/>
    <p:sldId id="825" r:id="rId60"/>
    <p:sldId id="471" r:id="rId61"/>
    <p:sldId id="472" r:id="rId62"/>
    <p:sldId id="726" r:id="rId63"/>
    <p:sldId id="727" r:id="rId64"/>
    <p:sldId id="708" r:id="rId65"/>
    <p:sldId id="709" r:id="rId66"/>
    <p:sldId id="710" r:id="rId67"/>
    <p:sldId id="712" r:id="rId68"/>
    <p:sldId id="711" r:id="rId69"/>
    <p:sldId id="713" r:id="rId70"/>
    <p:sldId id="481" r:id="rId71"/>
    <p:sldId id="484" r:id="rId72"/>
    <p:sldId id="729" r:id="rId73"/>
    <p:sldId id="728" r:id="rId74"/>
    <p:sldId id="495" r:id="rId75"/>
    <p:sldId id="482" r:id="rId76"/>
    <p:sldId id="500" r:id="rId77"/>
    <p:sldId id="730" r:id="rId78"/>
    <p:sldId id="731" r:id="rId79"/>
    <p:sldId id="732" r:id="rId80"/>
    <p:sldId id="733" r:id="rId81"/>
    <p:sldId id="735" r:id="rId82"/>
    <p:sldId id="736" r:id="rId83"/>
    <p:sldId id="499" r:id="rId84"/>
    <p:sldId id="722" r:id="rId85"/>
    <p:sldId id="498" r:id="rId86"/>
    <p:sldId id="501" r:id="rId87"/>
    <p:sldId id="503" r:id="rId88"/>
    <p:sldId id="725" r:id="rId89"/>
    <p:sldId id="737" r:id="rId90"/>
    <p:sldId id="738" r:id="rId91"/>
    <p:sldId id="739" r:id="rId92"/>
    <p:sldId id="744" r:id="rId93"/>
    <p:sldId id="741" r:id="rId94"/>
    <p:sldId id="750" r:id="rId95"/>
    <p:sldId id="751" r:id="rId96"/>
    <p:sldId id="522" r:id="rId97"/>
    <p:sldId id="523" r:id="rId98"/>
    <p:sldId id="752" r:id="rId99"/>
    <p:sldId id="533" r:id="rId100"/>
    <p:sldId id="528" r:id="rId101"/>
    <p:sldId id="345" r:id="rId102"/>
    <p:sldId id="539" r:id="rId103"/>
    <p:sldId id="541" r:id="rId104"/>
    <p:sldId id="824" r:id="rId105"/>
    <p:sldId id="540" r:id="rId106"/>
    <p:sldId id="543" r:id="rId107"/>
    <p:sldId id="542" r:id="rId108"/>
    <p:sldId id="757" r:id="rId109"/>
    <p:sldId id="758" r:id="rId110"/>
    <p:sldId id="762" r:id="rId111"/>
    <p:sldId id="763" r:id="rId112"/>
    <p:sldId id="764" r:id="rId113"/>
    <p:sldId id="765" r:id="rId114"/>
    <p:sldId id="766" r:id="rId115"/>
    <p:sldId id="768" r:id="rId116"/>
    <p:sldId id="583" r:id="rId117"/>
    <p:sldId id="574" r:id="rId118"/>
    <p:sldId id="775" r:id="rId119"/>
    <p:sldId id="776" r:id="rId120"/>
    <p:sldId id="777" r:id="rId121"/>
    <p:sldId id="778" r:id="rId122"/>
    <p:sldId id="779" r:id="rId123"/>
    <p:sldId id="404" r:id="rId124"/>
    <p:sldId id="585" r:id="rId125"/>
    <p:sldId id="586" r:id="rId126"/>
    <p:sldId id="587" r:id="rId127"/>
    <p:sldId id="588" r:id="rId128"/>
    <p:sldId id="589" r:id="rId129"/>
    <p:sldId id="591" r:id="rId130"/>
    <p:sldId id="590" r:id="rId131"/>
    <p:sldId id="781" r:id="rId132"/>
    <p:sldId id="783" r:id="rId133"/>
    <p:sldId id="364" r:id="rId134"/>
    <p:sldId id="597" r:id="rId135"/>
    <p:sldId id="785" r:id="rId136"/>
    <p:sldId id="786" r:id="rId137"/>
    <p:sldId id="787" r:id="rId138"/>
    <p:sldId id="788" r:id="rId139"/>
    <p:sldId id="598" r:id="rId140"/>
    <p:sldId id="604" r:id="rId141"/>
    <p:sldId id="605" r:id="rId142"/>
    <p:sldId id="606" r:id="rId143"/>
    <p:sldId id="794" r:id="rId144"/>
    <p:sldId id="610" r:id="rId145"/>
    <p:sldId id="796" r:id="rId146"/>
    <p:sldId id="798" r:id="rId147"/>
    <p:sldId id="799" r:id="rId148"/>
    <p:sldId id="800" r:id="rId149"/>
    <p:sldId id="803" r:id="rId150"/>
    <p:sldId id="801" r:id="rId151"/>
    <p:sldId id="802" r:id="rId152"/>
    <p:sldId id="804" r:id="rId153"/>
    <p:sldId id="622" r:id="rId154"/>
    <p:sldId id="611" r:id="rId155"/>
    <p:sldId id="807" r:id="rId156"/>
    <p:sldId id="808" r:id="rId157"/>
    <p:sldId id="809" r:id="rId158"/>
    <p:sldId id="810" r:id="rId159"/>
    <p:sldId id="354" r:id="rId160"/>
    <p:sldId id="811" r:id="rId161"/>
    <p:sldId id="998" r:id="rId162"/>
    <p:sldId id="812" r:id="rId163"/>
    <p:sldId id="813" r:id="rId164"/>
    <p:sldId id="814" r:id="rId165"/>
    <p:sldId id="815" r:id="rId166"/>
    <p:sldId id="633" r:id="rId167"/>
    <p:sldId id="820" r:id="rId168"/>
    <p:sldId id="821" r:id="rId169"/>
    <p:sldId id="822" r:id="rId170"/>
    <p:sldId id="637" r:id="rId171"/>
    <p:sldId id="639" r:id="rId172"/>
    <p:sldId id="999" r:id="rId173"/>
    <p:sldId id="816" r:id="rId174"/>
    <p:sldId id="1000" r:id="rId175"/>
    <p:sldId id="640" r:id="rId176"/>
    <p:sldId id="641" r:id="rId177"/>
    <p:sldId id="642" r:id="rId178"/>
    <p:sldId id="643" r:id="rId179"/>
    <p:sldId id="819" r:id="rId180"/>
    <p:sldId id="817" r:id="rId181"/>
  </p:sldIdLst>
  <p:sldSz cx="9144000" cy="6858000" type="screen4x3"/>
  <p:notesSz cx="7102475" cy="8991600"/>
  <p:custDataLst>
    <p:tags r:id="rId185"/>
  </p:custDataLst>
  <p:defaultTextStyle>
    <a:defPPr>
      <a:defRPr lang="en-US"/>
    </a:defPPr>
    <a:lvl1pPr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1pPr>
    <a:lvl2pPr marL="4572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2pPr>
    <a:lvl3pPr marL="9144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3pPr>
    <a:lvl4pPr marL="13716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4pPr>
    <a:lvl5pPr marL="18288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5pPr>
    <a:lvl6pPr marL="22860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6pPr>
    <a:lvl7pPr marL="27432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7pPr>
    <a:lvl8pPr marL="32004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8pPr>
    <a:lvl9pPr marL="36576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54F"/>
    <a:srgbClr val="FFECAF"/>
    <a:srgbClr val="E6E5DF"/>
    <a:srgbClr val="C2DDB1"/>
    <a:srgbClr val="B3D49E"/>
    <a:srgbClr val="FFDF79"/>
    <a:srgbClr val="B4A69E"/>
    <a:srgbClr val="918061"/>
    <a:srgbClr val="B89ED4"/>
    <a:srgbClr val="C6E6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80" autoAdjust="0"/>
    <p:restoredTop sz="95156" autoAdjust="0"/>
  </p:normalViewPr>
  <p:slideViewPr>
    <p:cSldViewPr>
      <p:cViewPr>
        <p:scale>
          <a:sx n="78" d="100"/>
          <a:sy n="78" d="100"/>
        </p:scale>
        <p:origin x="-1026" y="-78"/>
      </p:cViewPr>
      <p:guideLst>
        <p:guide orient="horz" pos="2120"/>
        <p:guide pos="3021"/>
      </p:guideLst>
    </p:cSldViewPr>
  </p:slideViewPr>
  <p:outlineViewPr>
    <p:cViewPr>
      <p:scale>
        <a:sx n="33" d="100"/>
        <a:sy n="33" d="100"/>
      </p:scale>
      <p:origin x="0" y="1051"/>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4" d="100"/>
          <a:sy n="54" d="100"/>
        </p:scale>
        <p:origin x="-2838" y="-102"/>
      </p:cViewPr>
      <p:guideLst>
        <p:guide orient="horz" pos="2780"/>
        <p:guide pos="234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5" Type="http://schemas.openxmlformats.org/officeDocument/2006/relationships/tags" Target="tags/tag52.xml"/><Relationship Id="rId184" Type="http://schemas.openxmlformats.org/officeDocument/2006/relationships/tableStyles" Target="tableStyles.xml"/><Relationship Id="rId183" Type="http://schemas.openxmlformats.org/officeDocument/2006/relationships/viewProps" Target="viewProps.xml"/><Relationship Id="rId182" Type="http://schemas.openxmlformats.org/officeDocument/2006/relationships/presProps" Target="presProps.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Rot="1" noChangeAspect="1" noChangeArrowheads="1"/>
          </p:cNvSpPr>
          <p:nvPr>
            <p:ph type="sldImg" idx="2"/>
          </p:nvPr>
        </p:nvSpPr>
        <p:spPr bwMode="auto">
          <a:xfrm>
            <a:off x="1751013" y="174625"/>
            <a:ext cx="3527425"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5" name="Rectangle 3"/>
          <p:cNvSpPr>
            <a:spLocks noGrp="1" noRot="1" noChangeArrowheads="1"/>
          </p:cNvSpPr>
          <p:nvPr>
            <p:ph type="body" sz="quarter" idx="3"/>
          </p:nvPr>
        </p:nvSpPr>
        <p:spPr bwMode="auto">
          <a:xfrm>
            <a:off x="1319213" y="2767013"/>
            <a:ext cx="511175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3076" name="Rectangle 4"/>
          <p:cNvSpPr>
            <a:spLocks noGrp="1" noChangeArrowheads="1"/>
          </p:cNvSpPr>
          <p:nvPr>
            <p:ph type="sldNum" sz="quarter" idx="5"/>
          </p:nvPr>
        </p:nvSpPr>
        <p:spPr bwMode="auto">
          <a:xfrm>
            <a:off x="4703763" y="7808913"/>
            <a:ext cx="1244600"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400">
                <a:solidFill>
                  <a:schemeClr val="tx1"/>
                </a:solidFill>
                <a:latin typeface="幼圆" panose="02010509060101010101" pitchFamily="49" charset="-122"/>
                <a:ea typeface="幼圆" panose="02010509060101010101" pitchFamily="49" charset="-122"/>
              </a:defRPr>
            </a:lvl1pPr>
          </a:lstStyle>
          <a:p>
            <a:pPr>
              <a:defRPr/>
            </a:pPr>
            <a:r>
              <a:rPr lang="zh-CN" altLang="en-US"/>
              <a:t>图</a:t>
            </a:r>
            <a:r>
              <a:rPr lang="en-US" altLang="zh-CN">
                <a:latin typeface="Arial" panose="020B0604020202020204"/>
              </a:rPr>
              <a:t>——</a:t>
            </a:r>
            <a:fld id="{B94A5E0A-3908-4C93-8CB0-B48EE533BB60}" type="slidenum">
              <a:rPr lang="en-US" altLang="zh-CN">
                <a:latin typeface="Arial" panose="020B0604020202020204"/>
              </a:rPr>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lnSpc>
        <a:spcPct val="120000"/>
      </a:lnSpc>
      <a:spcBef>
        <a:spcPct val="30000"/>
      </a:spcBef>
      <a:spcAft>
        <a:spcPct val="0"/>
      </a:spcAft>
      <a:defRPr sz="1400" kern="1200">
        <a:solidFill>
          <a:schemeClr val="tx1"/>
        </a:solidFill>
        <a:latin typeface="幼圆" panose="02010509060101010101" pitchFamily="49" charset="-122"/>
        <a:ea typeface="幼圆" panose="02010509060101010101" pitchFamily="49" charset="-122"/>
        <a:cs typeface="+mn-cs"/>
      </a:defRPr>
    </a:lvl1pPr>
    <a:lvl2pPr marL="457200" algn="l" rtl="0" eaLnBrk="0" fontAlgn="base" hangingPunct="0">
      <a:lnSpc>
        <a:spcPct val="120000"/>
      </a:lnSpc>
      <a:spcBef>
        <a:spcPct val="30000"/>
      </a:spcBef>
      <a:spcAft>
        <a:spcPct val="0"/>
      </a:spcAft>
      <a:defRPr sz="1400" kern="1200">
        <a:solidFill>
          <a:schemeClr val="tx1"/>
        </a:solidFill>
        <a:latin typeface="幼圆" panose="02010509060101010101" pitchFamily="49" charset="-122"/>
        <a:ea typeface="幼圆" panose="02010509060101010101" pitchFamily="49" charset="-122"/>
        <a:cs typeface="+mn-cs"/>
      </a:defRPr>
    </a:lvl2pPr>
    <a:lvl3pPr marL="914400" algn="l" rtl="0" eaLnBrk="0" fontAlgn="base" hangingPunct="0">
      <a:lnSpc>
        <a:spcPct val="120000"/>
      </a:lnSpc>
      <a:spcBef>
        <a:spcPct val="30000"/>
      </a:spcBef>
      <a:spcAft>
        <a:spcPct val="0"/>
      </a:spcAft>
      <a:defRPr sz="1400" kern="1200">
        <a:solidFill>
          <a:schemeClr val="tx1"/>
        </a:solidFill>
        <a:latin typeface="幼圆" panose="02010509060101010101" pitchFamily="49" charset="-122"/>
        <a:ea typeface="幼圆" panose="02010509060101010101" pitchFamily="49" charset="-122"/>
        <a:cs typeface="+mn-cs"/>
      </a:defRPr>
    </a:lvl3pPr>
    <a:lvl4pPr marL="1371600" algn="l" rtl="0" eaLnBrk="0" fontAlgn="base" hangingPunct="0">
      <a:lnSpc>
        <a:spcPct val="120000"/>
      </a:lnSpc>
      <a:spcBef>
        <a:spcPct val="30000"/>
      </a:spcBef>
      <a:spcAft>
        <a:spcPct val="0"/>
      </a:spcAft>
      <a:defRPr sz="1400" kern="1200">
        <a:solidFill>
          <a:schemeClr val="tx1"/>
        </a:solidFill>
        <a:latin typeface="幼圆" panose="02010509060101010101" pitchFamily="49" charset="-122"/>
        <a:ea typeface="幼圆" panose="02010509060101010101" pitchFamily="49" charset="-122"/>
        <a:cs typeface="+mn-cs"/>
      </a:defRPr>
    </a:lvl4pPr>
    <a:lvl5pPr marL="1828800" algn="l" rtl="0" eaLnBrk="0" fontAlgn="base" hangingPunct="0">
      <a:lnSpc>
        <a:spcPct val="120000"/>
      </a:lnSpc>
      <a:spcBef>
        <a:spcPct val="30000"/>
      </a:spcBef>
      <a:spcAft>
        <a:spcPct val="0"/>
      </a:spcAft>
      <a:defRPr sz="1400" kern="1200">
        <a:solidFill>
          <a:schemeClr val="tx1"/>
        </a:solidFill>
        <a:latin typeface="幼圆" panose="02010509060101010101" pitchFamily="49" charset="-122"/>
        <a:ea typeface="幼圆" panose="020105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xfrm>
            <a:off x="1938338" y="174625"/>
            <a:ext cx="3168650" cy="2376488"/>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r>
              <a:rPr lang="zh-CN" altLang="zh-CN" smtClean="0"/>
              <a:t>结点逻辑关系分层次的非线性结构——树</a:t>
            </a:r>
            <a:endParaRPr lang="zh-CN" altLang="en-US" smtClean="0"/>
          </a:p>
        </p:txBody>
      </p:sp>
      <p:sp>
        <p:nvSpPr>
          <p:cNvPr id="921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fld id="{10DF3A47-9F7E-4533-A7F6-9985143CF3B6}" type="slidenum">
              <a:rPr lang="zh-CN" altLang="en-US" smtClean="0"/>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1833563" y="174625"/>
            <a:ext cx="3362325" cy="2520950"/>
          </a:xfrm>
        </p:spPr>
      </p:sp>
      <p:sp>
        <p:nvSpPr>
          <p:cNvPr id="121859" name="Rectangle 3"/>
          <p:cNvSpPr>
            <a:spLocks noGrp="1" noRot="1" noChangeArrowheads="1"/>
          </p:cNvSpPr>
          <p:nvPr>
            <p:ph type="body" idx="1"/>
          </p:nvPr>
        </p:nvSpPr>
        <p:spPr>
          <a:noFill/>
        </p:spPr>
        <p:txBody>
          <a:bodyPr/>
          <a:lstStyle/>
          <a:p>
            <a:pPr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函数功能：</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prim</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方法构造最小生成树</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函数输入：邻接矩阵、起始顶点编号</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函数输出：无</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屏幕输出：邻接矩阵、最小生成树的各边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//U---</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已加入最小生成树的点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prim(</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AdjMatrix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[][VERTEX_NUM]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1835150" y="174625"/>
            <a:ext cx="3360738" cy="2520950"/>
          </a:xfrm>
        </p:spPr>
      </p:sp>
      <p:sp>
        <p:nvSpPr>
          <p:cNvPr id="129027" name="Rectangle 3"/>
          <p:cNvSpPr>
            <a:spLocks noGrp="1" noRot="1" noChangeArrowheads="1"/>
          </p:cNvSpPr>
          <p:nvPr>
            <p:ph type="body" idx="1"/>
          </p:nvPr>
        </p:nvSpPr>
        <p:spPr>
          <a:noFill/>
        </p:spPr>
        <p:txBody>
          <a:bodyPr/>
          <a:lstStyle/>
          <a:p>
            <a:pPr eaLnBrk="1" hangingPunct="1">
              <a:lnSpc>
                <a:spcPct val="110000"/>
              </a:lnSpc>
            </a:pPr>
            <a:r>
              <a:rPr lang="zh-CN" altLang="en-US" sz="1000" dirty="0" smtClean="0"/>
              <a:t>最小生成树问题的</a:t>
            </a:r>
            <a:r>
              <a:rPr lang="zh-CN" altLang="en-US" sz="1000" dirty="0" smtClean="0">
                <a:latin typeface="Arial" panose="020B0604020202020204" pitchFamily="34" charset="0"/>
              </a:rPr>
              <a:t>“</a:t>
            </a:r>
            <a:r>
              <a:rPr lang="zh-CN" altLang="en-US" sz="1000" dirty="0" smtClean="0"/>
              <a:t>克鲁斯卡尔</a:t>
            </a:r>
            <a:r>
              <a:rPr lang="zh-CN" altLang="en-US" sz="1000" dirty="0" smtClean="0">
                <a:latin typeface="Arial" panose="020B0604020202020204" pitchFamily="34" charset="0"/>
              </a:rPr>
              <a:t>”</a:t>
            </a:r>
            <a:r>
              <a:rPr lang="zh-CN" altLang="en-US" sz="1000" dirty="0" smtClean="0"/>
              <a:t>算法：</a:t>
            </a:r>
            <a:endParaRPr lang="zh-CN" altLang="en-US" sz="1000" dirty="0" smtClean="0"/>
          </a:p>
          <a:p>
            <a:pPr eaLnBrk="1" hangingPunct="1">
              <a:lnSpc>
                <a:spcPct val="110000"/>
              </a:lnSpc>
            </a:pPr>
            <a:r>
              <a:rPr lang="zh-CN" altLang="en-US" sz="1000" dirty="0" smtClean="0"/>
              <a:t>对无向连通赋权图 </a:t>
            </a:r>
            <a:r>
              <a:rPr lang="en-US" altLang="zh-CN" sz="1000" dirty="0" smtClean="0"/>
              <a:t>G = (V, E, W)</a:t>
            </a:r>
            <a:r>
              <a:rPr lang="en-US" altLang="zh-CN" sz="1000" dirty="0" smtClean="0">
                <a:latin typeface="Arial" panose="020B0604020202020204" pitchFamily="34" charset="0"/>
              </a:rPr>
              <a:t> </a:t>
            </a:r>
            <a:r>
              <a:rPr lang="en-US" altLang="zh-CN" sz="1000" dirty="0" smtClean="0"/>
              <a:t> </a:t>
            </a:r>
            <a:r>
              <a:rPr lang="zh-CN" altLang="en-US" sz="1000" dirty="0" smtClean="0"/>
              <a:t>，求最小花费生成树 </a:t>
            </a:r>
            <a:r>
              <a:rPr lang="en-US" altLang="zh-CN" sz="1000" dirty="0" smtClean="0"/>
              <a:t>T </a:t>
            </a:r>
            <a:r>
              <a:rPr lang="zh-CN" altLang="en-US" sz="1000" dirty="0" smtClean="0"/>
              <a:t>：</a:t>
            </a:r>
            <a:endParaRPr lang="zh-CN" altLang="en-US" sz="1000" dirty="0" smtClean="0"/>
          </a:p>
          <a:p>
            <a:pPr eaLnBrk="1" hangingPunct="1">
              <a:lnSpc>
                <a:spcPct val="110000"/>
              </a:lnSpc>
            </a:pPr>
            <a:r>
              <a:rPr lang="en-US" altLang="zh-CN" sz="1000" dirty="0" smtClean="0"/>
              <a:t>1) </a:t>
            </a:r>
            <a:r>
              <a:rPr lang="zh-CN" altLang="en-US" sz="1000" dirty="0" smtClean="0"/>
              <a:t>对边集 </a:t>
            </a:r>
            <a:r>
              <a:rPr lang="en-US" altLang="zh-CN" sz="1000" dirty="0" smtClean="0"/>
              <a:t>E </a:t>
            </a:r>
            <a:r>
              <a:rPr lang="zh-CN" altLang="en-US" sz="1000" dirty="0" smtClean="0"/>
              <a:t>按每个边的权值大小进行升序排列。</a:t>
            </a:r>
            <a:endParaRPr lang="zh-CN" altLang="en-US" sz="1000" dirty="0" smtClean="0"/>
          </a:p>
          <a:p>
            <a:pPr eaLnBrk="1" hangingPunct="1">
              <a:lnSpc>
                <a:spcPct val="110000"/>
              </a:lnSpc>
            </a:pPr>
            <a:r>
              <a:rPr lang="en-US" altLang="zh-CN" sz="1000" dirty="0" smtClean="0"/>
              <a:t>2) </a:t>
            </a:r>
            <a:r>
              <a:rPr lang="zh-CN" altLang="en-US" sz="1000" dirty="0" smtClean="0"/>
              <a:t>初始化最小花费生成树的边集 </a:t>
            </a:r>
            <a:r>
              <a:rPr lang="en-US" altLang="zh-CN" sz="1000" dirty="0" smtClean="0"/>
              <a:t>T </a:t>
            </a:r>
            <a:r>
              <a:rPr lang="zh-CN" altLang="en-US" sz="1000" dirty="0" smtClean="0"/>
              <a:t>为空。</a:t>
            </a:r>
            <a:endParaRPr lang="zh-CN" altLang="en-US" sz="1000" dirty="0" smtClean="0"/>
          </a:p>
          <a:p>
            <a:pPr eaLnBrk="1" hangingPunct="1">
              <a:lnSpc>
                <a:spcPct val="110000"/>
              </a:lnSpc>
            </a:pPr>
            <a:r>
              <a:rPr lang="en-US" altLang="zh-CN" sz="1000" dirty="0" smtClean="0"/>
              <a:t>3) </a:t>
            </a:r>
            <a:r>
              <a:rPr lang="zh-CN" altLang="en-US" sz="1000" dirty="0" smtClean="0"/>
              <a:t>把图的每个顶点都初始化为树的根节点</a:t>
            </a:r>
            <a:r>
              <a:rPr lang="en-US" altLang="zh-CN" sz="1000" dirty="0" smtClean="0"/>
              <a:t>parent[]</a:t>
            </a:r>
            <a:r>
              <a:rPr lang="zh-CN" altLang="en-US" sz="1000" dirty="0" smtClean="0"/>
              <a:t>。</a:t>
            </a:r>
            <a:endParaRPr lang="zh-CN" altLang="en-US" sz="1000" dirty="0" smtClean="0"/>
          </a:p>
          <a:p>
            <a:pPr eaLnBrk="1" hangingPunct="1">
              <a:lnSpc>
                <a:spcPct val="110000"/>
              </a:lnSpc>
            </a:pPr>
            <a:r>
              <a:rPr lang="en-US" altLang="zh-CN" sz="1000" dirty="0" smtClean="0"/>
              <a:t>4) </a:t>
            </a:r>
            <a:r>
              <a:rPr lang="zh-CN" altLang="en-US" sz="1000" dirty="0" smtClean="0"/>
              <a:t>取出当前边集 </a:t>
            </a:r>
            <a:r>
              <a:rPr lang="en-US" altLang="zh-CN" sz="1000" dirty="0" smtClean="0"/>
              <a:t>E </a:t>
            </a:r>
            <a:r>
              <a:rPr lang="zh-CN" altLang="en-US" sz="1000" dirty="0" smtClean="0"/>
              <a:t>中最小权值的边，假设边 </a:t>
            </a:r>
            <a:r>
              <a:rPr lang="en-US" altLang="zh-CN" sz="1000" dirty="0" smtClean="0"/>
              <a:t>e = (u, v) </a:t>
            </a:r>
            <a:r>
              <a:rPr lang="zh-CN" altLang="en-US" sz="1000" dirty="0" smtClean="0"/>
              <a:t>，如果当前边连接的两个节点 </a:t>
            </a:r>
            <a:r>
              <a:rPr lang="en-US" altLang="zh-CN" sz="1000" dirty="0" smtClean="0"/>
              <a:t>u </a:t>
            </a:r>
            <a:r>
              <a:rPr lang="zh-CN" altLang="en-US" sz="1000" dirty="0" smtClean="0"/>
              <a:t>和 节点 </a:t>
            </a:r>
            <a:r>
              <a:rPr lang="en-US" altLang="zh-CN" sz="1000" dirty="0" smtClean="0"/>
              <a:t>v </a:t>
            </a:r>
            <a:r>
              <a:rPr lang="zh-CN" altLang="en-US" sz="1000" dirty="0" smtClean="0"/>
              <a:t>不在同一棵树中，则把两个节点所在的树合并在一起，成为同一棵树。同时从边集 </a:t>
            </a:r>
            <a:r>
              <a:rPr lang="en-US" altLang="zh-CN" sz="1000" dirty="0" smtClean="0"/>
              <a:t>E </a:t>
            </a:r>
            <a:r>
              <a:rPr lang="zh-CN" altLang="en-US" sz="1000" dirty="0" smtClean="0"/>
              <a:t>中删除边 </a:t>
            </a:r>
            <a:r>
              <a:rPr lang="en-US" altLang="zh-CN" sz="1000" dirty="0" smtClean="0"/>
              <a:t>e</a:t>
            </a:r>
            <a:r>
              <a:rPr lang="en-US" altLang="zh-CN" sz="1000" dirty="0" smtClean="0">
                <a:latin typeface="Arial" panose="020B0604020202020204" pitchFamily="34" charset="0"/>
              </a:rPr>
              <a:t> </a:t>
            </a:r>
            <a:r>
              <a:rPr lang="en-US" altLang="zh-CN" sz="1000" dirty="0" smtClean="0"/>
              <a:t> </a:t>
            </a:r>
            <a:r>
              <a:rPr lang="zh-CN" altLang="en-US" sz="1000" dirty="0" smtClean="0"/>
              <a:t>并且把边 </a:t>
            </a:r>
            <a:r>
              <a:rPr lang="en-US" altLang="zh-CN" sz="1000" dirty="0" smtClean="0"/>
              <a:t>e </a:t>
            </a:r>
            <a:r>
              <a:rPr lang="zh-CN" altLang="en-US" sz="1000" dirty="0" smtClean="0"/>
              <a:t>加入到最小花费生成树的边集 </a:t>
            </a:r>
            <a:r>
              <a:rPr lang="en-US" altLang="zh-CN" sz="1000" dirty="0" smtClean="0"/>
              <a:t>T </a:t>
            </a:r>
            <a:r>
              <a:rPr lang="zh-CN" altLang="en-US" sz="1000" dirty="0" smtClean="0"/>
              <a:t>中。</a:t>
            </a:r>
            <a:endParaRPr lang="zh-CN" altLang="en-US" sz="1000" dirty="0" smtClean="0"/>
          </a:p>
          <a:p>
            <a:pPr eaLnBrk="1" hangingPunct="1">
              <a:lnSpc>
                <a:spcPct val="110000"/>
              </a:lnSpc>
            </a:pPr>
            <a:r>
              <a:rPr lang="en-US" altLang="zh-CN" sz="1000" dirty="0" smtClean="0"/>
              <a:t>5) </a:t>
            </a:r>
            <a:r>
              <a:rPr lang="zh-CN" altLang="en-US" sz="1000" dirty="0" smtClean="0"/>
              <a:t>重复步骤 </a:t>
            </a:r>
            <a:r>
              <a:rPr lang="en-US" altLang="zh-CN" sz="1000" dirty="0" smtClean="0"/>
              <a:t>(4) </a:t>
            </a:r>
            <a:r>
              <a:rPr lang="zh-CN" altLang="en-US" sz="1000" dirty="0" smtClean="0"/>
              <a:t>，直到边集 </a:t>
            </a:r>
            <a:r>
              <a:rPr lang="en-US" altLang="zh-CN" sz="1000" dirty="0" smtClean="0"/>
              <a:t>T </a:t>
            </a:r>
            <a:r>
              <a:rPr lang="zh-CN" altLang="en-US" sz="1000" dirty="0" smtClean="0"/>
              <a:t>中的边数为 </a:t>
            </a:r>
            <a:r>
              <a:rPr lang="en-US" altLang="zh-CN" sz="1000" dirty="0" smtClean="0"/>
              <a:t>n - 1 </a:t>
            </a:r>
            <a:r>
              <a:rPr lang="zh-CN" altLang="en-US" sz="1000" dirty="0" smtClean="0"/>
              <a:t>。</a:t>
            </a:r>
            <a:r>
              <a:rPr lang="en-US" altLang="zh-CN" sz="1000" dirty="0" smtClean="0"/>
              <a:t>( n </a:t>
            </a:r>
            <a:r>
              <a:rPr lang="zh-CN" altLang="en-US" sz="1000" dirty="0" smtClean="0"/>
              <a:t>为图 </a:t>
            </a:r>
            <a:r>
              <a:rPr lang="en-US" altLang="zh-CN" sz="1000" dirty="0" smtClean="0"/>
              <a:t>G </a:t>
            </a:r>
            <a:r>
              <a:rPr lang="zh-CN" altLang="en-US" sz="1000" dirty="0" smtClean="0"/>
              <a:t>中节点的总个数 </a:t>
            </a:r>
            <a:r>
              <a:rPr lang="en-US" altLang="zh-CN" sz="1000" dirty="0" smtClean="0"/>
              <a:t>)</a:t>
            </a:r>
            <a:endParaRPr lang="en-US" altLang="zh-CN" sz="1000" dirty="0" smtClean="0"/>
          </a:p>
          <a:p>
            <a:pPr eaLnBrk="1" hangingPunct="1">
              <a:lnSpc>
                <a:spcPct val="110000"/>
              </a:lnSpc>
            </a:pPr>
            <a:r>
              <a:rPr lang="en-US" altLang="zh-CN" sz="1000" dirty="0" err="1" smtClean="0"/>
              <a:t>Kruskal</a:t>
            </a:r>
            <a:r>
              <a:rPr lang="en-US" altLang="zh-CN" sz="1000" dirty="0" smtClean="0"/>
              <a:t> </a:t>
            </a:r>
            <a:r>
              <a:rPr lang="zh-CN" altLang="en-US" sz="1000" dirty="0" smtClean="0"/>
              <a:t>算法也是基于</a:t>
            </a:r>
            <a:r>
              <a:rPr lang="zh-CN" altLang="en-US" sz="1000" dirty="0" smtClean="0">
                <a:latin typeface="Arial" panose="020B0604020202020204" pitchFamily="34" charset="0"/>
              </a:rPr>
              <a:t>“</a:t>
            </a:r>
            <a:r>
              <a:rPr lang="zh-CN" altLang="en-US" sz="1000" dirty="0" smtClean="0"/>
              <a:t>穷举法策略</a:t>
            </a:r>
            <a:r>
              <a:rPr lang="zh-CN" altLang="en-US" sz="1000" dirty="0" smtClean="0">
                <a:latin typeface="Arial" panose="020B0604020202020204" pitchFamily="34" charset="0"/>
              </a:rPr>
              <a:t>”</a:t>
            </a:r>
            <a:r>
              <a:rPr lang="zh-CN" altLang="en-US" sz="1000" dirty="0" smtClean="0"/>
              <a:t>的。通俗也称为</a:t>
            </a:r>
            <a:r>
              <a:rPr lang="zh-CN" altLang="en-US" sz="1000" dirty="0" smtClean="0">
                <a:latin typeface="Arial" panose="020B0604020202020204" pitchFamily="34" charset="0"/>
              </a:rPr>
              <a:t>“</a:t>
            </a:r>
            <a:r>
              <a:rPr lang="zh-CN" altLang="en-US" sz="1000" dirty="0" smtClean="0"/>
              <a:t>避环法</a:t>
            </a:r>
            <a:r>
              <a:rPr lang="zh-CN" altLang="en-US" sz="1000" dirty="0" smtClean="0">
                <a:latin typeface="Arial" panose="020B0604020202020204" pitchFamily="34" charset="0"/>
              </a:rPr>
              <a:t>”</a:t>
            </a:r>
            <a:r>
              <a:rPr lang="zh-CN" altLang="en-US" sz="1000" dirty="0" smtClean="0"/>
              <a:t>。从这个名字可以看出算法的主要思路是依次选取权值最小的边来组成树，但要避开会让树构成回路的边。这一点从步骤 </a:t>
            </a:r>
            <a:r>
              <a:rPr lang="en-US" altLang="zh-CN" sz="1000" dirty="0" smtClean="0"/>
              <a:t>(4) </a:t>
            </a:r>
            <a:r>
              <a:rPr lang="zh-CN" altLang="en-US" sz="1000" dirty="0" smtClean="0"/>
              <a:t>中可以看出。</a:t>
            </a:r>
            <a:endParaRPr lang="zh-CN" altLang="en-US" sz="1000" dirty="0" smtClean="0"/>
          </a:p>
          <a:p>
            <a:pPr eaLnBrk="1" hangingPunct="1">
              <a:lnSpc>
                <a:spcPct val="110000"/>
              </a:lnSpc>
            </a:pPr>
            <a:r>
              <a:rPr lang="zh-CN" altLang="en-US" sz="1000" dirty="0" smtClean="0"/>
              <a:t>现在主要问题将集中在以下两个问题上：</a:t>
            </a:r>
            <a:endParaRPr lang="zh-CN" altLang="en-US" sz="1000" dirty="0" smtClean="0"/>
          </a:p>
          <a:p>
            <a:pPr eaLnBrk="1" hangingPunct="1">
              <a:lnSpc>
                <a:spcPct val="110000"/>
              </a:lnSpc>
            </a:pPr>
            <a:r>
              <a:rPr lang="en-US" altLang="zh-CN" sz="1000" dirty="0" smtClean="0"/>
              <a:t>1) </a:t>
            </a:r>
            <a:r>
              <a:rPr lang="zh-CN" altLang="en-US" sz="1000" dirty="0" smtClean="0"/>
              <a:t>如何判断边 </a:t>
            </a:r>
            <a:r>
              <a:rPr lang="en-US" altLang="zh-CN" sz="1000" dirty="0" smtClean="0"/>
              <a:t>e </a:t>
            </a:r>
            <a:r>
              <a:rPr lang="zh-CN" altLang="en-US" sz="1000" dirty="0" smtClean="0"/>
              <a:t>所连接的两个节点 </a:t>
            </a:r>
            <a:r>
              <a:rPr lang="en-US" altLang="zh-CN" sz="1000" dirty="0" smtClean="0"/>
              <a:t>u </a:t>
            </a:r>
            <a:r>
              <a:rPr lang="zh-CN" altLang="en-US" sz="1000" dirty="0" smtClean="0"/>
              <a:t>和 </a:t>
            </a:r>
            <a:r>
              <a:rPr lang="en-US" altLang="zh-CN" sz="1000" dirty="0" smtClean="0"/>
              <a:t>v </a:t>
            </a:r>
            <a:r>
              <a:rPr lang="zh-CN" altLang="en-US" sz="1000" dirty="0" smtClean="0"/>
              <a:t>不在同一棵树上？</a:t>
            </a:r>
            <a:endParaRPr lang="zh-CN" altLang="en-US" sz="1000" dirty="0" smtClean="0"/>
          </a:p>
          <a:p>
            <a:pPr eaLnBrk="1" hangingPunct="1">
              <a:lnSpc>
                <a:spcPct val="110000"/>
              </a:lnSpc>
            </a:pPr>
            <a:r>
              <a:rPr lang="en-US" altLang="zh-CN" sz="1000" dirty="0" smtClean="0"/>
              <a:t>2) </a:t>
            </a:r>
            <a:r>
              <a:rPr lang="zh-CN" altLang="en-US" sz="1000" dirty="0" smtClean="0"/>
              <a:t>如何把两个节点 </a:t>
            </a:r>
            <a:r>
              <a:rPr lang="en-US" altLang="zh-CN" sz="1000" dirty="0" smtClean="0"/>
              <a:t>u </a:t>
            </a:r>
            <a:r>
              <a:rPr lang="zh-CN" altLang="en-US" sz="1000" dirty="0" smtClean="0"/>
              <a:t>和 </a:t>
            </a:r>
            <a:r>
              <a:rPr lang="en-US" altLang="zh-CN" sz="1000" dirty="0" smtClean="0"/>
              <a:t>v </a:t>
            </a:r>
            <a:r>
              <a:rPr lang="zh-CN" altLang="en-US" sz="1000" dirty="0" smtClean="0"/>
              <a:t>所在的树合并为一棵树？</a:t>
            </a:r>
            <a:endParaRPr lang="zh-CN" altLang="en-US" sz="1000" dirty="0" smtClean="0"/>
          </a:p>
          <a:p>
            <a:pPr eaLnBrk="1" hangingPunct="1">
              <a:lnSpc>
                <a:spcPct val="110000"/>
              </a:lnSpc>
            </a:pPr>
            <a:r>
              <a:rPr lang="zh-CN" altLang="en-US" sz="1000" dirty="0" smtClean="0"/>
              <a:t>解决第一个问题的办法是分别查找节点 </a:t>
            </a:r>
            <a:r>
              <a:rPr lang="en-US" altLang="zh-CN" sz="1000" dirty="0" smtClean="0"/>
              <a:t>u </a:t>
            </a:r>
            <a:r>
              <a:rPr lang="zh-CN" altLang="en-US" sz="1000" dirty="0" smtClean="0"/>
              <a:t>和 </a:t>
            </a:r>
            <a:r>
              <a:rPr lang="en-US" altLang="zh-CN" sz="1000" dirty="0" smtClean="0"/>
              <a:t>v </a:t>
            </a:r>
            <a:r>
              <a:rPr lang="zh-CN" altLang="en-US" sz="1000" dirty="0" smtClean="0"/>
              <a:t>的根节点，如果它们的根节点相同，则认为它们在同一棵树上。</a:t>
            </a:r>
            <a:endParaRPr lang="zh-CN" altLang="en-US" sz="1000" dirty="0" smtClean="0"/>
          </a:p>
          <a:p>
            <a:pPr eaLnBrk="1" hangingPunct="1">
              <a:lnSpc>
                <a:spcPct val="110000"/>
              </a:lnSpc>
            </a:pPr>
            <a:r>
              <a:rPr lang="zh-CN" altLang="en-US" sz="1000" dirty="0" smtClean="0"/>
              <a:t>解决第二个问题的办法是把节点 </a:t>
            </a:r>
            <a:r>
              <a:rPr lang="en-US" altLang="zh-CN" sz="1000" dirty="0" smtClean="0"/>
              <a:t>u </a:t>
            </a:r>
            <a:r>
              <a:rPr lang="zh-CN" altLang="en-US" sz="1000" dirty="0" smtClean="0"/>
              <a:t>和 </a:t>
            </a:r>
            <a:r>
              <a:rPr lang="en-US" altLang="zh-CN" sz="1000" dirty="0" smtClean="0"/>
              <a:t>v </a:t>
            </a:r>
            <a:r>
              <a:rPr lang="zh-CN" altLang="en-US" sz="1000" dirty="0" smtClean="0"/>
              <a:t>的根节点分别作为父、子节点而连接在一起。这样就把两个分离的树组成了同一棵树。</a:t>
            </a:r>
            <a:endParaRPr lang="zh-CN" altLang="en-US" sz="1000" dirty="0" smtClean="0"/>
          </a:p>
          <a:p>
            <a:pPr eaLnBrk="1" hangingPunct="1">
              <a:lnSpc>
                <a:spcPct val="110000"/>
              </a:lnSpc>
            </a:pPr>
            <a:r>
              <a:rPr lang="zh-CN" altLang="en-US" sz="1000" dirty="0" smtClean="0"/>
              <a:t>这里为了尽量降低合并后的树的深度，将为树中每个节点保存一个</a:t>
            </a:r>
            <a:r>
              <a:rPr lang="zh-CN" altLang="en-US" sz="1000" dirty="0" smtClean="0">
                <a:latin typeface="Arial" panose="020B0604020202020204" pitchFamily="34" charset="0"/>
              </a:rPr>
              <a:t>“</a:t>
            </a:r>
            <a:r>
              <a:rPr lang="zh-CN" altLang="en-US" sz="1000" dirty="0" smtClean="0"/>
              <a:t>秩</a:t>
            </a:r>
            <a:r>
              <a:rPr lang="zh-CN" altLang="en-US" sz="1000" dirty="0" smtClean="0">
                <a:latin typeface="Arial" panose="020B0604020202020204" pitchFamily="34" charset="0"/>
              </a:rPr>
              <a:t>”</a:t>
            </a:r>
            <a:r>
              <a:rPr lang="zh-CN" altLang="en-US" sz="1000" dirty="0" smtClean="0"/>
              <a:t>值，</a:t>
            </a:r>
            <a:r>
              <a:rPr lang="zh-CN" altLang="en-US" sz="1000" dirty="0" smtClean="0">
                <a:latin typeface="Arial" panose="020B0604020202020204" pitchFamily="34" charset="0"/>
              </a:rPr>
              <a:t>“</a:t>
            </a:r>
            <a:r>
              <a:rPr lang="zh-CN" altLang="en-US" sz="1000" dirty="0" smtClean="0"/>
              <a:t>秩</a:t>
            </a:r>
            <a:r>
              <a:rPr lang="zh-CN" altLang="en-US" sz="1000" dirty="0" smtClean="0">
                <a:latin typeface="Arial" panose="020B0604020202020204" pitchFamily="34" charset="0"/>
              </a:rPr>
              <a:t>”</a:t>
            </a:r>
            <a:r>
              <a:rPr lang="zh-CN" altLang="en-US" sz="1000" dirty="0" smtClean="0"/>
              <a:t>值代表的是该节点作为树的根节点时，该树的高度。初始时，每个节点都独立成为一棵树，因此它们的</a:t>
            </a:r>
            <a:r>
              <a:rPr lang="zh-CN" altLang="en-US" sz="1000" dirty="0" smtClean="0">
                <a:latin typeface="Arial" panose="020B0604020202020204" pitchFamily="34" charset="0"/>
              </a:rPr>
              <a:t>“</a:t>
            </a:r>
            <a:r>
              <a:rPr lang="zh-CN" altLang="en-US" sz="1000" dirty="0" smtClean="0"/>
              <a:t>秩</a:t>
            </a:r>
            <a:r>
              <a:rPr lang="zh-CN" altLang="en-US" sz="1000" dirty="0" smtClean="0">
                <a:latin typeface="Arial" panose="020B0604020202020204" pitchFamily="34" charset="0"/>
              </a:rPr>
              <a:t>”</a:t>
            </a:r>
            <a:r>
              <a:rPr lang="zh-CN" altLang="en-US" sz="1000" dirty="0" smtClean="0"/>
              <a:t>值都为 </a:t>
            </a:r>
            <a:r>
              <a:rPr lang="en-US" altLang="zh-CN" sz="1000" dirty="0" smtClean="0"/>
              <a:t>0 </a:t>
            </a:r>
            <a:r>
              <a:rPr lang="zh-CN" altLang="en-US" sz="1000" dirty="0" smtClean="0"/>
              <a:t>。</a:t>
            </a:r>
            <a:endParaRPr lang="zh-CN" altLang="en-US" sz="1000" dirty="0" smtClean="0"/>
          </a:p>
          <a:p>
            <a:pPr eaLnBrk="1" hangingPunct="1">
              <a:lnSpc>
                <a:spcPct val="110000"/>
              </a:lnSpc>
            </a:pPr>
            <a:r>
              <a:rPr lang="zh-CN" altLang="en-US" sz="1000" dirty="0" smtClean="0"/>
              <a:t>在上述合并过程中我们将把</a:t>
            </a:r>
            <a:r>
              <a:rPr lang="zh-CN" altLang="en-US" sz="1000" dirty="0" smtClean="0">
                <a:latin typeface="Arial" panose="020B0604020202020204" pitchFamily="34" charset="0"/>
              </a:rPr>
              <a:t>“</a:t>
            </a:r>
            <a:r>
              <a:rPr lang="zh-CN" altLang="en-US" sz="1000" dirty="0" smtClean="0"/>
              <a:t>秩</a:t>
            </a:r>
            <a:r>
              <a:rPr lang="zh-CN" altLang="en-US" sz="1000" dirty="0" smtClean="0">
                <a:latin typeface="Arial" panose="020B0604020202020204" pitchFamily="34" charset="0"/>
              </a:rPr>
              <a:t>”</a:t>
            </a:r>
            <a:r>
              <a:rPr lang="zh-CN" altLang="en-US" sz="1000" dirty="0" smtClean="0"/>
              <a:t>值大的节点作为父节点，</a:t>
            </a:r>
            <a:r>
              <a:rPr lang="zh-CN" altLang="en-US" sz="1000" dirty="0" smtClean="0">
                <a:latin typeface="Arial" panose="020B0604020202020204" pitchFamily="34" charset="0"/>
              </a:rPr>
              <a:t>“</a:t>
            </a:r>
            <a:r>
              <a:rPr lang="zh-CN" altLang="en-US" sz="1000" dirty="0" smtClean="0"/>
              <a:t>秩</a:t>
            </a:r>
            <a:r>
              <a:rPr lang="zh-CN" altLang="en-US" sz="1000" dirty="0" smtClean="0">
                <a:latin typeface="Arial" panose="020B0604020202020204" pitchFamily="34" charset="0"/>
              </a:rPr>
              <a:t>”</a:t>
            </a:r>
            <a:r>
              <a:rPr lang="zh-CN" altLang="en-US" sz="1000" dirty="0" smtClean="0"/>
              <a:t>值小的节点作为子节点，如果两个节点的</a:t>
            </a:r>
            <a:r>
              <a:rPr lang="zh-CN" altLang="en-US" sz="1000" dirty="0" smtClean="0">
                <a:latin typeface="Arial" panose="020B0604020202020204" pitchFamily="34" charset="0"/>
              </a:rPr>
              <a:t>“</a:t>
            </a:r>
            <a:r>
              <a:rPr lang="zh-CN" altLang="en-US" sz="1000" dirty="0" smtClean="0"/>
              <a:t>秩</a:t>
            </a:r>
            <a:r>
              <a:rPr lang="zh-CN" altLang="en-US" sz="1000" dirty="0" smtClean="0">
                <a:latin typeface="Arial" panose="020B0604020202020204" pitchFamily="34" charset="0"/>
              </a:rPr>
              <a:t>”</a:t>
            </a:r>
            <a:r>
              <a:rPr lang="zh-CN" altLang="en-US" sz="1000" dirty="0" smtClean="0"/>
              <a:t>值相等，则任意让其中一个节点作为父节点，并同时让该节点的</a:t>
            </a:r>
            <a:r>
              <a:rPr lang="zh-CN" altLang="en-US" sz="1000" dirty="0" smtClean="0">
                <a:latin typeface="Arial" panose="020B0604020202020204" pitchFamily="34" charset="0"/>
              </a:rPr>
              <a:t>“</a:t>
            </a:r>
            <a:r>
              <a:rPr lang="zh-CN" altLang="en-US" sz="1000" dirty="0" smtClean="0"/>
              <a:t>秩</a:t>
            </a:r>
            <a:r>
              <a:rPr lang="zh-CN" altLang="en-US" sz="1000" dirty="0" smtClean="0">
                <a:latin typeface="Arial" panose="020B0604020202020204" pitchFamily="34" charset="0"/>
              </a:rPr>
              <a:t>”</a:t>
            </a:r>
            <a:r>
              <a:rPr lang="zh-CN" altLang="en-US" sz="1000" dirty="0" smtClean="0"/>
              <a:t>值加一，而子节点的</a:t>
            </a:r>
            <a:r>
              <a:rPr lang="zh-CN" altLang="en-US" sz="1000" dirty="0" smtClean="0">
                <a:latin typeface="Arial" panose="020B0604020202020204" pitchFamily="34" charset="0"/>
              </a:rPr>
              <a:t>“</a:t>
            </a:r>
            <a:r>
              <a:rPr lang="zh-CN" altLang="en-US" sz="1000" dirty="0" smtClean="0"/>
              <a:t>秩</a:t>
            </a:r>
            <a:r>
              <a:rPr lang="zh-CN" altLang="en-US" sz="1000" dirty="0" smtClean="0">
                <a:latin typeface="Arial" panose="020B0604020202020204" pitchFamily="34" charset="0"/>
              </a:rPr>
              <a:t>”</a:t>
            </a:r>
            <a:r>
              <a:rPr lang="zh-CN" altLang="en-US" sz="1000" dirty="0" smtClean="0"/>
              <a:t>值不变。</a:t>
            </a:r>
            <a:endParaRPr lang="zh-CN" altLang="en-US" sz="1000"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Kruskal</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EdgeStruct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EdgeSet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edge_num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vertex_num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parent[VERTEX_NUM];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记录各顶点的根，负值为本集合的结点个数</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num=0;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v1Root,v2Root;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LRoot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SRoot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LRoot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：大集合的根；</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SRoot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：小集合的根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char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LVertex,SVertex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vertex_num;i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parent[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num=0; k=0;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while ( k&lt;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edge_num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&amp;&amp; num&lt;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vertex_num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smtClean="0">
                <a:solidFill>
                  <a:srgbClr val="FF0000"/>
                </a:solidFill>
                <a:effectLst/>
                <a:latin typeface="幼圆" panose="02010509060101010101" pitchFamily="49" charset="-122"/>
                <a:ea typeface="幼圆" panose="02010509060101010101" pitchFamily="49" charset="-122"/>
                <a:cs typeface="+mn-cs"/>
              </a:rPr>
              <a:t>//</a:t>
            </a:r>
            <a:r>
              <a:rPr lang="zh-CN" altLang="zh-CN" sz="1400" kern="1200" dirty="0" smtClean="0">
                <a:solidFill>
                  <a:srgbClr val="FF0000"/>
                </a:solidFill>
                <a:effectLst/>
                <a:latin typeface="幼圆" panose="02010509060101010101" pitchFamily="49" charset="-122"/>
                <a:ea typeface="幼圆" panose="02010509060101010101" pitchFamily="49" charset="-122"/>
                <a:cs typeface="+mn-cs"/>
              </a:rPr>
              <a:t>查找</a:t>
            </a:r>
            <a:r>
              <a:rPr lang="en-US" altLang="zh-CN" sz="1400" kern="1200" dirty="0" err="1" smtClean="0">
                <a:solidFill>
                  <a:srgbClr val="FF0000"/>
                </a:solidFill>
                <a:effectLst/>
                <a:latin typeface="幼圆" panose="02010509060101010101" pitchFamily="49" charset="-122"/>
                <a:ea typeface="幼圆" panose="02010509060101010101" pitchFamily="49" charset="-122"/>
                <a:cs typeface="+mn-cs"/>
              </a:rPr>
              <a:t>start_vexd</a:t>
            </a:r>
            <a:r>
              <a:rPr lang="zh-CN" altLang="zh-CN" sz="1400" kern="1200" dirty="0" smtClean="0">
                <a:solidFill>
                  <a:srgbClr val="FF0000"/>
                </a:solidFill>
                <a:effectLst/>
                <a:latin typeface="幼圆" panose="02010509060101010101" pitchFamily="49" charset="-122"/>
                <a:ea typeface="幼圆" panose="02010509060101010101" pitchFamily="49" charset="-122"/>
                <a:cs typeface="+mn-cs"/>
              </a:rPr>
              <a:t>的根</a:t>
            </a:r>
            <a:r>
              <a:rPr lang="en-US" altLang="zh-CN" sz="1400" kern="1200" dirty="0" smtClean="0">
                <a:solidFill>
                  <a:srgbClr val="FF0000"/>
                </a:solidFill>
                <a:effectLst/>
                <a:latin typeface="幼圆" panose="02010509060101010101" pitchFamily="49" charset="-122"/>
                <a:ea typeface="幼圆" panose="02010509060101010101" pitchFamily="49" charset="-122"/>
                <a:cs typeface="+mn-cs"/>
              </a:rPr>
              <a:t>v1Root</a:t>
            </a:r>
            <a:endParaRPr lang="zh-CN" altLang="zh-CN" sz="1400" kern="1200" dirty="0" smtClean="0">
              <a:solidFill>
                <a:srgbClr val="FF0000"/>
              </a:solidFill>
              <a:effectLst/>
              <a:latin typeface="幼圆" panose="02010509060101010101" pitchFamily="49" charset="-122"/>
              <a:ea typeface="幼圆" panose="02010509060101010101" pitchFamily="49" charset="-122"/>
              <a:cs typeface="+mn-cs"/>
            </a:endParaRPr>
          </a:p>
          <a:p>
            <a:r>
              <a:rPr lang="en-US" altLang="zh-CN" sz="1400" kern="1200" dirty="0" smtClean="0">
                <a:solidFill>
                  <a:srgbClr val="FF0000"/>
                </a:solidFill>
                <a:effectLst/>
                <a:latin typeface="幼圆" panose="02010509060101010101" pitchFamily="49" charset="-122"/>
                <a:ea typeface="幼圆" panose="02010509060101010101" pitchFamily="49" charset="-122"/>
                <a:cs typeface="+mn-cs"/>
              </a:rPr>
              <a:t>		v1Root=(</a:t>
            </a:r>
            <a:r>
              <a:rPr lang="en-US" altLang="zh-CN" sz="1400" kern="1200" dirty="0" err="1" smtClean="0">
                <a:solidFill>
                  <a:srgbClr val="FF0000"/>
                </a:solidFill>
                <a:effectLst/>
                <a:latin typeface="幼圆" panose="02010509060101010101" pitchFamily="49" charset="-122"/>
                <a:ea typeface="幼圆" panose="02010509060101010101" pitchFamily="49" charset="-122"/>
                <a:cs typeface="+mn-cs"/>
              </a:rPr>
              <a:t>EdgeSet</a:t>
            </a:r>
            <a:r>
              <a:rPr lang="en-US" altLang="zh-CN" sz="1400" kern="1200" dirty="0" smtClean="0">
                <a:solidFill>
                  <a:srgbClr val="FF0000"/>
                </a:solidFill>
                <a:effectLst/>
                <a:latin typeface="幼圆" panose="02010509060101010101" pitchFamily="49" charset="-122"/>
                <a:ea typeface="幼圆" panose="02010509060101010101" pitchFamily="49" charset="-122"/>
                <a:cs typeface="+mn-cs"/>
              </a:rPr>
              <a:t>[k].</a:t>
            </a:r>
            <a:r>
              <a:rPr lang="en-US" altLang="zh-CN" sz="1400" kern="1200" dirty="0" err="1" smtClean="0">
                <a:solidFill>
                  <a:srgbClr val="FF0000"/>
                </a:solidFill>
                <a:effectLst/>
                <a:latin typeface="幼圆" panose="02010509060101010101" pitchFamily="49" charset="-122"/>
                <a:ea typeface="幼圆" panose="02010509060101010101" pitchFamily="49" charset="-122"/>
                <a:cs typeface="+mn-cs"/>
              </a:rPr>
              <a:t>start_vex-'A</a:t>
            </a:r>
            <a:r>
              <a:rPr lang="en-US" altLang="zh-CN" sz="1400" kern="1200" dirty="0" smtClean="0">
                <a:solidFill>
                  <a:srgbClr val="FF0000"/>
                </a:solidFill>
                <a:effectLst/>
                <a:latin typeface="幼圆" panose="02010509060101010101" pitchFamily="49" charset="-122"/>
                <a:ea typeface="幼圆" panose="02010509060101010101" pitchFamily="49" charset="-122"/>
                <a:cs typeface="+mn-cs"/>
              </a:rPr>
              <a:t>');</a:t>
            </a:r>
            <a:endParaRPr lang="zh-CN" altLang="zh-CN" sz="1400" kern="1200" dirty="0" smtClean="0">
              <a:solidFill>
                <a:srgbClr val="FF0000"/>
              </a:solidFill>
              <a:effectLst/>
              <a:latin typeface="幼圆" panose="02010509060101010101" pitchFamily="49" charset="-122"/>
              <a:ea typeface="幼圆" panose="02010509060101010101" pitchFamily="49" charset="-122"/>
              <a:cs typeface="+mn-cs"/>
            </a:endParaRPr>
          </a:p>
          <a:p>
            <a:r>
              <a:rPr lang="en-US" altLang="zh-CN" sz="1400" kern="1200" dirty="0" smtClean="0">
                <a:solidFill>
                  <a:srgbClr val="FF0000"/>
                </a:solidFill>
                <a:effectLst/>
                <a:latin typeface="幼圆" panose="02010509060101010101" pitchFamily="49" charset="-122"/>
                <a:ea typeface="幼圆" panose="02010509060101010101" pitchFamily="49" charset="-122"/>
                <a:cs typeface="+mn-cs"/>
              </a:rPr>
              <a:t>		while (parent[v1Root]&gt;=0) v1Root=parent[v1Root];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查找</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end_vexd</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v2Root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v2Root=(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EdgeSet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end_vex-'A</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while (parent[v2Root]&gt;=0) v2Root=parent[v2Root];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将</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集合合并到</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集合</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 (parent[v1Root]&lt;=parent[v2Root])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LRoot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=v1Root;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SRoot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=v2Root;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LVertex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EdgeSet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start_vex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SVertex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EdgeSet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end_vex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else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LRoot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=v2Root;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SRoot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=v1Root;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LVertex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EdgeSet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end_vex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SVertex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EdgeSet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start_vex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("%c--%c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EdgeSet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start_vex,EdgeSet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end_vex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("v1Root=%c  v2Root=%c\</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n",LRoot+'A',SRoot+'A</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start_vex</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与</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end_vex</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的根不同，则</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集合归并到</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集合中</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 (v1Root!=v2Root)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parent[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LRoot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]+=parent[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SRoot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//L</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子集与</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子集成员数合并</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parent[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SRoot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LRoot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结点的根改为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EdgeSet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sigle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num++;</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vertex_num;i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("%4d",parent[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k++;</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2020888" y="246063"/>
            <a:ext cx="3171825" cy="2378075"/>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z="1200" smtClean="0">
                <a:latin typeface="Arial" panose="020B0604020202020204" pitchFamily="34" charset="0"/>
                <a:ea typeface="宋体" panose="02010600030101010101" pitchFamily="2" charset="-122"/>
              </a:rPr>
              <a:t>线性表</a:t>
            </a:r>
            <a:r>
              <a:rPr lang="en-US" altLang="zh-CN" sz="1200" smtClean="0">
                <a:latin typeface="Arial" panose="020B0604020202020204" pitchFamily="34" charset="0"/>
                <a:ea typeface="宋体" panose="02010600030101010101" pitchFamily="2" charset="-122"/>
              </a:rPr>
              <a:t>——</a:t>
            </a:r>
            <a:fld id="{B9C239F2-A7C0-4FDD-98B6-EFE62ECD6F8A}" type="slidenum">
              <a:rPr lang="en-US" altLang="zh-CN" sz="1200" smtClean="0">
                <a:latin typeface="Arial" panose="020B0604020202020204" pitchFamily="34" charset="0"/>
                <a:ea typeface="宋体" panose="02010600030101010101" pitchFamily="2" charset="-122"/>
              </a:rPr>
            </a:fld>
            <a:endParaRPr lang="en-US" altLang="zh-CN" sz="120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833563" y="174625"/>
            <a:ext cx="3362325" cy="2520950"/>
          </a:xfrm>
        </p:spPr>
      </p:sp>
      <p:sp>
        <p:nvSpPr>
          <p:cNvPr id="132099" name="Rectangle 3"/>
          <p:cNvSpPr>
            <a:spLocks noGrp="1" noRot="1" noChangeArrowheads="1"/>
          </p:cNvSpPr>
          <p:nvPr>
            <p:ph type="body" idx="1"/>
          </p:nvPr>
        </p:nvSpPr>
        <p:spPr>
          <a:noFill/>
        </p:spPr>
        <p:txBody>
          <a:bodyPr/>
          <a:lstStyle/>
          <a:p>
            <a:pPr algn="just"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#include &lt;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stdio.h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#define N 20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图的最大顶点数</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#define MAX 32767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typedef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struct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图的邻接矩阵类型</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AdjMatrix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[N][N];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邻接矩阵</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AdjMatrix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VexNum,ArcNum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顶点数，弧数</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vexs</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存放顶点信息</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如该顶点的下一个顶点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AM_Graph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DisplayAM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AM_Graph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g);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输出邻接矩阵</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Dijkstra</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AM_Graph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v0);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Dijkstra</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算法从顶点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到其余各顶点的最短路径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DisplayPath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dist[],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path[],</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s[],</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n,int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v0);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由</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path</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计算最短路径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PPath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path[],</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Dijkstra</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算法</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函数功能：从源点到其余各顶点的最短路径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函数输入：图的邻接矩阵、源点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函数输出：无</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Dijkstra</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AM_Graph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i,j</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Dist[N];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最短距离数组</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记录</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到顶点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的最短距离</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Path[N];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中间点路径数组，记录顶点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的前一个顶点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的前趋</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S[N];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最短路径顶点集，值</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1</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：顶点入集，值</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：顶点未入集</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MinDis</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距</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的最小距离</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u;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距</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最小距离的顶点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Dist[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g.AdjMatrix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距离初始化</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g.AdjMatrix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]&lt;MAX)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若</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到</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有路径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Path[</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的前趋为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else Path[</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无前趋，标记为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S[</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					//S[]=0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，表示顶点</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不在</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集中</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S[v0]=1;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首次，源点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入</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集</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MinDis</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=MAX;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初始时设置到</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的最小距离为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MAX</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u=-1;						//u</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表示无对应顶点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在</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Dist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中找最小值及对应顶点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u</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(j=0; j&lt;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j++)</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 (S[j]==0 &amp;&amp; Dist[j]&lt;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MinDis</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MinDis</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=Dist[j];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u=j;</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MinDis</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!=MAX)   S[u]=1;//</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顶点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u</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加入</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集中</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else break;</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以</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u</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做中间点，查看</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到其他各点的距离</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(j=0;j&lt;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g.VexNum;j</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选取不在</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集中且与</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u</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连通的点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 (S[j]==0 &amp;&amp;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g.AdjMatrix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[u][j]&lt;MAX)</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若</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到</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的距离</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]&gt;[v0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到</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u</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的距离</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+u</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到</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的距离</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 (Dist[j]&gt;Dist[u]+</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g.AdjMatrix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[u][j])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修改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到</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的距离</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Dist[j]=Dist[u]+</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g.AdjMatrix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[u][j];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Path[j]=u;//</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修改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的前趋点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输出最短路径</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DisplayPath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(Dist,Path,S,g.VexNum,v0);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输出最短路径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函数功能：输出源点到其余各点的最短路径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函数输入：最短距离数组、路径数组、最短路径顶点集、顶点数、源点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函数输出：无</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DisplayPath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Dist[],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Path[],</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S[],</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n,int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v0)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n;i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 (S[</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 &amp;&amp;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!=v0)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在</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集中的顶点才有路径输出</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从</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到</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的最短路径长度为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:%d",v0,i,Dist[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路径为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:%d—",v0);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PPath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(Path,i,v0);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n",i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else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从</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到</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不存在路径</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\n",v0,i);</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函数功能：打印源点到指定顶点的最短路径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函数输入：路径数组、终点、源点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函数输出：无</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屏幕输出：最短路径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PPath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Path[],</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v0)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k=Path[</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 (k==v0)  return;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else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PPath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(Path,k,v0);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("%d—",k);</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函数功能：输出邻接矩阵</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函数输入：邻接矩阵</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函数输出：无</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屏幕输出：邻接矩阵</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DisplayAM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AM_Graph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g)</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i,j</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(j=0; j&lt;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j++)</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g.AdjMatrix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][j]==MAX)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("%4s","∞");</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else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("%4d",g.AdjMatrix[</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main()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A[N][6]={{MAX,MAX,10 ,MAX,30 ,100},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{MAX,MAX,5  ,MAX,MAX,MAX},</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{MAX,MAX,MAX,50 ,MAX,MAX},</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{MAX,MAX,MAX,MAX,MAX,10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{MAX,MAX,MAX,20 ,MAX,60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{MAX,MAX,MAX,MAX,MAX,MAX}</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AM_Graph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g;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定义邻接矩阵</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=6;</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g.ArcNum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=8;</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给邻接矩阵赋值</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j=0;j&lt;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g.VexNum;j</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g.AdjMatrix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有向图</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的邻接矩阵</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DisplayAM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输出邻接矩阵</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v0=1;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设置起始点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Dijkstra</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(g,v0);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return 0;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2020888" y="246063"/>
            <a:ext cx="3171825" cy="2378075"/>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z="1200" smtClean="0">
                <a:latin typeface="Arial" panose="020B0604020202020204" pitchFamily="34" charset="0"/>
                <a:ea typeface="宋体" panose="02010600030101010101" pitchFamily="2" charset="-122"/>
              </a:rPr>
              <a:t>线性表</a:t>
            </a:r>
            <a:r>
              <a:rPr lang="en-US" altLang="zh-CN" sz="1200" smtClean="0">
                <a:latin typeface="Arial" panose="020B0604020202020204" pitchFamily="34" charset="0"/>
                <a:ea typeface="宋体" panose="02010600030101010101" pitchFamily="2" charset="-122"/>
              </a:rPr>
              <a:t>——</a:t>
            </a:r>
            <a:fld id="{B9C239F2-A7C0-4FDD-98B6-EFE62ECD6F8A}" type="slidenum">
              <a:rPr lang="en-US" altLang="zh-CN" sz="1200" smtClean="0">
                <a:latin typeface="Arial" panose="020B0604020202020204" pitchFamily="34" charset="0"/>
                <a:ea typeface="宋体" panose="02010600030101010101" pitchFamily="2" charset="-122"/>
              </a:rPr>
            </a:fld>
            <a:endParaRPr lang="en-US" altLang="zh-CN" sz="120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2020888" y="246063"/>
            <a:ext cx="3171825" cy="2378075"/>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z="1200" smtClean="0">
                <a:latin typeface="Arial" panose="020B0604020202020204" pitchFamily="34" charset="0"/>
                <a:ea typeface="宋体" panose="02010600030101010101" pitchFamily="2" charset="-122"/>
              </a:rPr>
              <a:t>线性表</a:t>
            </a:r>
            <a:r>
              <a:rPr lang="en-US" altLang="zh-CN" sz="1200" smtClean="0">
                <a:latin typeface="Arial" panose="020B0604020202020204" pitchFamily="34" charset="0"/>
                <a:ea typeface="宋体" panose="02010600030101010101" pitchFamily="2" charset="-122"/>
              </a:rPr>
              <a:t>——</a:t>
            </a:r>
            <a:fld id="{B9C239F2-A7C0-4FDD-98B6-EFE62ECD6F8A}" type="slidenum">
              <a:rPr lang="en-US" altLang="zh-CN" sz="1200" smtClean="0">
                <a:latin typeface="Arial" panose="020B0604020202020204" pitchFamily="34" charset="0"/>
                <a:ea typeface="宋体" panose="02010600030101010101" pitchFamily="2" charset="-122"/>
              </a:rPr>
            </a:fld>
            <a:endParaRPr lang="en-US" altLang="zh-CN" sz="120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6.8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图的经典应用——活动顶点与活动边的问题</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.....395</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6.8.1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图的活动顶点排序问题的引入</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......395</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6.8.2  AOV</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网与拓扑排序——活动顶点排序问题</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........398</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6.8.3  AOE</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网与关键路径——活动边最长问题</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 405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6.8.4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活动顶点与活动边问题小结 </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......419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【思考与讨论】拓扑排序的结果唯一吗？</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讨论：以存储于数组中的若干整数排序问题为例。</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若数组中所有整数均不同，则各元素之间的大小关系是确定的，即这个序列是满足全序关系的。对于拥有全序关系的结构，在其线性化（排序）之后的结果必然是唯一的。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如数组中存在相同的整数，相同值的元素之间的关系无法确定，因此它们在最终的排序结果中的出现顺序可以是任意的。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TopologicalSort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AL_Graph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i,k,count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[VERTEX_NUM];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入度数组</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SeqStack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S;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顶点栈</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AL_AdjNode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邻接结点指针</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FindInDegree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求顶点求入度</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initialize_SqStack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(&amp;S);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初始化栈</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入度为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的顶点进栈</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S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=G.VexNum-1;i&gt;=0;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从</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相反方向扫描，得到另一组拓扑排序结果</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Push_SqStack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栈非空</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while(!</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StackEmpty_SqStack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(&amp;S))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Pop_SqStack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S,&amp;i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v[count]=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++count;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记录度为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顶点编号</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扫描邻接链表，入度为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的顶点进栈</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].link; p; p=p-&gt;next)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k=p-&gt;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adjvex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Push_SqStack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if(count&lt;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return FALSE;</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else  return TRUE;</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#include &lt;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stdio.h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#include &lt;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stdlib.h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#include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SqStack.h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顺序栈操作函数</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#include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AdjList.h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邻接表建立函数</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函数功能：求图的入度</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函数输入：邻接表</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、（入度数组</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函数输出：入度数组</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FindInDegree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AL_Graph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G,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AL_AdjNode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].link;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while(p)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[p-&gt;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adjvex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p=p-&gt;next;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main()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AL_Graph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G;</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a[VERTEX_NUM];</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G=</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Create_AdjList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TopologicalSort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G,a</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拓扑排序序列：</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&lt;VERTEX_NUM;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c%d</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return 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833563" y="174625"/>
            <a:ext cx="3362325" cy="2520950"/>
          </a:xfrm>
        </p:spPr>
      </p:sp>
      <p:sp>
        <p:nvSpPr>
          <p:cNvPr id="139267" name="Rectangle 3"/>
          <p:cNvSpPr>
            <a:spLocks noGrp="1" noRot="1" noChangeArrowheads="1"/>
          </p:cNvSpPr>
          <p:nvPr>
            <p:ph type="body" idx="1"/>
          </p:nvPr>
        </p:nvSpPr>
        <p:spPr>
          <a:noFill/>
        </p:spPr>
        <p:txBody>
          <a:bodyPr/>
          <a:lstStyle/>
          <a:p>
            <a:pPr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#include &lt;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stdio.h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#include &lt;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stdlib.h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#define TRUE 1</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#define FALSE 0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#include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AdjList.h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#include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SqStack.h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函数功能：拓扑排序与逆排序、求各顶点事件的最早发生时间</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函数输入：图的邻接表、（顺序栈</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）、（事件最早发生时间数组）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函数输出：顺序栈（内容为拓扑逆序列）、事件最早发生时间数组</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TopoSort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AL_Graph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&amp;G,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SeqStack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&amp;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SeqStack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S;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initialize_SqStack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(&amp;S);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AL_AdjNode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count=0;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k;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dut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结点的度初始化为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计算各个顶点的入度</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].link;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while(p)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[p-&gt;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adjvex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p=p-&gt;next;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将入度为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的顶点入栈</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入度为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的顶点在</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VexList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数组中的位置</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进栈</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Push_SqStack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初始化顶点事件的最早发生时间为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拓扑排序序列：</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while(</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S.top</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Pop_SqStack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(&amp;S, &amp;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入度为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的元素出栈</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输出入度为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的顶点</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将</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S</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中的拓扑排序序列出栈后再依次进入</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栈就得到了拓扑逆序列</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Push_SqStack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count++;//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顶点计数器加</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].link;//</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让</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指向入度为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的顶点的第一个边表结点</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while(p)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dut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=p-&gt;weight;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k=p-&gt;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adjvex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将入度为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的顶点的邻接点的入度减</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入度减</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后的顶点如果其入度为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，则将其入栈</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indegree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Push_SqStack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经过</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while</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循环，将顶点事件的所有邻接点的最早发生时间算出来</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dut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dut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p=p-&gt;next;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if(count&lt;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("Network G has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citcuits</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函数功能：求关键路径和关键活动</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函数输入：图的邻接表</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函数输出：无</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屏幕输出：关键路径和关键活动</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void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CriticalPath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AL_Graph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&amp;G)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i,j,k,dut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ee,el</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活动最早发生时间与最迟发生时间</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[VERTEX_NUM];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事件最早发生时间</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vl</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[VERTEX_NUM];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事件最迟发生时间</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AL_AdjNode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*p;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SeqStack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initialize_SqStack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TopoSort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G,T,ve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拓扑排序，排序逆序结果放在栈</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中</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初始化顶点事件的最迟发生时间为汇点的最早发生时间</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vl</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[G.VexNum-1];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//while</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循环，按</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栈顺序求出每个顶点的最迟发生时间</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while(</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T.top</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按栈</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中事件的顺序，将各顶点事件的最迟发生时间循环算出</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Pop_SqStack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(&amp;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T,&amp;j</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[j].link; p ;  p=p-&gt;next)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k=p-&gt;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adjvex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dut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=p-&gt;weight;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vl</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dut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vl</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vl</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[j]=</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vl</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dut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算出顶点事件的最迟发生时间</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起点 终点 最早开始时间 最迟开始时间 关键活动</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totaltime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依次遍历每一个活动</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=0;i&lt;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G.VexNum;i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for(p=</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link;p;p</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=p-&gt;next)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k=p-&gt;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adjvex</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dut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=p-&gt;weight;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活动</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的最早开始时间</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el=</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vl</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[k]-</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dut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活动</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&lt;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i,k</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的最迟开始时间</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为配合测试样例中顶点编号从</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开始，故输出顶点编号加</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("%4d %4d",i+1,k+1);</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("%12d %12d",ee,el);</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if(</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ee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==el) 			//</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关键活动</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(%2d,%2d)",</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G.VexList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].vertex+1,G.VexList[k].vertex+1);</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totaltime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dut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("\n");</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printf</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dirty="0" smtClean="0">
                <a:solidFill>
                  <a:schemeClr val="tx1"/>
                </a:solidFill>
                <a:effectLst/>
                <a:latin typeface="幼圆" panose="02010509060101010101" pitchFamily="49" charset="-122"/>
                <a:ea typeface="幼圆" panose="02010509060101010101" pitchFamily="49" charset="-122"/>
                <a:cs typeface="+mn-cs"/>
              </a:rPr>
              <a:t>关键路径长度为：</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%d\</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n",totaltime</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int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main()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AL_Graph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G;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G=</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Create_AdjList</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dirty="0" err="1" smtClean="0">
                <a:solidFill>
                  <a:schemeClr val="tx1"/>
                </a:solidFill>
                <a:effectLst/>
                <a:latin typeface="幼圆" panose="02010509060101010101" pitchFamily="49" charset="-122"/>
                <a:ea typeface="幼圆" panose="02010509060101010101" pitchFamily="49" charset="-122"/>
                <a:cs typeface="+mn-cs"/>
              </a:rPr>
              <a:t>CriticalPath</a:t>
            </a:r>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(G);    </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    return 0;</a:t>
            </a:r>
            <a:endParaRPr lang="zh-CN" altLang="zh-CN" sz="1400" kern="1200" dirty="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dirty="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dirty="0">
              <a:solidFill>
                <a:schemeClr val="tx1"/>
              </a:solidFill>
              <a:effectLst/>
              <a:latin typeface="幼圆" panose="02010509060101010101" pitchFamily="49" charset="-122"/>
              <a:ea typeface="幼圆" panose="02010509060101010101" pitchFamily="49" charset="-122"/>
              <a:cs typeface="+mn-cs"/>
            </a:endParaRPr>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xfrm>
            <a:off x="1833563" y="174625"/>
            <a:ext cx="3362325" cy="2520950"/>
          </a:xfrm>
        </p:spPr>
      </p:sp>
      <p:sp>
        <p:nvSpPr>
          <p:cNvPr id="747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400" kern="1200">
              <a:solidFill>
                <a:schemeClr val="tx1"/>
              </a:solidFill>
              <a:effectLst/>
              <a:latin typeface="幼圆" panose="02010509060101010101" pitchFamily="49" charset="-122"/>
              <a:ea typeface="幼圆" panose="02010509060101010101" pitchFamily="49" charset="-122"/>
              <a:cs typeface="+mn-cs"/>
            </a:endParaRPr>
          </a:p>
        </p:txBody>
      </p:sp>
      <p:sp>
        <p:nvSpPr>
          <p:cNvPr id="747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F873F30-D79D-4D61-8DC2-A837C9735ED4}" type="slidenum">
              <a:rPr lang="zh-CN" altLang="en-US" smtClean="0">
                <a:latin typeface="Calibri" panose="020F0502020204030204" pitchFamily="34" charset="0"/>
              </a:rPr>
            </a:fld>
            <a:endParaRPr lang="zh-CN" altLang="en-US" smtClean="0">
              <a:latin typeface="Calibri" panose="020F0502020204030204" pitchFamily="34"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2020888" y="246063"/>
            <a:ext cx="3171825" cy="2378075"/>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z="1200" smtClean="0">
                <a:latin typeface="Arial" panose="020B0604020202020204" pitchFamily="34" charset="0"/>
                <a:ea typeface="宋体" panose="02010600030101010101" pitchFamily="2" charset="-122"/>
              </a:rPr>
              <a:t>线性表</a:t>
            </a:r>
            <a:r>
              <a:rPr lang="en-US" altLang="zh-CN" sz="1200" smtClean="0">
                <a:latin typeface="Arial" panose="020B0604020202020204" pitchFamily="34" charset="0"/>
                <a:ea typeface="宋体" panose="02010600030101010101" pitchFamily="2" charset="-122"/>
              </a:rPr>
              <a:t>——</a:t>
            </a:r>
            <a:fld id="{B9C239F2-A7C0-4FDD-98B6-EFE62ECD6F8A}" type="slidenum">
              <a:rPr lang="en-US" altLang="zh-CN" sz="1200" smtClean="0">
                <a:latin typeface="Arial" panose="020B0604020202020204" pitchFamily="34" charset="0"/>
                <a:ea typeface="宋体" panose="02010600030101010101" pitchFamily="2" charset="-122"/>
              </a:rPr>
            </a:fld>
            <a:endParaRPr lang="en-US" altLang="zh-CN" sz="1200" smtClean="0">
              <a:latin typeface="Arial" panose="020B0604020202020204" pitchFamily="34" charset="0"/>
              <a:ea typeface="宋体" panose="02010600030101010101" pitchFamily="2" charset="-122"/>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833563" y="174625"/>
            <a:ext cx="3362325" cy="2520950"/>
          </a:xfrm>
        </p:spPr>
      </p:sp>
      <p:sp>
        <p:nvSpPr>
          <p:cNvPr id="97283" name="Rectangle 3"/>
          <p:cNvSpPr>
            <a:spLocks noGrp="1" noRot="1" noChangeArrowheads="1"/>
          </p:cNvSpPr>
          <p:nvPr>
            <p:ph type="body" idx="1"/>
          </p:nvPr>
        </p:nvSpPr>
        <p:spPr>
          <a:noFill/>
        </p:spPr>
        <p:txBody>
          <a:bodyPr/>
          <a:lstStyle/>
          <a:p>
            <a:pPr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xfrm>
            <a:off x="1938338" y="174625"/>
            <a:ext cx="3168650" cy="2376488"/>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mtClean="0"/>
              <a:t>数组串</a:t>
            </a:r>
            <a:r>
              <a:rPr lang="en-US" altLang="zh-CN" smtClean="0">
                <a:latin typeface="Arial" panose="020B0604020202020204" pitchFamily="34" charset="0"/>
              </a:rPr>
              <a:t>——</a:t>
            </a:r>
            <a:fld id="{4A4B63BA-CAFF-4347-BD64-B3391A5D7936}" type="slidenum">
              <a:rPr lang="en-US" altLang="zh-CN" smtClean="0">
                <a:latin typeface="Arial" panose="020B0604020202020204" pitchFamily="34" charset="0"/>
              </a:rPr>
            </a:fld>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833563" y="174625"/>
            <a:ext cx="3362325" cy="2520950"/>
          </a:xfrm>
        </p:spPr>
      </p:sp>
      <p:sp>
        <p:nvSpPr>
          <p:cNvPr id="99331" name="Rectangle 3"/>
          <p:cNvSpPr>
            <a:spLocks noGrp="1" noRot="1" noChangeArrowheads="1"/>
          </p:cNvSpPr>
          <p:nvPr>
            <p:ph type="body" idx="1"/>
          </p:nvPr>
        </p:nvSpPr>
        <p:spPr>
          <a:noFill/>
        </p:spPr>
        <p:txBody>
          <a:bodyPr/>
          <a:lstStyle/>
          <a:p>
            <a:pPr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833563" y="174625"/>
            <a:ext cx="3362325" cy="2520950"/>
          </a:xfrm>
        </p:spPr>
      </p:sp>
      <p:sp>
        <p:nvSpPr>
          <p:cNvPr id="99331" name="Rectangle 3"/>
          <p:cNvSpPr>
            <a:spLocks noGrp="1" noRot="1" noChangeArrowheads="1"/>
          </p:cNvSpPr>
          <p:nvPr>
            <p:ph type="body" idx="1"/>
          </p:nvPr>
        </p:nvSpPr>
        <p:spPr>
          <a:noFill/>
        </p:spPr>
        <p:txBody>
          <a:bodyPr/>
          <a:lstStyle/>
          <a:p>
            <a:pPr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xfrm>
            <a:off x="1938338" y="174625"/>
            <a:ext cx="3168650" cy="2376488"/>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en-US" smtClean="0"/>
          </a:p>
        </p:txBody>
      </p:sp>
      <p:sp>
        <p:nvSpPr>
          <p:cNvPr id="942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mtClean="0"/>
              <a:t>数组串</a:t>
            </a:r>
            <a:r>
              <a:rPr lang="en-US" altLang="zh-CN" smtClean="0">
                <a:latin typeface="Arial" panose="020B0604020202020204" pitchFamily="34" charset="0"/>
              </a:rPr>
              <a:t>——</a:t>
            </a:r>
            <a:fld id="{4CA41DEC-EC93-4541-AF63-35C104A24A7E}" type="slidenum">
              <a:rPr lang="en-US" altLang="zh-CN" smtClean="0">
                <a:latin typeface="Arial" panose="020B0604020202020204" pitchFamily="34" charset="0"/>
              </a:rPr>
            </a:fld>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1833563" y="174625"/>
            <a:ext cx="3362325" cy="2520950"/>
          </a:xfrm>
        </p:spPr>
      </p:sp>
      <p:sp>
        <p:nvSpPr>
          <p:cNvPr id="101379" name="Rectangle 3"/>
          <p:cNvSpPr>
            <a:spLocks noGrp="1" noRot="1" noChangeArrowheads="1"/>
          </p:cNvSpPr>
          <p:nvPr>
            <p:ph type="body" idx="1"/>
          </p:nvPr>
        </p:nvSpPr>
        <p:spPr>
          <a:noFill/>
        </p:spPr>
        <p:txBody>
          <a:bodyPr/>
          <a:lstStyle/>
          <a:p>
            <a:pPr eaLnBrk="1" hangingPunct="1">
              <a:lnSpc>
                <a:spcPct val="110000"/>
              </a:lnSpc>
            </a:pPr>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2020888" y="246063"/>
            <a:ext cx="3171825" cy="2378075"/>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z="1200" smtClean="0">
                <a:latin typeface="Arial" panose="020B0604020202020204" pitchFamily="34" charset="0"/>
                <a:ea typeface="宋体" panose="02010600030101010101" pitchFamily="2" charset="-122"/>
              </a:rPr>
              <a:t>线性表</a:t>
            </a:r>
            <a:r>
              <a:rPr lang="en-US" altLang="zh-CN" sz="1200" smtClean="0">
                <a:latin typeface="Arial" panose="020B0604020202020204" pitchFamily="34" charset="0"/>
                <a:ea typeface="宋体" panose="02010600030101010101" pitchFamily="2" charset="-122"/>
              </a:rPr>
              <a:t>——</a:t>
            </a:r>
            <a:fld id="{B9C239F2-A7C0-4FDD-98B6-EFE62ECD6F8A}" type="slidenum">
              <a:rPr lang="en-US" altLang="zh-CN" sz="1200" smtClean="0">
                <a:latin typeface="Arial" panose="020B0604020202020204" pitchFamily="34" charset="0"/>
                <a:ea typeface="宋体" panose="02010600030101010101" pitchFamily="2" charset="-122"/>
              </a:rPr>
            </a:fld>
            <a:endParaRPr lang="en-US" altLang="zh-CN" sz="1200" smtClean="0">
              <a:latin typeface="Arial" panose="020B0604020202020204" pitchFamily="34"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833563" y="174625"/>
            <a:ext cx="3362325" cy="25209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l" eaLnBrk="1" hangingPunct="1"/>
            <a:endParaRPr lang="zh-CN" altLang="en-US" i="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506020202030204" pitchFamily="34" charset="0"/>
                <a:ea typeface="微软雅黑" panose="020B0503020204020204" pitchFamily="34" charset="-122"/>
              </a:defRPr>
            </a:lvl1pPr>
            <a:lvl2pPr marL="742950" indent="-285750">
              <a:defRPr>
                <a:solidFill>
                  <a:schemeClr val="tx1"/>
                </a:solidFill>
                <a:latin typeface="Arial Narrow" panose="020B0506020202030204" pitchFamily="34" charset="0"/>
                <a:ea typeface="微软雅黑" panose="020B0503020204020204" pitchFamily="34" charset="-122"/>
              </a:defRPr>
            </a:lvl2pPr>
            <a:lvl3pPr marL="1143000" indent="-228600">
              <a:defRPr>
                <a:solidFill>
                  <a:schemeClr val="tx1"/>
                </a:solidFill>
                <a:latin typeface="Arial Narrow" panose="020B0506020202030204" pitchFamily="34" charset="0"/>
                <a:ea typeface="微软雅黑" panose="020B0503020204020204" pitchFamily="34" charset="-122"/>
              </a:defRPr>
            </a:lvl3pPr>
            <a:lvl4pPr marL="1600200" indent="-228600">
              <a:defRPr>
                <a:solidFill>
                  <a:schemeClr val="tx1"/>
                </a:solidFill>
                <a:latin typeface="Arial Narrow" panose="020B0506020202030204" pitchFamily="34" charset="0"/>
                <a:ea typeface="微软雅黑" panose="020B0503020204020204" pitchFamily="34" charset="-122"/>
              </a:defRPr>
            </a:lvl4pPr>
            <a:lvl5pPr marL="2057400" indent="-228600">
              <a:defRPr>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506020202030204" pitchFamily="34" charset="0"/>
                <a:ea typeface="微软雅黑" panose="020B0503020204020204" pitchFamily="34" charset="-122"/>
              </a:defRPr>
            </a:lvl9pPr>
          </a:lstStyle>
          <a:p>
            <a:fld id="{8A5B6605-CA2B-42B2-8953-C4AF22F4BE4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833563" y="174625"/>
            <a:ext cx="3362325" cy="2520950"/>
          </a:xfrm>
        </p:spPr>
      </p:sp>
      <p:sp>
        <p:nvSpPr>
          <p:cNvPr id="103427" name="Rectangle 3"/>
          <p:cNvSpPr>
            <a:spLocks noGrp="1" noRot="1" noChangeArrowheads="1"/>
          </p:cNvSpPr>
          <p:nvPr>
            <p:ph type="body" idx="1"/>
          </p:nvPr>
        </p:nvSpPr>
        <p:spPr>
          <a:noFill/>
        </p:spPr>
        <p:txBody>
          <a:bodyPr/>
          <a:lstStyle/>
          <a:p>
            <a:pPr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2020888" y="246063"/>
            <a:ext cx="3171825" cy="2378075"/>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z="1200" smtClean="0">
                <a:latin typeface="Arial" panose="020B0604020202020204" pitchFamily="34" charset="0"/>
                <a:ea typeface="宋体" panose="02010600030101010101" pitchFamily="2" charset="-122"/>
              </a:rPr>
              <a:t>线性表</a:t>
            </a:r>
            <a:r>
              <a:rPr lang="en-US" altLang="zh-CN" sz="1200" smtClean="0">
                <a:latin typeface="Arial" panose="020B0604020202020204" pitchFamily="34" charset="0"/>
                <a:ea typeface="宋体" panose="02010600030101010101" pitchFamily="2" charset="-122"/>
              </a:rPr>
              <a:t>——</a:t>
            </a:r>
            <a:fld id="{B9C239F2-A7C0-4FDD-98B6-EFE62ECD6F8A}" type="slidenum">
              <a:rPr lang="en-US" altLang="zh-CN" sz="1200" smtClean="0">
                <a:latin typeface="Arial" panose="020B0604020202020204" pitchFamily="34" charset="0"/>
                <a:ea typeface="宋体" panose="02010600030101010101" pitchFamily="2" charset="-122"/>
              </a:rPr>
            </a:fld>
            <a:endParaRPr lang="en-US" altLang="zh-CN" sz="1200" smtClean="0">
              <a:latin typeface="Arial" panose="020B0604020202020204" pitchFamily="34" charset="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1833563" y="174625"/>
            <a:ext cx="3362325" cy="2520950"/>
          </a:xfrm>
        </p:spPr>
      </p:sp>
      <p:sp>
        <p:nvSpPr>
          <p:cNvPr id="30723" name="Rectangle 3"/>
          <p:cNvSpPr>
            <a:spLocks noGrp="1" noRot="1" noChangeArrowheads="1"/>
          </p:cNvSpPr>
          <p:nvPr>
            <p:ph type="body" idx="1"/>
          </p:nvPr>
        </p:nvSpPr>
        <p:spPr/>
        <p:txBody>
          <a:bodyPr/>
          <a:lstStyle/>
          <a:p>
            <a:pPr algn="l"/>
            <a:endParaRPr lang="zh-CN" altLang="en-US">
              <a:solidFill>
                <a:schemeClr val="tx1"/>
              </a:solidFill>
              <a:ea typeface="幼圆" panose="02010509060101010101" pitchFamily="49"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2020888" y="246063"/>
            <a:ext cx="3171825" cy="2378075"/>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z="1200" smtClean="0">
                <a:latin typeface="Arial" panose="020B0604020202020204" pitchFamily="34" charset="0"/>
                <a:ea typeface="宋体" panose="02010600030101010101" pitchFamily="2" charset="-122"/>
              </a:rPr>
              <a:t>线性表</a:t>
            </a:r>
            <a:r>
              <a:rPr lang="en-US" altLang="zh-CN" sz="1200" smtClean="0">
                <a:latin typeface="Arial" panose="020B0604020202020204" pitchFamily="34" charset="0"/>
                <a:ea typeface="宋体" panose="02010600030101010101" pitchFamily="2" charset="-122"/>
              </a:rPr>
              <a:t>——</a:t>
            </a:r>
            <a:fld id="{B9C239F2-A7C0-4FDD-98B6-EFE62ECD6F8A}" type="slidenum">
              <a:rPr lang="en-US" altLang="zh-CN" sz="1200" smtClean="0">
                <a:latin typeface="Arial" panose="020B0604020202020204" pitchFamily="34" charset="0"/>
                <a:ea typeface="宋体" panose="02010600030101010101" pitchFamily="2" charset="-122"/>
              </a:rPr>
            </a:fld>
            <a:endParaRPr lang="en-US" altLang="zh-CN" sz="120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pPr algn="l"/>
            <a:r>
              <a:rPr lang="en-US" altLang="zh-CN" sz="1100" kern="1200" dirty="0" smtClean="0">
                <a:solidFill>
                  <a:schemeClr val="tx1"/>
                </a:solidFill>
                <a:latin typeface="+mn-ea"/>
                <a:ea typeface="幼圆" panose="02010509060101010101" pitchFamily="49" charset="-122"/>
                <a:cs typeface="+mn-cs"/>
              </a:rPr>
              <a:t>void </a:t>
            </a:r>
            <a:r>
              <a:rPr lang="en-US" altLang="zh-CN" sz="1100" kern="1200" dirty="0" err="1" smtClean="0">
                <a:solidFill>
                  <a:schemeClr val="tx1"/>
                </a:solidFill>
                <a:latin typeface="+mn-ea"/>
                <a:ea typeface="幼圆" panose="02010509060101010101" pitchFamily="49" charset="-122"/>
                <a:cs typeface="+mn-cs"/>
              </a:rPr>
              <a:t>Create_AdjList</a:t>
            </a:r>
            <a:r>
              <a:rPr lang="en-US" altLang="zh-CN" sz="1100" kern="1200" dirty="0" smtClean="0">
                <a:solidFill>
                  <a:schemeClr val="tx1"/>
                </a:solidFill>
                <a:latin typeface="+mn-ea"/>
                <a:ea typeface="幼圆" panose="02010509060101010101" pitchFamily="49" charset="-122"/>
                <a:cs typeface="+mn-cs"/>
              </a:rPr>
              <a:t>()</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AL_VexNode</a:t>
            </a:r>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VexList</a:t>
            </a:r>
            <a:r>
              <a:rPr lang="en-US" altLang="zh-CN" sz="1100" kern="1200" dirty="0" smtClean="0">
                <a:solidFill>
                  <a:schemeClr val="tx1"/>
                </a:solidFill>
                <a:latin typeface="+mn-ea"/>
                <a:ea typeface="幼圆" panose="02010509060101010101" pitchFamily="49" charset="-122"/>
                <a:cs typeface="+mn-cs"/>
              </a:rPr>
              <a:t>[N]={0,NULL};  //</a:t>
            </a:r>
            <a:r>
              <a:rPr lang="zh-CN" altLang="zh-CN" sz="1100" kern="1200" dirty="0" smtClean="0">
                <a:solidFill>
                  <a:schemeClr val="tx1"/>
                </a:solidFill>
                <a:latin typeface="+mn-ea"/>
                <a:ea typeface="幼圆" panose="02010509060101010101" pitchFamily="49" charset="-122"/>
                <a:cs typeface="+mn-cs"/>
              </a:rPr>
              <a:t>顶点表</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int</a:t>
            </a:r>
            <a:r>
              <a:rPr lang="en-US" altLang="zh-CN" sz="1100" kern="1200" dirty="0" smtClean="0">
                <a:solidFill>
                  <a:schemeClr val="tx1"/>
                </a:solidFill>
                <a:latin typeface="+mn-ea"/>
                <a:ea typeface="幼圆" panose="02010509060101010101" pitchFamily="49" charset="-122"/>
                <a:cs typeface="+mn-cs"/>
              </a:rPr>
              <a:t> j;</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AL_AdjNode</a:t>
            </a:r>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Ptr</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nextPtr</a:t>
            </a:r>
            <a:r>
              <a:rPr lang="en-US" altLang="zh-CN" sz="1100" kern="1200" dirty="0" smtClean="0">
                <a:solidFill>
                  <a:schemeClr val="tx1"/>
                </a:solidFill>
                <a:latin typeface="+mn-ea"/>
                <a:ea typeface="幼圆" panose="02010509060101010101" pitchFamily="49" charset="-122"/>
                <a:cs typeface="+mn-cs"/>
              </a:rPr>
              <a:t>;</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for(</a:t>
            </a:r>
            <a:r>
              <a:rPr lang="en-US" altLang="zh-CN" sz="1100" kern="1200" dirty="0" err="1" smtClean="0">
                <a:solidFill>
                  <a:schemeClr val="tx1"/>
                </a:solidFill>
                <a:latin typeface="+mn-ea"/>
                <a:ea typeface="幼圆" panose="02010509060101010101" pitchFamily="49" charset="-122"/>
                <a:cs typeface="+mn-cs"/>
              </a:rPr>
              <a:t>int</a:t>
            </a:r>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i</a:t>
            </a:r>
            <a:r>
              <a:rPr lang="en-US" altLang="zh-CN" sz="1100" kern="1200" dirty="0" smtClean="0">
                <a:solidFill>
                  <a:schemeClr val="tx1"/>
                </a:solidFill>
                <a:latin typeface="+mn-ea"/>
                <a:ea typeface="幼圆" panose="02010509060101010101" pitchFamily="49" charset="-122"/>
                <a:cs typeface="+mn-cs"/>
              </a:rPr>
              <a:t>=0; </a:t>
            </a:r>
            <a:r>
              <a:rPr lang="en-US" altLang="zh-CN" sz="1100" kern="1200" dirty="0" err="1" smtClean="0">
                <a:solidFill>
                  <a:schemeClr val="tx1"/>
                </a:solidFill>
                <a:latin typeface="+mn-ea"/>
                <a:ea typeface="幼圆" panose="02010509060101010101" pitchFamily="49" charset="-122"/>
                <a:cs typeface="+mn-cs"/>
              </a:rPr>
              <a:t>i</a:t>
            </a:r>
            <a:r>
              <a:rPr lang="en-US" altLang="zh-CN" sz="1100" kern="1200" dirty="0" smtClean="0">
                <a:solidFill>
                  <a:schemeClr val="tx1"/>
                </a:solidFill>
                <a:latin typeface="+mn-ea"/>
                <a:ea typeface="幼圆" panose="02010509060101010101" pitchFamily="49" charset="-122"/>
                <a:cs typeface="+mn-cs"/>
              </a:rPr>
              <a:t>&lt;N; </a:t>
            </a:r>
            <a:r>
              <a:rPr lang="en-US" altLang="zh-CN" sz="1100" kern="1200" dirty="0" err="1" smtClean="0">
                <a:solidFill>
                  <a:schemeClr val="tx1"/>
                </a:solidFill>
                <a:latin typeface="+mn-ea"/>
                <a:ea typeface="幼圆" panose="02010509060101010101" pitchFamily="49" charset="-122"/>
                <a:cs typeface="+mn-cs"/>
              </a:rPr>
              <a:t>i</a:t>
            </a:r>
            <a:r>
              <a:rPr lang="en-US" altLang="zh-CN" sz="1100" kern="1200" dirty="0" smtClean="0">
                <a:solidFill>
                  <a:schemeClr val="tx1"/>
                </a:solidFill>
                <a:latin typeface="+mn-ea"/>
                <a:ea typeface="幼圆" panose="02010509060101010101" pitchFamily="49" charset="-122"/>
                <a:cs typeface="+mn-cs"/>
              </a:rPr>
              <a:t>++)</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VexList</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i</a:t>
            </a:r>
            <a:r>
              <a:rPr lang="en-US" altLang="zh-CN" sz="1100" kern="1200" dirty="0" smtClean="0">
                <a:solidFill>
                  <a:schemeClr val="tx1"/>
                </a:solidFill>
                <a:latin typeface="+mn-ea"/>
                <a:ea typeface="幼圆" panose="02010509060101010101" pitchFamily="49" charset="-122"/>
                <a:cs typeface="+mn-cs"/>
              </a:rPr>
              <a:t>].vertex=</a:t>
            </a:r>
            <a:r>
              <a:rPr lang="en-US" altLang="zh-CN" sz="1100" kern="1200" dirty="0" err="1" smtClean="0">
                <a:solidFill>
                  <a:schemeClr val="tx1"/>
                </a:solidFill>
                <a:latin typeface="+mn-ea"/>
                <a:ea typeface="幼圆" panose="02010509060101010101" pitchFamily="49" charset="-122"/>
                <a:cs typeface="+mn-cs"/>
              </a:rPr>
              <a:t>i</a:t>
            </a:r>
            <a:r>
              <a:rPr lang="en-US" altLang="zh-CN" sz="1100" kern="1200" dirty="0" smtClean="0">
                <a:solidFill>
                  <a:schemeClr val="tx1"/>
                </a:solidFill>
                <a:latin typeface="+mn-ea"/>
                <a:ea typeface="幼圆" panose="02010509060101010101" pitchFamily="49" charset="-122"/>
                <a:cs typeface="+mn-cs"/>
              </a:rPr>
              <a:t>;</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VexList</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i</a:t>
            </a:r>
            <a:r>
              <a:rPr lang="en-US" altLang="zh-CN" sz="1100" kern="1200" dirty="0" smtClean="0">
                <a:solidFill>
                  <a:schemeClr val="tx1"/>
                </a:solidFill>
                <a:latin typeface="+mn-ea"/>
                <a:ea typeface="幼圆" panose="02010509060101010101" pitchFamily="49" charset="-122"/>
                <a:cs typeface="+mn-cs"/>
              </a:rPr>
              <a:t>].link=NULL;</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j=0;</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while(j&lt;N)</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if (</a:t>
            </a:r>
            <a:r>
              <a:rPr lang="en-US" altLang="zh-CN" sz="1100" kern="1200" dirty="0" err="1" smtClean="0">
                <a:solidFill>
                  <a:schemeClr val="tx1"/>
                </a:solidFill>
                <a:latin typeface="+mn-ea"/>
                <a:ea typeface="幼圆" panose="02010509060101010101" pitchFamily="49" charset="-122"/>
                <a:cs typeface="+mn-cs"/>
              </a:rPr>
              <a:t>AdjMatrix</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i</a:t>
            </a:r>
            <a:r>
              <a:rPr lang="en-US" altLang="zh-CN" sz="1100" kern="1200" dirty="0" smtClean="0">
                <a:solidFill>
                  <a:schemeClr val="tx1"/>
                </a:solidFill>
                <a:latin typeface="+mn-ea"/>
                <a:ea typeface="幼圆" panose="02010509060101010101" pitchFamily="49" charset="-122"/>
                <a:cs typeface="+mn-cs"/>
              </a:rPr>
              <a:t>][j]!=0)//</a:t>
            </a:r>
            <a:r>
              <a:rPr lang="zh-CN" altLang="zh-CN" sz="1100" kern="1200" dirty="0" smtClean="0">
                <a:solidFill>
                  <a:schemeClr val="tx1"/>
                </a:solidFill>
                <a:latin typeface="+mn-ea"/>
                <a:ea typeface="幼圆" panose="02010509060101010101" pitchFamily="49" charset="-122"/>
                <a:cs typeface="+mn-cs"/>
              </a:rPr>
              <a:t>有邻接点</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Ptr</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AL_AdjNode</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malloc</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sizeof</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AL_AdjNode</a:t>
            </a:r>
            <a:r>
              <a:rPr lang="en-US" altLang="zh-CN" sz="1100" kern="1200" dirty="0" smtClean="0">
                <a:solidFill>
                  <a:schemeClr val="tx1"/>
                </a:solidFill>
                <a:latin typeface="+mn-ea"/>
                <a:ea typeface="幼圆" panose="02010509060101010101" pitchFamily="49" charset="-122"/>
                <a:cs typeface="+mn-cs"/>
              </a:rPr>
              <a:t>));</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Ptr</a:t>
            </a:r>
            <a:r>
              <a:rPr lang="en-US" altLang="zh-CN" sz="1100" kern="1200" dirty="0" smtClean="0">
                <a:solidFill>
                  <a:schemeClr val="tx1"/>
                </a:solidFill>
                <a:latin typeface="+mn-ea"/>
                <a:ea typeface="幼圆" panose="02010509060101010101" pitchFamily="49" charset="-122"/>
                <a:cs typeface="+mn-cs"/>
              </a:rPr>
              <a:t>-&gt;</a:t>
            </a:r>
            <a:r>
              <a:rPr lang="en-US" altLang="zh-CN" sz="1100" kern="1200" dirty="0" err="1" smtClean="0">
                <a:solidFill>
                  <a:schemeClr val="tx1"/>
                </a:solidFill>
                <a:latin typeface="+mn-ea"/>
                <a:ea typeface="幼圆" panose="02010509060101010101" pitchFamily="49" charset="-122"/>
                <a:cs typeface="+mn-cs"/>
              </a:rPr>
              <a:t>adjvex</a:t>
            </a:r>
            <a:r>
              <a:rPr lang="en-US" altLang="zh-CN" sz="1100" kern="1200" dirty="0" smtClean="0">
                <a:solidFill>
                  <a:schemeClr val="tx1"/>
                </a:solidFill>
                <a:latin typeface="+mn-ea"/>
                <a:ea typeface="幼圆" panose="02010509060101010101" pitchFamily="49" charset="-122"/>
                <a:cs typeface="+mn-cs"/>
              </a:rPr>
              <a:t>=j;</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Ptr</a:t>
            </a:r>
            <a:r>
              <a:rPr lang="en-US" altLang="zh-CN" sz="1100" kern="1200" dirty="0" smtClean="0">
                <a:solidFill>
                  <a:schemeClr val="tx1"/>
                </a:solidFill>
                <a:latin typeface="+mn-ea"/>
                <a:ea typeface="幼圆" panose="02010509060101010101" pitchFamily="49" charset="-122"/>
                <a:cs typeface="+mn-cs"/>
              </a:rPr>
              <a:t>-&gt;next=NULL;</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if (</a:t>
            </a:r>
            <a:r>
              <a:rPr lang="en-US" altLang="zh-CN" sz="1100" kern="1200" dirty="0" err="1" smtClean="0">
                <a:solidFill>
                  <a:schemeClr val="tx1"/>
                </a:solidFill>
                <a:latin typeface="+mn-ea"/>
                <a:ea typeface="幼圆" panose="02010509060101010101" pitchFamily="49" charset="-122"/>
                <a:cs typeface="+mn-cs"/>
              </a:rPr>
              <a:t>VexList</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i</a:t>
            </a:r>
            <a:r>
              <a:rPr lang="en-US" altLang="zh-CN" sz="1100" kern="1200" dirty="0" smtClean="0">
                <a:solidFill>
                  <a:schemeClr val="tx1"/>
                </a:solidFill>
                <a:latin typeface="+mn-ea"/>
                <a:ea typeface="幼圆" panose="02010509060101010101" pitchFamily="49" charset="-122"/>
                <a:cs typeface="+mn-cs"/>
              </a:rPr>
              <a:t>].link==NULL)//</a:t>
            </a:r>
            <a:r>
              <a:rPr lang="zh-CN" altLang="zh-CN" sz="1100" kern="1200" dirty="0" smtClean="0">
                <a:solidFill>
                  <a:schemeClr val="tx1"/>
                </a:solidFill>
                <a:latin typeface="+mn-ea"/>
                <a:ea typeface="幼圆" panose="02010509060101010101" pitchFamily="49" charset="-122"/>
                <a:cs typeface="+mn-cs"/>
              </a:rPr>
              <a:t>首次加入邻接点</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VexList</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i</a:t>
            </a:r>
            <a:r>
              <a:rPr lang="en-US" altLang="zh-CN" sz="1100" kern="1200" dirty="0" smtClean="0">
                <a:solidFill>
                  <a:schemeClr val="tx1"/>
                </a:solidFill>
                <a:latin typeface="+mn-ea"/>
                <a:ea typeface="幼圆" panose="02010509060101010101" pitchFamily="49" charset="-122"/>
                <a:cs typeface="+mn-cs"/>
              </a:rPr>
              <a:t>].link=</a:t>
            </a:r>
            <a:r>
              <a:rPr lang="en-US" altLang="zh-CN" sz="1100" kern="1200" dirty="0" err="1" smtClean="0">
                <a:solidFill>
                  <a:schemeClr val="tx1"/>
                </a:solidFill>
                <a:latin typeface="+mn-ea"/>
                <a:ea typeface="幼圆" panose="02010509060101010101" pitchFamily="49" charset="-122"/>
                <a:cs typeface="+mn-cs"/>
              </a:rPr>
              <a:t>Ptr</a:t>
            </a:r>
            <a:r>
              <a:rPr lang="en-US" altLang="zh-CN" sz="1100" kern="1200" dirty="0" smtClean="0">
                <a:solidFill>
                  <a:schemeClr val="tx1"/>
                </a:solidFill>
                <a:latin typeface="+mn-ea"/>
                <a:ea typeface="幼圆" panose="02010509060101010101" pitchFamily="49" charset="-122"/>
                <a:cs typeface="+mn-cs"/>
              </a:rPr>
              <a:t>;</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nextPtr</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Ptr</a:t>
            </a:r>
            <a:r>
              <a:rPr lang="en-US" altLang="zh-CN" sz="1100" kern="1200" dirty="0" smtClean="0">
                <a:solidFill>
                  <a:schemeClr val="tx1"/>
                </a:solidFill>
                <a:latin typeface="+mn-ea"/>
                <a:ea typeface="幼圆" panose="02010509060101010101" pitchFamily="49" charset="-122"/>
                <a:cs typeface="+mn-cs"/>
              </a:rPr>
              <a:t>;</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else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nextPtr</a:t>
            </a:r>
            <a:r>
              <a:rPr lang="en-US" altLang="zh-CN" sz="1100" kern="1200" dirty="0" smtClean="0">
                <a:solidFill>
                  <a:schemeClr val="tx1"/>
                </a:solidFill>
                <a:latin typeface="+mn-ea"/>
                <a:ea typeface="幼圆" panose="02010509060101010101" pitchFamily="49" charset="-122"/>
                <a:cs typeface="+mn-cs"/>
              </a:rPr>
              <a:t>-&gt;next=</a:t>
            </a:r>
            <a:r>
              <a:rPr lang="en-US" altLang="zh-CN" sz="1100" kern="1200" dirty="0" err="1" smtClean="0">
                <a:solidFill>
                  <a:schemeClr val="tx1"/>
                </a:solidFill>
                <a:latin typeface="+mn-ea"/>
                <a:ea typeface="幼圆" panose="02010509060101010101" pitchFamily="49" charset="-122"/>
                <a:cs typeface="+mn-cs"/>
              </a:rPr>
              <a:t>Ptr</a:t>
            </a:r>
            <a:r>
              <a:rPr lang="en-US" altLang="zh-CN" sz="1100" kern="1200" dirty="0" smtClean="0">
                <a:solidFill>
                  <a:schemeClr val="tx1"/>
                </a:solidFill>
                <a:latin typeface="+mn-ea"/>
                <a:ea typeface="幼圆" panose="02010509060101010101" pitchFamily="49" charset="-122"/>
                <a:cs typeface="+mn-cs"/>
              </a:rPr>
              <a:t>;</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r>
              <a:rPr lang="en-US" altLang="zh-CN" sz="1100" kern="1200" dirty="0" err="1" smtClean="0">
                <a:solidFill>
                  <a:schemeClr val="tx1"/>
                </a:solidFill>
                <a:latin typeface="+mn-ea"/>
                <a:ea typeface="幼圆" panose="02010509060101010101" pitchFamily="49" charset="-122"/>
                <a:cs typeface="+mn-cs"/>
              </a:rPr>
              <a:t>nextPtr</a:t>
            </a:r>
            <a:r>
              <a:rPr lang="en-US" altLang="zh-CN" sz="1100" kern="1200" dirty="0" smtClean="0">
                <a:solidFill>
                  <a:schemeClr val="tx1"/>
                </a:solidFill>
                <a:latin typeface="+mn-ea"/>
                <a:ea typeface="幼圆" panose="02010509060101010101" pitchFamily="49" charset="-122"/>
                <a:cs typeface="+mn-cs"/>
              </a:rPr>
              <a:t>=</a:t>
            </a:r>
            <a:r>
              <a:rPr lang="en-US" altLang="zh-CN" sz="1100" kern="1200" dirty="0" err="1" smtClean="0">
                <a:solidFill>
                  <a:schemeClr val="tx1"/>
                </a:solidFill>
                <a:latin typeface="+mn-ea"/>
                <a:ea typeface="幼圆" panose="02010509060101010101" pitchFamily="49" charset="-122"/>
                <a:cs typeface="+mn-cs"/>
              </a:rPr>
              <a:t>Ptr</a:t>
            </a:r>
            <a:r>
              <a:rPr lang="en-US" altLang="zh-CN" sz="1100" kern="1200" dirty="0" smtClean="0">
                <a:solidFill>
                  <a:schemeClr val="tx1"/>
                </a:solidFill>
                <a:latin typeface="+mn-ea"/>
                <a:ea typeface="幼圆" panose="02010509060101010101" pitchFamily="49" charset="-122"/>
                <a:cs typeface="+mn-cs"/>
              </a:rPr>
              <a:t>;</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j++;</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	}</a:t>
            </a:r>
            <a:endParaRPr lang="zh-CN" altLang="zh-CN" sz="1100" kern="1200" dirty="0" smtClean="0">
              <a:solidFill>
                <a:schemeClr val="tx1"/>
              </a:solidFill>
              <a:latin typeface="+mn-ea"/>
              <a:ea typeface="幼圆" panose="02010509060101010101" pitchFamily="49" charset="-122"/>
              <a:cs typeface="+mn-cs"/>
            </a:endParaRPr>
          </a:p>
          <a:p>
            <a:pPr algn="l"/>
            <a:r>
              <a:rPr lang="en-US" altLang="zh-CN" sz="1100" kern="1200" dirty="0" smtClean="0">
                <a:solidFill>
                  <a:schemeClr val="tx1"/>
                </a:solidFill>
                <a:latin typeface="+mn-ea"/>
                <a:ea typeface="幼圆" panose="02010509060101010101" pitchFamily="49"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2020888" y="246063"/>
            <a:ext cx="3171825" cy="2378075"/>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z="1200" smtClean="0">
                <a:latin typeface="Arial" panose="020B0604020202020204" pitchFamily="34" charset="0"/>
                <a:ea typeface="宋体" panose="02010600030101010101" pitchFamily="2" charset="-122"/>
              </a:rPr>
              <a:t>线性表</a:t>
            </a:r>
            <a:r>
              <a:rPr lang="en-US" altLang="zh-CN" sz="1200" smtClean="0">
                <a:latin typeface="Arial" panose="020B0604020202020204" pitchFamily="34" charset="0"/>
                <a:ea typeface="宋体" panose="02010600030101010101" pitchFamily="2" charset="-122"/>
              </a:rPr>
              <a:t>——</a:t>
            </a:r>
            <a:fld id="{B9C239F2-A7C0-4FDD-98B6-EFE62ECD6F8A}" type="slidenum">
              <a:rPr lang="en-US" altLang="zh-CN" sz="1200" smtClean="0">
                <a:latin typeface="Arial" panose="020B0604020202020204" pitchFamily="34" charset="0"/>
                <a:ea typeface="宋体" panose="02010600030101010101" pitchFamily="2" charset="-122"/>
              </a:rPr>
            </a:fld>
            <a:endParaRPr lang="en-US" altLang="zh-CN" sz="1200" smtClean="0">
              <a:latin typeface="Arial" panose="020B0604020202020204" pitchFamily="34" charset="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1833563" y="174625"/>
            <a:ext cx="3362325" cy="2520950"/>
          </a:xfrm>
        </p:spPr>
      </p:sp>
      <p:sp>
        <p:nvSpPr>
          <p:cNvPr id="108547" name="Rectangle 3"/>
          <p:cNvSpPr>
            <a:spLocks noGrp="1" noRot="1" noChangeArrowheads="1"/>
          </p:cNvSpPr>
          <p:nvPr>
            <p:ph type="body" idx="1"/>
          </p:nvPr>
        </p:nvSpPr>
        <p:spPr>
          <a:noFill/>
        </p:spPr>
        <p:txBody>
          <a:bodyPr/>
          <a:lstStyle/>
          <a:p>
            <a:pPr eaLnBrk="1" hangingPunct="1"/>
            <a:endParaRPr lang="zh-CN" altLang="en-US"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xfrm>
            <a:off x="1938338" y="174625"/>
            <a:ext cx="3168650" cy="2376488"/>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fld id="{BF4B70D1-4473-4C35-B0B3-87E79A33D128}"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r>
              <a:rPr lang="en-US" altLang="zh-CN" sz="1400" kern="1200" smtClean="0">
                <a:solidFill>
                  <a:schemeClr val="tx1"/>
                </a:solidFill>
                <a:effectLst/>
                <a:latin typeface="幼圆" panose="02010509060101010101" pitchFamily="49" charset="-122"/>
                <a:ea typeface="幼圆" panose="02010509060101010101" pitchFamily="49" charset="-122"/>
                <a:cs typeface="+mn-cs"/>
              </a:rPr>
              <a:t>#include &lt;stdio.h&gt;</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#define TRUE 1</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#define FALSE 0</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#define N 9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顶点数</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int AdjMatrix[N][N]=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邻接矩阵</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{{0,1,0,0,0,0,0,0,0},</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{1,0,0,0,1,1,0,1,1},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{0,0,0,0,0,1,1,0,0},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{0,0,0,0,1,0,0,0,1},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{0,1,0,1,0,1,1,0,1},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{0,1,1,0,1,0,1,0,0},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{0,0,1,0,1,1,0,0,0},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{0,1,0,0,0,0,0,0,0},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{0,1,0,1,1,0,0,0,0}};</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int degree[N]={0};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记录顶点的</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degree</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数目</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char *color[N]={"</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红</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橙</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黄</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绿</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青</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蓝</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紫</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黑</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白</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struct ColorNode</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int used;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标记颜色是否被用，</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0</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代表未用</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int rear;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顶点集合尾指针</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int node[N];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同色顶点集合</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ColorSet[N]={{0,0,0,0}};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颜色集</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en-US"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smtClean="0">
                <a:solidFill>
                  <a:schemeClr val="tx1"/>
                </a:solidFill>
                <a:effectLst/>
                <a:latin typeface="幼圆" panose="02010509060101010101" pitchFamily="49" charset="-122"/>
                <a:ea typeface="幼圆" panose="02010509060101010101" pitchFamily="49" charset="-122"/>
                <a:cs typeface="+mn-cs"/>
              </a:rPr>
              <a:t>函数功能：找度最大的结点下标</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smtClean="0">
                <a:solidFill>
                  <a:schemeClr val="tx1"/>
                </a:solidFill>
                <a:effectLst/>
                <a:latin typeface="幼圆" panose="02010509060101010101" pitchFamily="49" charset="-122"/>
                <a:ea typeface="幼圆" panose="02010509060101010101" pitchFamily="49" charset="-122"/>
                <a:cs typeface="+mn-cs"/>
              </a:rPr>
              <a:t>函数输入：顶点度数组</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smtClean="0">
                <a:solidFill>
                  <a:schemeClr val="tx1"/>
                </a:solidFill>
                <a:effectLst/>
                <a:latin typeface="幼圆" panose="02010509060101010101" pitchFamily="49" charset="-122"/>
                <a:ea typeface="幼圆" panose="02010509060101010101" pitchFamily="49" charset="-122"/>
                <a:cs typeface="+mn-cs"/>
              </a:rPr>
              <a:t>函数输出：度最大的结点下标</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int FindMax(int *a)</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int i,value,index;</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value=-1;</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index=0;</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for(i=0;i&lt;N;i++)</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if(value &lt; a[i])</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value=a[i];</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index=i;</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a[index]=-1;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清除当前最大值</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return index;</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r>
              <a:rPr lang="en-US" altLang="zh-CN" smtClean="0"/>
              <a:t>int judge(int i,int k)</a:t>
            </a:r>
            <a:endParaRPr lang="zh-CN" altLang="zh-CN" smtClean="0"/>
          </a:p>
          <a:p>
            <a:r>
              <a:rPr lang="en-US" altLang="zh-CN" smtClean="0"/>
              <a:t>{</a:t>
            </a:r>
            <a:endParaRPr lang="zh-CN" altLang="zh-CN" smtClean="0"/>
          </a:p>
          <a:p>
            <a:r>
              <a:rPr lang="en-US" altLang="zh-CN" smtClean="0"/>
              <a:t>    int p,q,m;   </a:t>
            </a:r>
            <a:endParaRPr lang="zh-CN" altLang="zh-CN" smtClean="0"/>
          </a:p>
          <a:p>
            <a:r>
              <a:rPr lang="en-US" altLang="zh-CN" smtClean="0"/>
              <a:t>	</a:t>
            </a:r>
            <a:endParaRPr lang="zh-CN" altLang="zh-CN" smtClean="0"/>
          </a:p>
          <a:p>
            <a:r>
              <a:rPr lang="en-US" altLang="zh-CN" smtClean="0"/>
              <a:t>	p=0;</a:t>
            </a:r>
            <a:endParaRPr lang="zh-CN" altLang="zh-CN" smtClean="0"/>
          </a:p>
          <a:p>
            <a:r>
              <a:rPr lang="en-US" altLang="zh-CN" smtClean="0"/>
              <a:t>	q=ColorSet[i].rear;</a:t>
            </a:r>
            <a:endParaRPr lang="zh-CN" altLang="zh-CN" smtClean="0"/>
          </a:p>
          <a:p>
            <a:r>
              <a:rPr lang="en-US" altLang="zh-CN" smtClean="0"/>
              <a:t>	m=ColorSet[i].node[p];			//</a:t>
            </a:r>
            <a:r>
              <a:rPr lang="zh-CN" altLang="zh-CN" smtClean="0"/>
              <a:t>颜色集中下标为</a:t>
            </a:r>
            <a:r>
              <a:rPr lang="en-US" altLang="zh-CN" smtClean="0"/>
              <a:t>p</a:t>
            </a:r>
            <a:r>
              <a:rPr lang="zh-CN" altLang="zh-CN" smtClean="0"/>
              <a:t>的结点</a:t>
            </a:r>
            <a:endParaRPr lang="zh-CN" altLang="zh-CN" smtClean="0"/>
          </a:p>
          <a:p>
            <a:r>
              <a:rPr lang="en-US" altLang="zh-CN" smtClean="0"/>
              <a:t>	//k</a:t>
            </a:r>
            <a:r>
              <a:rPr lang="zh-CN" altLang="zh-CN" smtClean="0"/>
              <a:t>、</a:t>
            </a:r>
            <a:r>
              <a:rPr lang="en-US" altLang="zh-CN" smtClean="0"/>
              <a:t>p</a:t>
            </a:r>
            <a:r>
              <a:rPr lang="zh-CN" altLang="zh-CN" smtClean="0"/>
              <a:t>不是邻接点且</a:t>
            </a:r>
            <a:r>
              <a:rPr lang="en-US" altLang="zh-CN" smtClean="0"/>
              <a:t>p</a:t>
            </a:r>
            <a:r>
              <a:rPr lang="zh-CN" altLang="zh-CN" smtClean="0"/>
              <a:t>不是颜色集中的最后一个结点</a:t>
            </a:r>
            <a:endParaRPr lang="zh-CN" altLang="zh-CN" smtClean="0"/>
          </a:p>
          <a:p>
            <a:r>
              <a:rPr lang="en-US" altLang="zh-CN" smtClean="0"/>
              <a:t>	while (AdjMatrix[k][m]==0 &amp;&amp; p!=ColorSet[i].rear) </a:t>
            </a:r>
            <a:endParaRPr lang="zh-CN" altLang="zh-CN" smtClean="0"/>
          </a:p>
          <a:p>
            <a:r>
              <a:rPr lang="en-US" altLang="zh-CN" smtClean="0"/>
              <a:t>		   p++;</a:t>
            </a:r>
            <a:endParaRPr lang="zh-CN" altLang="zh-CN" smtClean="0"/>
          </a:p>
          <a:p>
            <a:r>
              <a:rPr lang="en-US" altLang="zh-CN" smtClean="0"/>
              <a:t>	if (p==q)return 1;				//k</a:t>
            </a:r>
            <a:r>
              <a:rPr lang="zh-CN" altLang="zh-CN" smtClean="0"/>
              <a:t>可以加入颜色集</a:t>
            </a:r>
            <a:endParaRPr lang="zh-CN" altLang="zh-CN" smtClean="0"/>
          </a:p>
          <a:p>
            <a:r>
              <a:rPr lang="en-US" altLang="zh-CN" smtClean="0"/>
              <a:t>	return 0;						//k</a:t>
            </a:r>
            <a:r>
              <a:rPr lang="zh-CN" altLang="zh-CN" smtClean="0"/>
              <a:t>不能加入颜色集</a:t>
            </a:r>
            <a:endParaRPr lang="zh-CN" altLang="zh-CN" smtClean="0"/>
          </a:p>
          <a:p>
            <a:r>
              <a:rPr lang="en-US" altLang="zh-CN" smtClean="0"/>
              <a:t>}</a:t>
            </a:r>
            <a:endParaRPr lang="zh-CN" altLang="zh-CN" smtClean="0"/>
          </a:p>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smtClean="0">
                <a:solidFill>
                  <a:schemeClr val="tx1"/>
                </a:solidFill>
                <a:effectLst/>
                <a:latin typeface="幼圆" panose="02010509060101010101" pitchFamily="49" charset="-122"/>
                <a:ea typeface="幼圆" panose="02010509060101010101" pitchFamily="49" charset="-122"/>
                <a:cs typeface="+mn-cs"/>
              </a:rPr>
              <a:t>函数功能：</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Welsh_Powell</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图结点染色法</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smtClean="0">
                <a:solidFill>
                  <a:schemeClr val="tx1"/>
                </a:solidFill>
                <a:effectLst/>
                <a:latin typeface="幼圆" panose="02010509060101010101" pitchFamily="49" charset="-122"/>
                <a:ea typeface="幼圆" panose="02010509060101010101" pitchFamily="49" charset="-122"/>
                <a:cs typeface="+mn-cs"/>
              </a:rPr>
              <a:t>函数输入：无</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smtClean="0">
                <a:solidFill>
                  <a:schemeClr val="tx1"/>
                </a:solidFill>
                <a:effectLst/>
                <a:latin typeface="幼圆" panose="02010509060101010101" pitchFamily="49" charset="-122"/>
                <a:ea typeface="幼圆" panose="02010509060101010101" pitchFamily="49" charset="-122"/>
                <a:cs typeface="+mn-cs"/>
              </a:rPr>
              <a:t>函数输出：无</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zh-CN" altLang="zh-CN" sz="1400" kern="1200" smtClean="0">
                <a:solidFill>
                  <a:schemeClr val="tx1"/>
                </a:solidFill>
                <a:effectLst/>
                <a:latin typeface="幼圆" panose="02010509060101010101" pitchFamily="49" charset="-122"/>
                <a:ea typeface="幼圆" panose="02010509060101010101" pitchFamily="49" charset="-122"/>
                <a:cs typeface="+mn-cs"/>
              </a:rPr>
              <a:t>屏幕输出：同色结点集合</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void Welsh_Powell()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int i,k;</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int colorPtr;</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r>
              <a:rPr lang="en-US" altLang="zh-CN" sz="1400" kern="1200" smtClean="0">
                <a:solidFill>
                  <a:srgbClr val="FF0000"/>
                </a:solidFill>
                <a:effectLst/>
                <a:latin typeface="幼圆" panose="02010509060101010101" pitchFamily="49" charset="-122"/>
                <a:ea typeface="幼圆" panose="02010509060101010101" pitchFamily="49" charset="-122"/>
                <a:cs typeface="+mn-cs"/>
              </a:rPr>
              <a:t>  //</a:t>
            </a:r>
            <a:r>
              <a:rPr lang="zh-CN" altLang="zh-CN" sz="1400" kern="1200" smtClean="0">
                <a:solidFill>
                  <a:srgbClr val="FF0000"/>
                </a:solidFill>
                <a:effectLst/>
                <a:latin typeface="幼圆" panose="02010509060101010101" pitchFamily="49" charset="-122"/>
                <a:ea typeface="幼圆" panose="02010509060101010101" pitchFamily="49" charset="-122"/>
                <a:cs typeface="+mn-cs"/>
              </a:rPr>
              <a:t>计算顶点的</a:t>
            </a:r>
            <a:r>
              <a:rPr lang="en-US" altLang="zh-CN" sz="1400" kern="1200" smtClean="0">
                <a:solidFill>
                  <a:srgbClr val="FF0000"/>
                </a:solidFill>
                <a:effectLst/>
                <a:latin typeface="幼圆" panose="02010509060101010101" pitchFamily="49" charset="-122"/>
                <a:ea typeface="幼圆" panose="02010509060101010101" pitchFamily="49" charset="-122"/>
                <a:cs typeface="+mn-cs"/>
              </a:rPr>
              <a:t>degree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for (i=0; i&lt;N; ++i)</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for (int j=0; j&lt;N; ++j)</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if (i != j &amp;&amp; AdjMatrix[i][j])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degree[i]++; </a:t>
            </a:r>
            <a:endParaRPr lang="en-US"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for (int j=0; j&lt;N; ++j)</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k=FindMax(degree);//</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找度最大结点</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k</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colorPtr=0;</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//colorPtr</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项颜色已经使用过？</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if( ColorSet[colorPtr].used==1)</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while(</a:t>
            </a:r>
            <a:r>
              <a:rPr lang="en-US" altLang="zh-CN" sz="1200" kern="1200" smtClean="0">
                <a:solidFill>
                  <a:schemeClr val="tx1"/>
                </a:solidFill>
                <a:effectLst/>
                <a:latin typeface="幼圆" panose="02010509060101010101" pitchFamily="49" charset="-122"/>
                <a:ea typeface="幼圆" panose="02010509060101010101" pitchFamily="49" charset="-122"/>
                <a:cs typeface="+mn-cs"/>
              </a:rPr>
              <a:t>!judge(</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colorPtr,k))//</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若</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k</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不能加入</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colorPtr</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项的颜色集</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colorPtr++;</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将</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k</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加入</a:t>
            </a:r>
            <a:r>
              <a:rPr lang="en-US" altLang="zh-CN" sz="1400" kern="1200" smtClean="0">
                <a:solidFill>
                  <a:schemeClr val="tx1"/>
                </a:solidFill>
                <a:effectLst/>
                <a:latin typeface="幼圆" panose="02010509060101010101" pitchFamily="49" charset="-122"/>
                <a:ea typeface="幼圆" panose="02010509060101010101" pitchFamily="49" charset="-122"/>
                <a:cs typeface="+mn-cs"/>
              </a:rPr>
              <a:t>colorPtr</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项颜色集</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ColorSet[colorPtr].node[ColorSet[colorPtr].rear++]=k;</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if(  ColorSet[colorPtr].used==0) ColorSet[colorPtr].used=1;</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r>
              <a:rPr lang="zh-CN" altLang="zh-CN" sz="1400" kern="1200" smtClean="0">
                <a:solidFill>
                  <a:schemeClr val="tx1"/>
                </a:solidFill>
                <a:effectLst/>
                <a:latin typeface="幼圆" panose="02010509060101010101" pitchFamily="49" charset="-122"/>
                <a:ea typeface="幼圆" panose="02010509060101010101" pitchFamily="49" charset="-122"/>
                <a:cs typeface="+mn-cs"/>
              </a:rPr>
              <a:t>输出同色结点集合</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for (j=0; j&lt;N; ++j)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if (ColorSet[j].used==1)</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printf("%s:",color[j]);</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for (i=0; i&lt;ColorSet[j].rear; ++i)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printf("%d ",ColorSet[j].node[i]+1);</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printf("\n");</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int main()</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Welsh_Powell();</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	return 0;</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r>
              <a:rPr lang="en-US" altLang="zh-CN" sz="1400" kern="1200" smtClean="0">
                <a:solidFill>
                  <a:schemeClr val="tx1"/>
                </a:solidFill>
                <a:effectLst/>
                <a:latin typeface="幼圆" panose="02010509060101010101" pitchFamily="49" charset="-122"/>
                <a:ea typeface="幼圆" panose="02010509060101010101" pitchFamily="49" charset="-122"/>
                <a:cs typeface="+mn-cs"/>
              </a:rPr>
              <a:t>}</a:t>
            </a:r>
            <a:endParaRPr lang="zh-CN" altLang="zh-CN" sz="1400" kern="1200" smtClean="0">
              <a:solidFill>
                <a:schemeClr val="tx1"/>
              </a:solidFill>
              <a:effectLst/>
              <a:latin typeface="幼圆" panose="02010509060101010101" pitchFamily="49" charset="-122"/>
              <a:ea typeface="幼圆" panose="02010509060101010101" pitchFamily="49" charset="-122"/>
              <a:cs typeface="+mn-cs"/>
            </a:endParaRPr>
          </a:p>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2020888" y="246063"/>
            <a:ext cx="3171825" cy="2378075"/>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z="1200" smtClean="0">
                <a:latin typeface="Arial" panose="020B0604020202020204" pitchFamily="34" charset="0"/>
                <a:ea typeface="宋体" panose="02010600030101010101" pitchFamily="2" charset="-122"/>
              </a:rPr>
              <a:t>线性表</a:t>
            </a:r>
            <a:r>
              <a:rPr lang="en-US" altLang="zh-CN" sz="1200" smtClean="0">
                <a:latin typeface="Arial" panose="020B0604020202020204" pitchFamily="34" charset="0"/>
                <a:ea typeface="宋体" panose="02010600030101010101" pitchFamily="2" charset="-122"/>
              </a:rPr>
              <a:t>——</a:t>
            </a:r>
            <a:fld id="{B9C239F2-A7C0-4FDD-98B6-EFE62ECD6F8A}" type="slidenum">
              <a:rPr lang="en-US" altLang="zh-CN" sz="1200" smtClean="0">
                <a:latin typeface="Arial" panose="020B0604020202020204" pitchFamily="34" charset="0"/>
                <a:ea typeface="宋体" panose="02010600030101010101" pitchFamily="2" charset="-122"/>
              </a:rPr>
            </a:fld>
            <a:endParaRPr lang="en-US" altLang="zh-CN" sz="1200" smtClean="0">
              <a:latin typeface="Arial" panose="020B0604020202020204" pitchFamily="34" charset="0"/>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zh-CN" sz="1400" kern="1200">
              <a:solidFill>
                <a:schemeClr val="tx1"/>
              </a:solidFill>
              <a:effectLst/>
              <a:latin typeface="幼圆" panose="02010509060101010101" pitchFamily="49" charset="-122"/>
              <a:ea typeface="幼圆" panose="02010509060101010101" pitchFamily="49" charset="-122"/>
              <a:cs typeface="+mn-cs"/>
            </a:endParaRPr>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zh-CN" sz="1400" kern="1200">
              <a:solidFill>
                <a:schemeClr val="tx1"/>
              </a:solidFill>
              <a:effectLst/>
              <a:latin typeface="幼圆" panose="02010509060101010101" pitchFamily="49" charset="-122"/>
              <a:ea typeface="幼圆" panose="02010509060101010101" pitchFamily="49" charset="-122"/>
              <a:cs typeface="+mn-cs"/>
            </a:endParaRPr>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pPr algn="l"/>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r>
              <a:rPr lang="en-US" altLang="zh-CN" smtClean="0"/>
              <a:t>void GraphDFS(int i) </a:t>
            </a:r>
            <a:endParaRPr lang="zh-CN" altLang="zh-CN" smtClean="0"/>
          </a:p>
          <a:p>
            <a:r>
              <a:rPr lang="en-US" altLang="zh-CN" smtClean="0"/>
              <a:t>{  int j;</a:t>
            </a:r>
            <a:endParaRPr lang="zh-CN" altLang="zh-CN" smtClean="0"/>
          </a:p>
          <a:p>
            <a:r>
              <a:rPr lang="en-US" altLang="zh-CN" smtClean="0"/>
              <a:t>   printf("%d ",i+1);				//i+1</a:t>
            </a:r>
            <a:r>
              <a:rPr lang="zh-CN" altLang="zh-CN" smtClean="0"/>
              <a:t>是因为图中顶点编号从</a:t>
            </a:r>
            <a:r>
              <a:rPr lang="en-US" altLang="zh-CN" smtClean="0"/>
              <a:t>1</a:t>
            </a:r>
            <a:r>
              <a:rPr lang="zh-CN" altLang="zh-CN" smtClean="0"/>
              <a:t>开始，存储从</a:t>
            </a:r>
            <a:r>
              <a:rPr lang="en-US" altLang="zh-CN" smtClean="0"/>
              <a:t>0</a:t>
            </a:r>
            <a:r>
              <a:rPr lang="zh-CN" altLang="zh-CN" smtClean="0"/>
              <a:t>开始</a:t>
            </a:r>
            <a:endParaRPr lang="zh-CN" altLang="zh-CN" smtClean="0"/>
          </a:p>
          <a:p>
            <a:r>
              <a:rPr lang="en-US" altLang="zh-CN" smtClean="0"/>
              <a:t>   Visited[i]=1;</a:t>
            </a:r>
            <a:endParaRPr lang="zh-CN" altLang="zh-CN" smtClean="0"/>
          </a:p>
          <a:p>
            <a:r>
              <a:rPr lang="en-US" altLang="zh-CN" smtClean="0"/>
              <a:t>   for (j=0; j&lt;N; j++)</a:t>
            </a:r>
            <a:endParaRPr lang="zh-CN" altLang="zh-CN" smtClean="0"/>
          </a:p>
          <a:p>
            <a:r>
              <a:rPr lang="en-US" altLang="zh-CN" smtClean="0"/>
              <a:t>         if ((AdjMatrix[i][j]==1) &amp;&amp; (!Visited[j]) )</a:t>
            </a:r>
            <a:endParaRPr lang="zh-CN" altLang="zh-CN" smtClean="0"/>
          </a:p>
          <a:p>
            <a:r>
              <a:rPr lang="en-US" altLang="zh-CN" smtClean="0"/>
              <a:t>             GraphDFS(j);  		//</a:t>
            </a:r>
            <a:r>
              <a:rPr lang="zh-CN" altLang="zh-CN" smtClean="0"/>
              <a:t>被调用</a:t>
            </a:r>
            <a:r>
              <a:rPr lang="en-US" altLang="zh-CN" smtClean="0"/>
              <a:t>n</a:t>
            </a:r>
            <a:r>
              <a:rPr lang="zh-CN" altLang="zh-CN" smtClean="0"/>
              <a:t>次</a:t>
            </a:r>
            <a:endParaRPr lang="zh-CN" altLang="zh-CN" smtClean="0"/>
          </a:p>
          <a:p>
            <a:r>
              <a:rPr lang="en-US" altLang="zh-CN" smtClean="0"/>
              <a:t>}</a:t>
            </a:r>
            <a:endParaRPr lang="zh-CN" altLang="zh-CN" smtClean="0"/>
          </a:p>
          <a:p>
            <a:endParaRPr lang="zh-CN" altLang="en-US" smtClean="0"/>
          </a:p>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2020888" y="246063"/>
            <a:ext cx="3171825" cy="2378075"/>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Lst>
        </p:spPr>
        <p:txBody>
          <a:bodyPr anchor="t"/>
          <a:lstStyle/>
          <a:p>
            <a:pPr eaLnBrk="1" hangingPunct="1">
              <a:spcBef>
                <a:spcPct val="0"/>
              </a:spcBef>
            </a:pPr>
            <a:endParaRPr lang="zh-CN" altLang="zh-CN" smtClean="0"/>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1pPr>
            <a:lvl2pPr marL="742950" indent="-28575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2pPr>
            <a:lvl3pPr marL="11430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3pPr>
            <a:lvl4pPr marL="16002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4pPr>
            <a:lvl5pPr marL="2057400" indent="-228600" algn="l" eaLnBrk="0" hangingPunct="0">
              <a:lnSpc>
                <a:spcPct val="120000"/>
              </a:lnSpc>
              <a:spcBef>
                <a:spcPct val="30000"/>
              </a:spcBef>
              <a:defRPr sz="1400">
                <a:solidFill>
                  <a:schemeClr val="tx1"/>
                </a:solidFill>
                <a:latin typeface="幼圆" panose="02010509060101010101" pitchFamily="49" charset="-122"/>
                <a:ea typeface="幼圆" panose="02010509060101010101" pitchFamily="49" charset="-122"/>
              </a:defRPr>
            </a:lvl5pPr>
            <a:lvl6pPr marL="25146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6pPr>
            <a:lvl7pPr marL="29718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7pPr>
            <a:lvl8pPr marL="34290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8pPr>
            <a:lvl9pPr marL="3886200" indent="-228600" eaLnBrk="0" fontAlgn="base" hangingPunct="0">
              <a:lnSpc>
                <a:spcPct val="120000"/>
              </a:lnSpc>
              <a:spcBef>
                <a:spcPct val="30000"/>
              </a:spcBef>
              <a:spcAft>
                <a:spcPct val="0"/>
              </a:spcAft>
              <a:defRPr sz="1400">
                <a:solidFill>
                  <a:schemeClr val="tx1"/>
                </a:solidFill>
                <a:latin typeface="幼圆" panose="02010509060101010101" pitchFamily="49" charset="-122"/>
                <a:ea typeface="幼圆" panose="02010509060101010101" pitchFamily="49" charset="-122"/>
              </a:defRPr>
            </a:lvl9pPr>
          </a:lstStyle>
          <a:p>
            <a:pPr algn="r" eaLnBrk="1" hangingPunct="1">
              <a:lnSpc>
                <a:spcPct val="100000"/>
              </a:lnSpc>
              <a:spcBef>
                <a:spcPct val="0"/>
              </a:spcBef>
            </a:pPr>
            <a:r>
              <a:rPr lang="zh-CN" altLang="en-US" sz="1200" smtClean="0">
                <a:latin typeface="Arial" panose="020B0604020202020204" pitchFamily="34" charset="0"/>
                <a:ea typeface="宋体" panose="02010600030101010101" pitchFamily="2" charset="-122"/>
              </a:rPr>
              <a:t>线性表</a:t>
            </a:r>
            <a:r>
              <a:rPr lang="en-US" altLang="zh-CN" sz="1200" smtClean="0">
                <a:latin typeface="Arial" panose="020B0604020202020204" pitchFamily="34" charset="0"/>
                <a:ea typeface="宋体" panose="02010600030101010101" pitchFamily="2" charset="-122"/>
              </a:rPr>
              <a:t>——</a:t>
            </a:r>
            <a:fld id="{B9C239F2-A7C0-4FDD-98B6-EFE62ECD6F8A}" type="slidenum">
              <a:rPr lang="en-US" altLang="zh-CN" sz="1200" smtClean="0">
                <a:latin typeface="Arial" panose="020B0604020202020204" pitchFamily="34" charset="0"/>
                <a:ea typeface="宋体" panose="02010600030101010101" pitchFamily="2" charset="-122"/>
              </a:rPr>
            </a:fld>
            <a:endParaRPr lang="en-US" altLang="zh-CN" sz="1200" smtClean="0">
              <a:latin typeface="Arial" panose="020B0604020202020204" pitchFamily="34" charset="0"/>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1833563" y="174625"/>
            <a:ext cx="3362325" cy="2520950"/>
          </a:xfrm>
        </p:spPr>
      </p:sp>
      <p:sp>
        <p:nvSpPr>
          <p:cNvPr id="120835" name="Rectangle 3"/>
          <p:cNvSpPr>
            <a:spLocks noGrp="1" noRot="1" noChangeArrowheads="1"/>
          </p:cNvSpPr>
          <p:nvPr>
            <p:ph type="body" idx="1"/>
          </p:nvPr>
        </p:nvSpPr>
        <p:spPr>
          <a:noFill/>
        </p:spPr>
        <p:txBody>
          <a:bodyPr/>
          <a:lstStyle/>
          <a:p>
            <a:pPr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xfrm>
            <a:off x="1938338" y="174625"/>
            <a:ext cx="3168650" cy="23764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A9F83DBE-491C-4FEA-ABA2-1B608450D227}" type="slidenum">
              <a:rPr lang="zh-CN" altLang="en-US" smtClean="0"/>
            </a:fld>
            <a:endParaRPr lang="zh-CN" alt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33563" y="174625"/>
            <a:ext cx="3362325" cy="25209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r>
              <a:rPr lang="zh-CN" altLang="en-US" smtClean="0"/>
              <a:t>图</a:t>
            </a:r>
            <a:r>
              <a:rPr lang="en-US" altLang="zh-CN" smtClean="0">
                <a:latin typeface="Arial" panose="020B0604020202020204"/>
              </a:rPr>
              <a:t>——</a:t>
            </a:r>
            <a:fld id="{B94A5E0A-3908-4C93-8CB0-B48EE533BB60}" type="slidenum">
              <a:rPr lang="en-US" altLang="zh-CN" smtClean="0">
                <a:latin typeface="Arial" panose="020B0604020202020204"/>
              </a:rPr>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1143000" y="628650"/>
            <a:ext cx="8012113" cy="2571750"/>
            <a:chOff x="0" y="0"/>
            <a:chExt cx="5047" cy="1620"/>
          </a:xfrm>
          <a:solidFill>
            <a:schemeClr val="tx2">
              <a:lumMod val="60000"/>
              <a:lumOff val="40000"/>
            </a:schemeClr>
          </a:solidFill>
        </p:grpSpPr>
        <p:sp>
          <p:nvSpPr>
            <p:cNvPr id="5" name="Rectangle 3"/>
            <p:cNvSpPr>
              <a:spLocks noChangeArrowheads="1"/>
            </p:cNvSpPr>
            <p:nvPr userDrawn="1"/>
          </p:nvSpPr>
          <p:spPr bwMode="auto">
            <a:xfrm>
              <a:off x="361" y="0"/>
              <a:ext cx="4686" cy="15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sp>
          <p:nvSpPr>
            <p:cNvPr id="6" name="Rectangle 4"/>
            <p:cNvSpPr>
              <a:spLocks noChangeArrowheads="1"/>
            </p:cNvSpPr>
            <p:nvPr userDrawn="1"/>
          </p:nvSpPr>
          <p:spPr bwMode="auto">
            <a:xfrm>
              <a:off x="0" y="1044"/>
              <a:ext cx="576" cy="576"/>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grpSp>
      <p:sp>
        <p:nvSpPr>
          <p:cNvPr id="7" name="Rectangle 5"/>
          <p:cNvSpPr>
            <a:spLocks noChangeArrowheads="1"/>
          </p:cNvSpPr>
          <p:nvPr/>
        </p:nvSpPr>
        <p:spPr bwMode="auto">
          <a:xfrm>
            <a:off x="1130300" y="3141663"/>
            <a:ext cx="8013700" cy="57467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sp>
        <p:nvSpPr>
          <p:cNvPr id="8" name="Rectangle 6"/>
          <p:cNvSpPr>
            <a:spLocks noChangeArrowheads="1"/>
          </p:cNvSpPr>
          <p:nvPr/>
        </p:nvSpPr>
        <p:spPr bwMode="auto">
          <a:xfrm>
            <a:off x="573088" y="2520950"/>
            <a:ext cx="576262" cy="641350"/>
          </a:xfrm>
          <a:prstGeom prst="rect">
            <a:avLst/>
          </a:prstGeom>
          <a:solidFill>
            <a:schemeClr val="tx2">
              <a:lumMod val="40000"/>
              <a:lumOff val="60000"/>
            </a:schemeClr>
          </a:solidFill>
          <a:ln>
            <a:noFill/>
          </a:ln>
        </p:spPr>
        <p:txBody>
          <a:bodyP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sp>
        <p:nvSpPr>
          <p:cNvPr id="9" name="Rectangle 7"/>
          <p:cNvSpPr>
            <a:spLocks noChangeArrowheads="1"/>
          </p:cNvSpPr>
          <p:nvPr/>
        </p:nvSpPr>
        <p:spPr bwMode="auto">
          <a:xfrm>
            <a:off x="1716088" y="628650"/>
            <a:ext cx="566737" cy="636588"/>
          </a:xfrm>
          <a:prstGeom prst="rect">
            <a:avLst/>
          </a:prstGeom>
          <a:solidFill>
            <a:schemeClr val="accent6">
              <a:lumMod val="20000"/>
              <a:lumOff val="80000"/>
            </a:schemeClr>
          </a:solidFill>
          <a:ln>
            <a:noFill/>
          </a:ln>
        </p:spPr>
        <p:txBody>
          <a:bodyP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sp>
        <p:nvSpPr>
          <p:cNvPr id="10" name="Rectangle 8"/>
          <p:cNvSpPr>
            <a:spLocks noChangeArrowheads="1"/>
          </p:cNvSpPr>
          <p:nvPr/>
        </p:nvSpPr>
        <p:spPr bwMode="auto">
          <a:xfrm>
            <a:off x="2278063" y="0"/>
            <a:ext cx="585787" cy="635000"/>
          </a:xfrm>
          <a:prstGeom prst="rect">
            <a:avLst/>
          </a:prstGeom>
          <a:solidFill>
            <a:schemeClr val="accent6">
              <a:lumMod val="20000"/>
              <a:lumOff val="80000"/>
            </a:schemeClr>
          </a:solidFill>
          <a:ln>
            <a:noFill/>
          </a:ln>
        </p:spPr>
        <p:txBody>
          <a:bodyP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sp>
        <p:nvSpPr>
          <p:cNvPr id="11" name="Rectangle 9"/>
          <p:cNvSpPr>
            <a:spLocks noChangeArrowheads="1"/>
          </p:cNvSpPr>
          <p:nvPr/>
        </p:nvSpPr>
        <p:spPr bwMode="auto">
          <a:xfrm>
            <a:off x="2281238" y="628650"/>
            <a:ext cx="585787" cy="631825"/>
          </a:xfrm>
          <a:prstGeom prst="rect">
            <a:avLst/>
          </a:prstGeom>
          <a:solidFill>
            <a:schemeClr val="tx2">
              <a:lumMod val="40000"/>
              <a:lumOff val="60000"/>
            </a:schemeClr>
          </a:solidFill>
          <a:ln>
            <a:noFill/>
          </a:ln>
        </p:spPr>
        <p:txBody>
          <a:bodyP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sp>
        <p:nvSpPr>
          <p:cNvPr id="12" name="Rectangle 10"/>
          <p:cNvSpPr>
            <a:spLocks noChangeArrowheads="1"/>
          </p:cNvSpPr>
          <p:nvPr/>
        </p:nvSpPr>
        <p:spPr bwMode="auto">
          <a:xfrm>
            <a:off x="1141413" y="1262063"/>
            <a:ext cx="574675" cy="625475"/>
          </a:xfrm>
          <a:prstGeom prst="rect">
            <a:avLst/>
          </a:prstGeom>
          <a:solidFill>
            <a:schemeClr val="accent6">
              <a:lumMod val="20000"/>
              <a:lumOff val="80000"/>
            </a:schemeClr>
          </a:solidFill>
          <a:ln>
            <a:noFill/>
          </a:ln>
        </p:spPr>
        <p:txBody>
          <a:bodyP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sp>
        <p:nvSpPr>
          <p:cNvPr id="13" name="Rectangle 11"/>
          <p:cNvSpPr>
            <a:spLocks noChangeArrowheads="1"/>
          </p:cNvSpPr>
          <p:nvPr/>
        </p:nvSpPr>
        <p:spPr bwMode="auto">
          <a:xfrm>
            <a:off x="1716088" y="1263650"/>
            <a:ext cx="566737" cy="622300"/>
          </a:xfrm>
          <a:prstGeom prst="rect">
            <a:avLst/>
          </a:prstGeom>
          <a:solidFill>
            <a:schemeClr val="tx2">
              <a:lumMod val="40000"/>
              <a:lumOff val="60000"/>
            </a:schemeClr>
          </a:solidFill>
          <a:ln>
            <a:noFill/>
          </a:ln>
        </p:spPr>
        <p:txBody>
          <a:bodyP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sp>
        <p:nvSpPr>
          <p:cNvPr id="14" name="Rectangle 12"/>
          <p:cNvSpPr>
            <a:spLocks noChangeArrowheads="1"/>
          </p:cNvSpPr>
          <p:nvPr/>
        </p:nvSpPr>
        <p:spPr bwMode="auto">
          <a:xfrm>
            <a:off x="573088" y="1885950"/>
            <a:ext cx="576262" cy="644525"/>
          </a:xfrm>
          <a:prstGeom prst="rect">
            <a:avLst/>
          </a:prstGeom>
          <a:solidFill>
            <a:schemeClr val="accent6">
              <a:lumMod val="20000"/>
              <a:lumOff val="80000"/>
            </a:schemeClr>
          </a:solidFill>
          <a:ln>
            <a:noFill/>
          </a:ln>
        </p:spPr>
        <p:txBody>
          <a:bodyP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sp>
        <p:nvSpPr>
          <p:cNvPr id="15" name="Rectangle 13"/>
          <p:cNvSpPr>
            <a:spLocks noChangeArrowheads="1"/>
          </p:cNvSpPr>
          <p:nvPr/>
        </p:nvSpPr>
        <p:spPr bwMode="auto">
          <a:xfrm>
            <a:off x="1141413" y="1885950"/>
            <a:ext cx="576262" cy="644525"/>
          </a:xfrm>
          <a:prstGeom prst="rect">
            <a:avLst/>
          </a:prstGeom>
          <a:solidFill>
            <a:schemeClr val="tx2">
              <a:lumMod val="40000"/>
              <a:lumOff val="60000"/>
            </a:schemeClr>
          </a:solidFill>
          <a:ln>
            <a:noFill/>
          </a:ln>
        </p:spPr>
        <p:txBody>
          <a:bodyP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sp>
        <p:nvSpPr>
          <p:cNvPr id="16" name="Rectangle 14"/>
          <p:cNvSpPr>
            <a:spLocks noChangeArrowheads="1"/>
          </p:cNvSpPr>
          <p:nvPr/>
        </p:nvSpPr>
        <p:spPr bwMode="auto">
          <a:xfrm>
            <a:off x="0" y="2528888"/>
            <a:ext cx="574675" cy="633412"/>
          </a:xfrm>
          <a:prstGeom prst="rect">
            <a:avLst/>
          </a:prstGeom>
          <a:solidFill>
            <a:schemeClr val="accent6">
              <a:lumMod val="20000"/>
              <a:lumOff val="80000"/>
            </a:schemeClr>
          </a:solidFill>
          <a:ln>
            <a:noFill/>
          </a:ln>
        </p:spPr>
        <p:txBody>
          <a:bodyPr/>
          <a:lstStyle>
            <a:lvl1pPr eaLnBrk="0" hangingPunct="0">
              <a:defRPr>
                <a:solidFill>
                  <a:srgbClr val="663300"/>
                </a:solidFill>
                <a:latin typeface="Arial" panose="020B0604020202020204" pitchFamily="34" charset="0"/>
                <a:ea typeface="隶书" panose="02010509060101010101" pitchFamily="49" charset="-122"/>
              </a:defRPr>
            </a:lvl1pPr>
            <a:lvl2pPr marL="742950" indent="-285750" eaLnBrk="0" hangingPunct="0">
              <a:defRPr>
                <a:solidFill>
                  <a:srgbClr val="663300"/>
                </a:solidFill>
                <a:latin typeface="Arial" panose="020B0604020202020204" pitchFamily="34" charset="0"/>
                <a:ea typeface="隶书" panose="02010509060101010101" pitchFamily="49" charset="-122"/>
              </a:defRPr>
            </a:lvl2pPr>
            <a:lvl3pPr marL="1143000" indent="-228600" eaLnBrk="0" hangingPunct="0">
              <a:defRPr>
                <a:solidFill>
                  <a:srgbClr val="663300"/>
                </a:solidFill>
                <a:latin typeface="Arial" panose="020B0604020202020204" pitchFamily="34" charset="0"/>
                <a:ea typeface="隶书" panose="02010509060101010101" pitchFamily="49" charset="-122"/>
              </a:defRPr>
            </a:lvl3pPr>
            <a:lvl4pPr marL="1600200" indent="-228600" eaLnBrk="0" hangingPunct="0">
              <a:defRPr>
                <a:solidFill>
                  <a:srgbClr val="663300"/>
                </a:solidFill>
                <a:latin typeface="Arial" panose="020B0604020202020204" pitchFamily="34" charset="0"/>
                <a:ea typeface="隶书" panose="02010509060101010101" pitchFamily="49" charset="-122"/>
              </a:defRPr>
            </a:lvl4pPr>
            <a:lvl5pPr marL="2057400" indent="-228600" eaLnBrk="0" hangingPunct="0">
              <a:defRPr>
                <a:solidFill>
                  <a:srgbClr val="663300"/>
                </a:solidFill>
                <a:latin typeface="Arial" panose="020B0604020202020204" pitchFamily="34" charset="0"/>
                <a:ea typeface="隶书" panose="02010509060101010101" pitchFamily="49" charset="-122"/>
              </a:defRPr>
            </a:lvl5pPr>
            <a:lvl6pPr marL="25146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6pPr>
            <a:lvl7pPr marL="29718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7pPr>
            <a:lvl8pPr marL="34290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8pPr>
            <a:lvl9pPr marL="3886200" indent="-228600" algn="ctr" eaLnBrk="0" fontAlgn="base" hangingPunct="0">
              <a:spcBef>
                <a:spcPct val="0"/>
              </a:spcBef>
              <a:spcAft>
                <a:spcPct val="0"/>
              </a:spcAft>
              <a:defRPr>
                <a:solidFill>
                  <a:srgbClr val="663300"/>
                </a:solidFill>
                <a:latin typeface="Arial" panose="020B0604020202020204" pitchFamily="34" charset="0"/>
                <a:ea typeface="隶书" panose="02010509060101010101" pitchFamily="49" charset="-122"/>
              </a:defRPr>
            </a:lvl9pPr>
          </a:lstStyle>
          <a:p>
            <a:pPr eaLnBrk="1" hangingPunct="1">
              <a:defRPr/>
            </a:pPr>
            <a:endParaRPr lang="zh-CN" altLang="en-US" smtClean="0"/>
          </a:p>
        </p:txBody>
      </p:sp>
      <p:sp>
        <p:nvSpPr>
          <p:cNvPr id="2063" name="Rectangle 15"/>
          <p:cNvSpPr>
            <a:spLocks noGrp="1" noChangeArrowheads="1"/>
          </p:cNvSpPr>
          <p:nvPr>
            <p:ph type="ctrTitle" hasCustomPrompt="1"/>
          </p:nvPr>
        </p:nvSpPr>
        <p:spPr>
          <a:xfrm>
            <a:off x="1752600" y="1800225"/>
            <a:ext cx="6629400" cy="1012825"/>
          </a:xfrm>
        </p:spPr>
        <p:txBody>
          <a:bodyPr/>
          <a:lstStyle>
            <a:lvl1pPr>
              <a:defRPr sz="4400" i="1">
                <a:latin typeface="Verdana" panose="020B0604030504040204" pitchFamily="34" charset="0"/>
              </a:defRPr>
            </a:lvl1pPr>
          </a:lstStyle>
          <a:p>
            <a:pPr lvl="0"/>
            <a:r>
              <a:rPr lang="en-US" altLang="zh-CN" noProof="0" smtClean="0"/>
              <a:t>Click to edit Master </a:t>
            </a:r>
            <a:br>
              <a:rPr lang="en-US" altLang="zh-CN" noProof="0" smtClean="0"/>
            </a:br>
            <a:r>
              <a:rPr lang="en-US" altLang="zh-CN" noProof="0" smtClean="0"/>
              <a:t>title style</a:t>
            </a:r>
            <a:endParaRPr lang="en-US" altLang="zh-CN" noProof="0" smtClean="0"/>
          </a:p>
        </p:txBody>
      </p:sp>
      <p:sp>
        <p:nvSpPr>
          <p:cNvPr id="2064" name="Rectangle 16"/>
          <p:cNvSpPr>
            <a:spLocks noGrp="1" noChangeArrowheads="1"/>
          </p:cNvSpPr>
          <p:nvPr>
            <p:ph type="subTitle" idx="1"/>
          </p:nvPr>
        </p:nvSpPr>
        <p:spPr>
          <a:xfrm>
            <a:off x="1600200" y="3276600"/>
            <a:ext cx="6324600" cy="381000"/>
          </a:xfrm>
        </p:spPr>
        <p:txBody>
          <a:bodyPr/>
          <a:lstStyle>
            <a:lvl1pPr marL="0" indent="0" algn="ctr">
              <a:buFont typeface="Wingdings" panose="05000000000000000000" pitchFamily="2" charset="2"/>
              <a:buNone/>
              <a:defRPr sz="1800" b="0">
                <a:solidFill>
                  <a:schemeClr val="bg1"/>
                </a:solidFill>
              </a:defRPr>
            </a:lvl1pPr>
          </a:lstStyle>
          <a:p>
            <a:pPr lvl="0"/>
            <a:r>
              <a:rPr lang="en-US" altLang="zh-CN" noProof="0" smtClean="0"/>
              <a:t>Click to edit Master subtitle style</a:t>
            </a:r>
            <a:endParaRPr lang="en-US" altLang="zh-CN" noProof="0" smtClean="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ftr" sz="quarter" idx="10"/>
          </p:nvPr>
        </p:nvSpPr>
        <p:spPr/>
        <p:txBody>
          <a:bodyPr/>
          <a:lstStyle>
            <a:lvl1pPr>
              <a:defRPr/>
            </a:lvl1pPr>
          </a:lstStyle>
          <a:p>
            <a:pPr>
              <a:defRPr/>
            </a:pPr>
            <a:fld id="{A4EB1AE7-BF8A-40A4-93C3-F9B4F8FCAA05}" type="slidenum">
              <a:rPr lang="zh-CN" altLang="en-US"/>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7488" y="374650"/>
            <a:ext cx="2057400" cy="3525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95288" y="374650"/>
            <a:ext cx="6019800" cy="3525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ftr" sz="quarter" idx="10"/>
          </p:nvPr>
        </p:nvSpPr>
        <p:spPr/>
        <p:txBody>
          <a:bodyPr/>
          <a:lstStyle>
            <a:lvl1pPr>
              <a:defRPr/>
            </a:lvl1pPr>
          </a:lstStyle>
          <a:p>
            <a:pPr>
              <a:defRPr/>
            </a:pPr>
            <a:fld id="{07D8D538-681D-4CED-BA70-961CCEE3D489}"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536" y="374650"/>
            <a:ext cx="8722309" cy="6397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95288" y="1700213"/>
            <a:ext cx="4038600" cy="2200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586288" y="1700213"/>
            <a:ext cx="4038600" cy="22002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noChangeArrowheads="1"/>
          </p:cNvSpPr>
          <p:nvPr>
            <p:ph type="ftr" sz="quarter" idx="10"/>
          </p:nvPr>
        </p:nvSpPr>
        <p:spPr/>
        <p:txBody>
          <a:bodyPr/>
          <a:lstStyle>
            <a:lvl1pPr>
              <a:defRPr/>
            </a:lvl1pPr>
          </a:lstStyle>
          <a:p>
            <a:pPr>
              <a:defRPr/>
            </a:pPr>
            <a:fld id="{0B367D45-C818-465A-94A9-24331D806549}" type="slidenum">
              <a:rPr lang="zh-CN" altLang="en-US"/>
            </a:fld>
            <a:endParaRPr lang="en-US" altLang="zh-CN"/>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4650"/>
            <a:ext cx="6553200" cy="6397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95288" y="1700213"/>
            <a:ext cx="8229600" cy="2200275"/>
          </a:xfrm>
        </p:spPr>
        <p:txBody>
          <a:bodyPr/>
          <a:lstStyle/>
          <a:p>
            <a:pPr lvl="0"/>
            <a:endParaRPr lang="zh-CN" altLang="en-US" noProof="0" smtClean="0"/>
          </a:p>
        </p:txBody>
      </p:sp>
      <p:sp>
        <p:nvSpPr>
          <p:cNvPr id="4" name="Rectangle 3"/>
          <p:cNvSpPr>
            <a:spLocks noGrp="1" noChangeArrowheads="1"/>
          </p:cNvSpPr>
          <p:nvPr>
            <p:ph type="ftr" sz="quarter" idx="10"/>
          </p:nvPr>
        </p:nvSpPr>
        <p:spPr/>
        <p:txBody>
          <a:bodyPr/>
          <a:lstStyle>
            <a:lvl1pPr>
              <a:defRPr/>
            </a:lvl1pPr>
          </a:lstStyle>
          <a:p>
            <a:pPr>
              <a:defRPr/>
            </a:pPr>
            <a:fld id="{17F5E5A7-EF95-4F74-89DD-90852A581D88}" type="slidenum">
              <a:rPr lang="zh-CN" altLang="en-US"/>
            </a:fld>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475"/>
            <a:ext cx="8722309" cy="646113"/>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ftr" sz="quarter" idx="10"/>
          </p:nvPr>
        </p:nvSpPr>
        <p:spPr/>
        <p:txBody>
          <a:bodyPr/>
          <a:lstStyle>
            <a:lvl1pPr>
              <a:defRPr/>
            </a:lvl1pPr>
          </a:lstStyle>
          <a:p>
            <a:pPr>
              <a:defRPr/>
            </a:pPr>
            <a:fld id="{95A587B5-A277-41BE-BA50-50F90B800E83}" type="slidenum">
              <a:rPr lang="zh-CN" altLang="en-US"/>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3"/>
          <p:cNvSpPr>
            <a:spLocks noGrp="1" noChangeArrowheads="1"/>
          </p:cNvSpPr>
          <p:nvPr>
            <p:ph type="ftr" sz="quarter" idx="10"/>
          </p:nvPr>
        </p:nvSpPr>
        <p:spPr/>
        <p:txBody>
          <a:bodyPr/>
          <a:lstStyle>
            <a:lvl1pPr>
              <a:defRPr/>
            </a:lvl1pPr>
          </a:lstStyle>
          <a:p>
            <a:pPr>
              <a:defRPr/>
            </a:pPr>
            <a:fld id="{D9B54734-95C9-4F3B-9AB9-EDD1F5997FFC}"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8" y="1700213"/>
            <a:ext cx="4038600" cy="2200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586288" y="1700213"/>
            <a:ext cx="4038600" cy="2200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noChangeArrowheads="1"/>
          </p:cNvSpPr>
          <p:nvPr>
            <p:ph type="ftr" sz="quarter" idx="10"/>
          </p:nvPr>
        </p:nvSpPr>
        <p:spPr/>
        <p:txBody>
          <a:bodyPr/>
          <a:lstStyle>
            <a:lvl1pPr>
              <a:defRPr/>
            </a:lvl1pPr>
          </a:lstStyle>
          <a:p>
            <a:pPr>
              <a:defRPr/>
            </a:pPr>
            <a:fld id="{398E9660-B95D-4CDA-99F4-FB0EF246C38F}" type="slidenum">
              <a:rPr lang="zh-CN" altLang="en-US"/>
            </a:fld>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3"/>
          <p:cNvSpPr>
            <a:spLocks noGrp="1" noChangeArrowheads="1"/>
          </p:cNvSpPr>
          <p:nvPr>
            <p:ph type="ftr" sz="quarter" idx="10"/>
          </p:nvPr>
        </p:nvSpPr>
        <p:spPr/>
        <p:txBody>
          <a:bodyPr/>
          <a:lstStyle>
            <a:lvl1pPr>
              <a:defRPr/>
            </a:lvl1pPr>
          </a:lstStyle>
          <a:p>
            <a:pPr>
              <a:defRPr/>
            </a:pPr>
            <a:fld id="{01B0951E-721F-42D0-BBCC-05012E296A73}"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noChangeArrowheads="1"/>
          </p:cNvSpPr>
          <p:nvPr>
            <p:ph type="ftr" sz="quarter" idx="10"/>
          </p:nvPr>
        </p:nvSpPr>
        <p:spPr/>
        <p:txBody>
          <a:bodyPr/>
          <a:lstStyle>
            <a:lvl1pPr>
              <a:defRPr/>
            </a:lvl1pPr>
          </a:lstStyle>
          <a:p>
            <a:pPr>
              <a:defRPr/>
            </a:pPr>
            <a:fld id="{C6AA2750-A8C6-471F-A223-4C918A837486}"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p:txBody>
          <a:bodyPr/>
          <a:lstStyle>
            <a:lvl1pPr>
              <a:defRPr/>
            </a:lvl1pPr>
          </a:lstStyle>
          <a:p>
            <a:pPr>
              <a:defRPr/>
            </a:pPr>
            <a:fld id="{0A7B6C52-4233-4289-A740-6FC4A88C98A8}" type="slidenum">
              <a:rPr lang="zh-CN" altLang="en-US"/>
            </a:fld>
            <a:endParaRPr lang="en-US" altLang="zh-C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ftr" sz="quarter" idx="10"/>
          </p:nvPr>
        </p:nvSpPr>
        <p:spPr/>
        <p:txBody>
          <a:bodyPr/>
          <a:lstStyle>
            <a:lvl1pPr>
              <a:defRPr/>
            </a:lvl1pPr>
          </a:lstStyle>
          <a:p>
            <a:pPr>
              <a:defRPr/>
            </a:pPr>
            <a:fld id="{3E8FD4AD-5ED6-45EB-A26F-CB4F85B7ADCD}" type="slidenum">
              <a:rPr lang="zh-CN" altLang="en-US"/>
            </a:fld>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ftr" sz="quarter" idx="10"/>
          </p:nvPr>
        </p:nvSpPr>
        <p:spPr/>
        <p:txBody>
          <a:bodyPr/>
          <a:lstStyle>
            <a:lvl1pPr>
              <a:defRPr/>
            </a:lvl1pPr>
          </a:lstStyle>
          <a:p>
            <a:pPr>
              <a:defRPr/>
            </a:pPr>
            <a:fld id="{5FE7E792-F114-4A81-897A-3AA33B2298DD}"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ftr" sz="quarter" idx="3"/>
          </p:nvPr>
        </p:nvSpPr>
        <p:spPr bwMode="auto">
          <a:xfrm>
            <a:off x="8207375" y="6465888"/>
            <a:ext cx="936625"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b="1" i="1">
                <a:solidFill>
                  <a:srgbClr val="5F5F5F"/>
                </a:solidFill>
                <a:latin typeface="Verdana" panose="020B0604030504040204" pitchFamily="34" charset="0"/>
                <a:ea typeface="+mn-ea"/>
              </a:defRPr>
            </a:lvl1pPr>
          </a:lstStyle>
          <a:p>
            <a:pPr>
              <a:defRPr/>
            </a:pPr>
            <a:fld id="{B9337B65-F92A-4236-A9D0-6C025A77C124}" type="slidenum">
              <a:rPr lang="zh-CN" altLang="en-US"/>
            </a:fld>
            <a:endParaRPr lang="en-US" altLang="zh-CN"/>
          </a:p>
        </p:txBody>
      </p:sp>
      <p:sp>
        <p:nvSpPr>
          <p:cNvPr id="1034" name="Rectangle 10"/>
          <p:cNvSpPr>
            <a:spLocks noGrp="1" noChangeArrowheads="1"/>
          </p:cNvSpPr>
          <p:nvPr>
            <p:ph type="title"/>
          </p:nvPr>
        </p:nvSpPr>
        <p:spPr bwMode="auto">
          <a:xfrm>
            <a:off x="395536" y="371475"/>
            <a:ext cx="8722309"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r>
              <a:rPr lang="zh-CN" altLang="en-US" smtClean="0"/>
              <a:t>单击此处编辑母版标题样式</a:t>
            </a:r>
            <a:endParaRPr lang="zh-CN" altLang="en-US" smtClean="0"/>
          </a:p>
        </p:txBody>
      </p:sp>
      <p:sp>
        <p:nvSpPr>
          <p:cNvPr id="1038" name="Rectangle 14"/>
          <p:cNvSpPr>
            <a:spLocks noGrp="1" noChangeArrowheads="1"/>
          </p:cNvSpPr>
          <p:nvPr>
            <p:ph type="body" idx="1"/>
          </p:nvPr>
        </p:nvSpPr>
        <p:spPr bwMode="auto">
          <a:xfrm>
            <a:off x="395288" y="1233489"/>
            <a:ext cx="8229600" cy="519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pic>
        <p:nvPicPr>
          <p:cNvPr id="1041" name="Picture 18" descr="mylogo"/>
          <p:cNvPicPr>
            <a:picLocks noChangeAspect="1" noChangeArrowheads="1"/>
          </p:cNvPicPr>
          <p:nvPr/>
        </p:nvPicPr>
        <p:blipFill>
          <a:blip r:embed="rId14" cstate="print">
            <a:grayscl/>
            <a:extLst>
              <a:ext uri="{28A0092B-C50C-407E-A947-70E740481C1C}">
                <a14:useLocalDpi xmlns:a14="http://schemas.microsoft.com/office/drawing/2010/main" val="0"/>
              </a:ext>
            </a:extLst>
          </a:blip>
          <a:srcRect/>
          <a:stretch>
            <a:fillRect/>
          </a:stretch>
        </p:blipFill>
        <p:spPr bwMode="auto">
          <a:xfrm>
            <a:off x="179388" y="6165850"/>
            <a:ext cx="5048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sldNum="0" hdr="0" dt="0"/>
  <p:txStyles>
    <p:titleStyle>
      <a:lvl1pPr algn="ctr" rtl="0" eaLnBrk="0" fontAlgn="base" hangingPunct="0">
        <a:spcBef>
          <a:spcPct val="0"/>
        </a:spcBef>
        <a:spcAft>
          <a:spcPct val="0"/>
        </a:spcAft>
        <a:defRPr sz="3600">
          <a:solidFill>
            <a:schemeClr val="tx1"/>
          </a:solidFill>
          <a:latin typeface="华文新魏" panose="02010800040101010101" pitchFamily="2" charset="-122"/>
          <a:ea typeface="华文新魏" panose="02010800040101010101" pitchFamily="2" charset="-122"/>
          <a:cs typeface="+mj-cs"/>
        </a:defRPr>
      </a:lvl1pPr>
      <a:lvl2pPr algn="ctr" rtl="0" eaLnBrk="0" fontAlgn="base" hangingPunct="0">
        <a:spcBef>
          <a:spcPct val="0"/>
        </a:spcBef>
        <a:spcAft>
          <a:spcPct val="0"/>
        </a:spcAft>
        <a:defRPr sz="3600">
          <a:solidFill>
            <a:schemeClr val="bg1"/>
          </a:solidFill>
          <a:latin typeface="华文新魏" panose="02010800040101010101" pitchFamily="2" charset="-122"/>
          <a:ea typeface="华文新魏" panose="02010800040101010101" pitchFamily="2" charset="-122"/>
        </a:defRPr>
      </a:lvl2pPr>
      <a:lvl3pPr algn="ctr" rtl="0" eaLnBrk="0" fontAlgn="base" hangingPunct="0">
        <a:spcBef>
          <a:spcPct val="0"/>
        </a:spcBef>
        <a:spcAft>
          <a:spcPct val="0"/>
        </a:spcAft>
        <a:defRPr sz="3600">
          <a:solidFill>
            <a:schemeClr val="bg1"/>
          </a:solidFill>
          <a:latin typeface="华文新魏" panose="02010800040101010101" pitchFamily="2" charset="-122"/>
          <a:ea typeface="华文新魏" panose="02010800040101010101" pitchFamily="2" charset="-122"/>
        </a:defRPr>
      </a:lvl3pPr>
      <a:lvl4pPr algn="ctr" rtl="0" eaLnBrk="0" fontAlgn="base" hangingPunct="0">
        <a:spcBef>
          <a:spcPct val="0"/>
        </a:spcBef>
        <a:spcAft>
          <a:spcPct val="0"/>
        </a:spcAft>
        <a:defRPr sz="3600">
          <a:solidFill>
            <a:schemeClr val="bg1"/>
          </a:solidFill>
          <a:latin typeface="华文新魏" panose="02010800040101010101" pitchFamily="2" charset="-122"/>
          <a:ea typeface="华文新魏" panose="02010800040101010101" pitchFamily="2" charset="-122"/>
        </a:defRPr>
      </a:lvl4pPr>
      <a:lvl5pPr algn="ctr" rtl="0" eaLnBrk="0" fontAlgn="base" hangingPunct="0">
        <a:spcBef>
          <a:spcPct val="0"/>
        </a:spcBef>
        <a:spcAft>
          <a:spcPct val="0"/>
        </a:spcAft>
        <a:defRPr sz="3600">
          <a:solidFill>
            <a:schemeClr val="bg1"/>
          </a:solidFill>
          <a:latin typeface="华文新魏" panose="02010800040101010101" pitchFamily="2" charset="-122"/>
          <a:ea typeface="华文新魏" panose="02010800040101010101" pitchFamily="2" charset="-122"/>
        </a:defRPr>
      </a:lvl5pPr>
      <a:lvl6pPr marL="457200" algn="ctr" rtl="0" fontAlgn="base">
        <a:spcBef>
          <a:spcPct val="0"/>
        </a:spcBef>
        <a:spcAft>
          <a:spcPct val="0"/>
        </a:spcAft>
        <a:defRPr sz="3600">
          <a:solidFill>
            <a:schemeClr val="bg1"/>
          </a:solidFill>
          <a:latin typeface="楷体_GB2312" pitchFamily="49" charset="-122"/>
          <a:ea typeface="楷体_GB2312" pitchFamily="49" charset="-122"/>
        </a:defRPr>
      </a:lvl6pPr>
      <a:lvl7pPr marL="914400" algn="ctr" rtl="0" fontAlgn="base">
        <a:spcBef>
          <a:spcPct val="0"/>
        </a:spcBef>
        <a:spcAft>
          <a:spcPct val="0"/>
        </a:spcAft>
        <a:defRPr sz="3600">
          <a:solidFill>
            <a:schemeClr val="bg1"/>
          </a:solidFill>
          <a:latin typeface="楷体_GB2312" pitchFamily="49" charset="-122"/>
          <a:ea typeface="楷体_GB2312" pitchFamily="49" charset="-122"/>
        </a:defRPr>
      </a:lvl7pPr>
      <a:lvl8pPr marL="1371600" algn="ctr" rtl="0" fontAlgn="base">
        <a:spcBef>
          <a:spcPct val="0"/>
        </a:spcBef>
        <a:spcAft>
          <a:spcPct val="0"/>
        </a:spcAft>
        <a:defRPr sz="3600">
          <a:solidFill>
            <a:schemeClr val="bg1"/>
          </a:solidFill>
          <a:latin typeface="楷体_GB2312" pitchFamily="49" charset="-122"/>
          <a:ea typeface="楷体_GB2312" pitchFamily="49" charset="-122"/>
        </a:defRPr>
      </a:lvl8pPr>
      <a:lvl9pPr marL="1828800" algn="ctr" rtl="0" fontAlgn="base">
        <a:spcBef>
          <a:spcPct val="0"/>
        </a:spcBef>
        <a:spcAft>
          <a:spcPct val="0"/>
        </a:spcAft>
        <a:defRPr sz="3600">
          <a:solidFill>
            <a:schemeClr val="bg1"/>
          </a:solidFill>
          <a:latin typeface="楷体_GB2312" pitchFamily="49" charset="-122"/>
          <a:ea typeface="楷体_GB2312" pitchFamily="49" charset="-122"/>
        </a:defRPr>
      </a:lvl9pPr>
    </p:titleStyle>
    <p:bodyStyle>
      <a:lvl1pPr marL="0" indent="0" algn="l" rtl="0" eaLnBrk="0" fontAlgn="base" hangingPunct="0">
        <a:spcBef>
          <a:spcPct val="20000"/>
        </a:spcBef>
        <a:spcAft>
          <a:spcPct val="0"/>
        </a:spcAft>
        <a:buClr>
          <a:schemeClr val="hlink"/>
        </a:buClr>
        <a:buFont typeface="Wingdings" panose="05000000000000000000" pitchFamily="2" charset="2"/>
        <a:buNone/>
        <a:defRPr sz="2000" b="1">
          <a:solidFill>
            <a:schemeClr val="tx1"/>
          </a:solidFill>
          <a:latin typeface="+mn-lt"/>
          <a:ea typeface="黑体" panose="02010609060101010101" charset="-122"/>
          <a:cs typeface="+mn-cs"/>
        </a:defRPr>
      </a:lvl1pPr>
      <a:lvl2pPr marL="457200" indent="0" algn="l" rtl="0" eaLnBrk="0" fontAlgn="base" hangingPunct="0">
        <a:spcBef>
          <a:spcPct val="20000"/>
        </a:spcBef>
        <a:spcAft>
          <a:spcPct val="0"/>
        </a:spcAft>
        <a:buClr>
          <a:schemeClr val="accent2"/>
        </a:buClr>
        <a:buSzPct val="80000"/>
        <a:buFont typeface="Wingdings" panose="05000000000000000000" pitchFamily="2" charset="2"/>
        <a:buNone/>
        <a:defRPr sz="2000" b="1">
          <a:solidFill>
            <a:schemeClr val="tx1"/>
          </a:solidFill>
          <a:latin typeface="+mn-lt"/>
          <a:ea typeface="黑体" panose="02010609060101010101" charset="-122"/>
        </a:defRPr>
      </a:lvl2pPr>
      <a:lvl3pPr marL="914400" indent="0" algn="l" rtl="0" eaLnBrk="0" fontAlgn="base" hangingPunct="0">
        <a:spcBef>
          <a:spcPct val="20000"/>
        </a:spcBef>
        <a:spcAft>
          <a:spcPct val="0"/>
        </a:spcAft>
        <a:buClr>
          <a:schemeClr val="accent2"/>
        </a:buClr>
        <a:buSzPct val="70000"/>
        <a:buFont typeface="Wingdings" panose="05000000000000000000" pitchFamily="2" charset="2"/>
        <a:buNone/>
        <a:defRPr sz="2000" b="1">
          <a:solidFill>
            <a:schemeClr val="tx1"/>
          </a:solidFill>
          <a:latin typeface="+mn-lt"/>
          <a:ea typeface="黑体" panose="02010609060101010101" charset="-122"/>
        </a:defRPr>
      </a:lvl3pPr>
      <a:lvl4pPr marL="1371600" indent="0" algn="l" rtl="0" eaLnBrk="0" fontAlgn="base" hangingPunct="0">
        <a:spcBef>
          <a:spcPct val="20000"/>
        </a:spcBef>
        <a:spcAft>
          <a:spcPct val="0"/>
        </a:spcAft>
        <a:buClr>
          <a:schemeClr val="accent2"/>
        </a:buClr>
        <a:buSzPct val="70000"/>
        <a:buFont typeface="Wingdings" panose="05000000000000000000" pitchFamily="2" charset="2"/>
        <a:buNone/>
        <a:defRPr sz="2000" b="1">
          <a:solidFill>
            <a:schemeClr val="tx1"/>
          </a:solidFill>
          <a:latin typeface="+mn-lt"/>
          <a:ea typeface="黑体" panose="02010609060101010101" charset="-122"/>
        </a:defRPr>
      </a:lvl4pPr>
      <a:lvl5pPr marL="1828800" indent="0" algn="l" rtl="0" eaLnBrk="0" fontAlgn="base" hangingPunct="0">
        <a:spcBef>
          <a:spcPct val="20000"/>
        </a:spcBef>
        <a:spcAft>
          <a:spcPct val="0"/>
        </a:spcAft>
        <a:buClr>
          <a:schemeClr val="accent2"/>
        </a:buClr>
        <a:buSzPct val="70000"/>
        <a:buFont typeface="Wingdings" panose="05000000000000000000" pitchFamily="2" charset="2"/>
        <a:buNone/>
        <a:defRPr sz="2000" b="1">
          <a:solidFill>
            <a:schemeClr val="tx1"/>
          </a:solidFill>
          <a:latin typeface="+mn-lt"/>
          <a:ea typeface="黑体" panose="02010609060101010101" charset="-122"/>
        </a:defRPr>
      </a:lvl5pPr>
      <a:lvl6pPr marL="2514600" indent="-228600" algn="l" rtl="0" fontAlgn="base">
        <a:spcBef>
          <a:spcPct val="20000"/>
        </a:spcBef>
        <a:spcAft>
          <a:spcPct val="0"/>
        </a:spcAft>
        <a:buClr>
          <a:schemeClr val="accent2"/>
        </a:buClr>
        <a:buSzPct val="70000"/>
        <a:buFont typeface="Wingdings" panose="05000000000000000000" pitchFamily="2" charset="2"/>
        <a:buChar char="p"/>
        <a:defRPr sz="2000" b="1">
          <a:solidFill>
            <a:schemeClr val="tx1"/>
          </a:solidFill>
          <a:latin typeface="+mn-lt"/>
          <a:ea typeface="+mn-ea"/>
        </a:defRPr>
      </a:lvl6pPr>
      <a:lvl7pPr marL="2971800" indent="-228600" algn="l" rtl="0" fontAlgn="base">
        <a:spcBef>
          <a:spcPct val="20000"/>
        </a:spcBef>
        <a:spcAft>
          <a:spcPct val="0"/>
        </a:spcAft>
        <a:buClr>
          <a:schemeClr val="accent2"/>
        </a:buClr>
        <a:buSzPct val="70000"/>
        <a:buFont typeface="Wingdings" panose="05000000000000000000" pitchFamily="2" charset="2"/>
        <a:buChar char="p"/>
        <a:defRPr sz="2000" b="1">
          <a:solidFill>
            <a:schemeClr val="tx1"/>
          </a:solidFill>
          <a:latin typeface="+mn-lt"/>
          <a:ea typeface="+mn-ea"/>
        </a:defRPr>
      </a:lvl7pPr>
      <a:lvl8pPr marL="3429000" indent="-228600" algn="l" rtl="0" fontAlgn="base">
        <a:spcBef>
          <a:spcPct val="20000"/>
        </a:spcBef>
        <a:spcAft>
          <a:spcPct val="0"/>
        </a:spcAft>
        <a:buClr>
          <a:schemeClr val="accent2"/>
        </a:buClr>
        <a:buSzPct val="70000"/>
        <a:buFont typeface="Wingdings" panose="05000000000000000000" pitchFamily="2" charset="2"/>
        <a:buChar char="p"/>
        <a:defRPr sz="2000" b="1">
          <a:solidFill>
            <a:schemeClr val="tx1"/>
          </a:solidFill>
          <a:latin typeface="+mn-lt"/>
          <a:ea typeface="+mn-ea"/>
        </a:defRPr>
      </a:lvl8pPr>
      <a:lvl9pPr marL="3886200" indent="-228600" algn="l" rtl="0" fontAlgn="base">
        <a:spcBef>
          <a:spcPct val="20000"/>
        </a:spcBef>
        <a:spcAft>
          <a:spcPct val="0"/>
        </a:spcAft>
        <a:buClr>
          <a:schemeClr val="accent2"/>
        </a:buClr>
        <a:buSzPct val="70000"/>
        <a:buFont typeface="Wingdings" panose="05000000000000000000" pitchFamily="2" charset="2"/>
        <a:buChar char="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6.xml"/><Relationship Id="rId1" Type="http://schemas.openxmlformats.org/officeDocument/2006/relationships/slide" Target="slide1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6.xml"/><Relationship Id="rId2" Type="http://schemas.openxmlformats.org/officeDocument/2006/relationships/image" Target="../media/image43.png"/><Relationship Id="rId1"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6.xml"/><Relationship Id="rId2" Type="http://schemas.openxmlformats.org/officeDocument/2006/relationships/image" Target="../media/image43.png"/><Relationship Id="rId1" Type="http://schemas.openxmlformats.org/officeDocument/2006/relationships/image" Target="../media/image45.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6.xml"/><Relationship Id="rId2" Type="http://schemas.openxmlformats.org/officeDocument/2006/relationships/image" Target="../media/image43.png"/><Relationship Id="rId1" Type="http://schemas.openxmlformats.org/officeDocument/2006/relationships/image" Target="../media/image46.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110.xml"/><Relationship Id="rId3" Type="http://schemas.openxmlformats.org/officeDocument/2006/relationships/slideLayout" Target="../slideLayouts/slideLayout6.xml"/><Relationship Id="rId2" Type="http://schemas.openxmlformats.org/officeDocument/2006/relationships/image" Target="../media/image43.png"/><Relationship Id="rId1" Type="http://schemas.openxmlformats.org/officeDocument/2006/relationships/image" Target="../media/image47.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6.xml"/><Relationship Id="rId2" Type="http://schemas.openxmlformats.org/officeDocument/2006/relationships/image" Target="../media/image43.png"/><Relationship Id="rId1" Type="http://schemas.openxmlformats.org/officeDocument/2006/relationships/image" Target="../media/image48.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117.xml.rels><?xml version="1.0" encoding="UTF-8" standalone="yes"?>
<Relationships xmlns="http://schemas.openxmlformats.org/package/2006/relationships"><Relationship Id="rId4" Type="http://schemas.openxmlformats.org/officeDocument/2006/relationships/notesSlide" Target="../notesSlides/notesSlide115.xml"/><Relationship Id="rId3" Type="http://schemas.openxmlformats.org/officeDocument/2006/relationships/slideLayout" Target="../slideLayouts/slideLayout6.xml"/><Relationship Id="rId2" Type="http://schemas.openxmlformats.org/officeDocument/2006/relationships/image" Target="../media/image50.png"/><Relationship Id="rId1" Type="http://schemas.openxmlformats.org/officeDocument/2006/relationships/image" Target="../media/image49.pn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116.xml"/><Relationship Id="rId4" Type="http://schemas.openxmlformats.org/officeDocument/2006/relationships/slideLayout" Target="../slideLayouts/slideLayout2.xml"/><Relationship Id="rId3" Type="http://schemas.openxmlformats.org/officeDocument/2006/relationships/slide" Target="slide124.xml"/><Relationship Id="rId2" Type="http://schemas.openxmlformats.org/officeDocument/2006/relationships/image" Target="../media/image49.png"/><Relationship Id="rId1" Type="http://schemas.openxmlformats.org/officeDocument/2006/relationships/image" Target="../media/image51.png"/></Relationships>
</file>

<file path=ppt/slides/_rels/slide119.xml.rels><?xml version="1.0" encoding="UTF-8" standalone="yes"?>
<Relationships xmlns="http://schemas.openxmlformats.org/package/2006/relationships"><Relationship Id="rId4" Type="http://schemas.openxmlformats.org/officeDocument/2006/relationships/notesSlide" Target="../notesSlides/notesSlide117.xml"/><Relationship Id="rId3" Type="http://schemas.openxmlformats.org/officeDocument/2006/relationships/slideLayout" Target="../slideLayouts/slideLayout13.xml"/><Relationship Id="rId2" Type="http://schemas.openxmlformats.org/officeDocument/2006/relationships/image" Target="../media/image50.png"/><Relationship Id="rId1"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xml"/><Relationship Id="rId1" Type="http://schemas.openxmlformats.org/officeDocument/2006/relationships/slide" Target="slide13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2.xml"/><Relationship Id="rId1" Type="http://schemas.openxmlformats.org/officeDocument/2006/relationships/image" Target="../media/image54.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3.xml"/><Relationship Id="rId1" Type="http://schemas.openxmlformats.org/officeDocument/2006/relationships/image" Target="../media/image55.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133.xml"/><Relationship Id="rId3" Type="http://schemas.openxmlformats.org/officeDocument/2006/relationships/slideLayout" Target="../slideLayouts/slideLayout13.xml"/><Relationship Id="rId2" Type="http://schemas.openxmlformats.org/officeDocument/2006/relationships/image" Target="../media/image54.png"/><Relationship Id="rId1" Type="http://schemas.openxmlformats.org/officeDocument/2006/relationships/image" Target="../media/image56.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4" Type="http://schemas.openxmlformats.org/officeDocument/2006/relationships/notesSlide" Target="../notesSlides/notesSlide139.xml"/><Relationship Id="rId3" Type="http://schemas.openxmlformats.org/officeDocument/2006/relationships/slideLayout" Target="../slideLayouts/slideLayout6.xml"/><Relationship Id="rId2" Type="http://schemas.openxmlformats.org/officeDocument/2006/relationships/image" Target="../media/image58.png"/><Relationship Id="rId1" Type="http://schemas.openxmlformats.org/officeDocument/2006/relationships/image" Target="../media/image57.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6" Type="http://schemas.openxmlformats.org/officeDocument/2006/relationships/notesSlide" Target="../notesSlides/notesSlide144.xml"/><Relationship Id="rId5" Type="http://schemas.openxmlformats.org/officeDocument/2006/relationships/slideLayout" Target="../slideLayouts/slideLayout13.xml"/><Relationship Id="rId4" Type="http://schemas.openxmlformats.org/officeDocument/2006/relationships/tags" Target="../tags/tag47.xml"/><Relationship Id="rId3" Type="http://schemas.openxmlformats.org/officeDocument/2006/relationships/slide" Target="slide177.xml"/><Relationship Id="rId2" Type="http://schemas.openxmlformats.org/officeDocument/2006/relationships/image" Target="../media/image61.png"/><Relationship Id="rId1" Type="http://schemas.openxmlformats.org/officeDocument/2006/relationships/image" Target="../media/image60.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152.xml"/><Relationship Id="rId4" Type="http://schemas.openxmlformats.org/officeDocument/2006/relationships/slideLayout" Target="../slideLayouts/slideLayout6.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155.xml.rels><?xml version="1.0" encoding="UTF-8" standalone="yes"?>
<Relationships xmlns="http://schemas.openxmlformats.org/package/2006/relationships"><Relationship Id="rId4" Type="http://schemas.openxmlformats.org/officeDocument/2006/relationships/notesSlide" Target="../notesSlides/notesSlide153.xml"/><Relationship Id="rId3" Type="http://schemas.openxmlformats.org/officeDocument/2006/relationships/slideLayout" Target="../slideLayouts/slideLayout6.xml"/><Relationship Id="rId2" Type="http://schemas.openxmlformats.org/officeDocument/2006/relationships/image" Target="../media/image66.png"/><Relationship Id="rId1" Type="http://schemas.openxmlformats.org/officeDocument/2006/relationships/image" Target="../media/image67.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6.xml"/><Relationship Id="rId1" Type="http://schemas.openxmlformats.org/officeDocument/2006/relationships/image" Target="../media/image68.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4" Type="http://schemas.openxmlformats.org/officeDocument/2006/relationships/notesSlide" Target="../notesSlides/notesSlide156.xml"/><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13.xml"/><Relationship Id="rId1" Type="http://schemas.openxmlformats.org/officeDocument/2006/relationships/image" Target="../media/image71.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3.xml"/><Relationship Id="rId1" Type="http://schemas.openxmlformats.org/officeDocument/2006/relationships/image" Target="../media/image72.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3.xml"/><Relationship Id="rId1" Type="http://schemas.openxmlformats.org/officeDocument/2006/relationships/image" Target="../media/image73.png"/></Relationships>
</file>

<file path=ppt/slides/_rels/slide163.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13.xml"/><Relationship Id="rId2" Type="http://schemas.openxmlformats.org/officeDocument/2006/relationships/image" Target="../media/image73.png"/><Relationship Id="rId1" Type="http://schemas.openxmlformats.org/officeDocument/2006/relationships/image" Target="../media/image74.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3.xml"/><Relationship Id="rId1" Type="http://schemas.openxmlformats.org/officeDocument/2006/relationships/image" Target="../media/image75.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3.xml"/><Relationship Id="rId1" Type="http://schemas.openxmlformats.org/officeDocument/2006/relationships/image" Target="../media/image76.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13.xml"/><Relationship Id="rId1" Type="http://schemas.openxmlformats.org/officeDocument/2006/relationships/image" Target="../media/image76.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6.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3.xml"/><Relationship Id="rId1" Type="http://schemas.openxmlformats.org/officeDocument/2006/relationships/image" Target="../media/image7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6" Type="http://schemas.openxmlformats.org/officeDocument/2006/relationships/notesSlide" Target="../notesSlides/notesSlide170.xml"/><Relationship Id="rId5" Type="http://schemas.openxmlformats.org/officeDocument/2006/relationships/slideLayout" Target="../slideLayouts/slideLayout6.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image" Target="../media/image8.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6.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10.xml"/><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5.wmf"/><Relationship Id="rId3" Type="http://schemas.openxmlformats.org/officeDocument/2006/relationships/oleObject" Target="../embeddings/oleObject2.bin"/><Relationship Id="rId2" Type="http://schemas.openxmlformats.org/officeDocument/2006/relationships/image" Target="../media/image14.wmf"/><Relationship Id="rId1"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slide" Target="slide56.xml"/><Relationship Id="rId1"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slide" Target="slide68.xml"/><Relationship Id="rId1" Type="http://schemas.openxmlformats.org/officeDocument/2006/relationships/image" Target="../media/image30.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2.xml"/><Relationship Id="rId3" Type="http://schemas.openxmlformats.org/officeDocument/2006/relationships/slide" Target="slide68.xml"/><Relationship Id="rId2" Type="http://schemas.openxmlformats.org/officeDocument/2006/relationships/image" Target="../media/image31.png"/><Relationship Id="rId1" Type="http://schemas.openxmlformats.org/officeDocument/2006/relationships/image" Target="../media/image3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3.jpeg"/></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slideLayout" Target="../slideLayouts/slideLayout6.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9" Type="http://schemas.openxmlformats.org/officeDocument/2006/relationships/notesSlide" Target="../notesSlides/notesSlide70.xml"/><Relationship Id="rId8" Type="http://schemas.openxmlformats.org/officeDocument/2006/relationships/slideLayout" Target="../slideLayouts/slideLayout2.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6.xml"/><Relationship Id="rId2" Type="http://schemas.openxmlformats.org/officeDocument/2006/relationships/image" Target="../media/image35.png"/><Relationship Id="rId1" Type="http://schemas.openxmlformats.org/officeDocument/2006/relationships/image" Target="../media/image3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81.xml.rels><?xml version="1.0" encoding="UTF-8" standalone="yes"?>
<Relationships xmlns="http://schemas.openxmlformats.org/package/2006/relationships"><Relationship Id="rId9" Type="http://schemas.openxmlformats.org/officeDocument/2006/relationships/notesSlide" Target="../notesSlides/notesSlide79.xml"/><Relationship Id="rId8" Type="http://schemas.openxmlformats.org/officeDocument/2006/relationships/slideLayout" Target="../slideLayouts/slideLayout6.xml"/><Relationship Id="rId7" Type="http://schemas.openxmlformats.org/officeDocument/2006/relationships/slide" Target="slide8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2.xml"/><Relationship Id="rId2" Type="http://schemas.openxmlformats.org/officeDocument/2006/relationships/slide" Target="slide92.xml"/><Relationship Id="rId1" Type="http://schemas.openxmlformats.org/officeDocument/2006/relationships/image" Target="../media/image38.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9" Type="http://schemas.openxmlformats.org/officeDocument/2006/relationships/notesSlide" Target="../notesSlides/notesSlide86.xml"/><Relationship Id="rId8" Type="http://schemas.openxmlformats.org/officeDocument/2006/relationships/slideLayout" Target="../slideLayouts/slideLayout2.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8" Type="http://schemas.openxmlformats.org/officeDocument/2006/relationships/notesSlide" Target="../notesSlides/notesSlide91.xml"/><Relationship Id="rId7" Type="http://schemas.openxmlformats.org/officeDocument/2006/relationships/slideLayout" Target="../slideLayouts/slideLayout2.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2"/>
          <p:cNvSpPr>
            <a:spLocks noChangeArrowheads="1"/>
          </p:cNvSpPr>
          <p:nvPr/>
        </p:nvSpPr>
        <p:spPr bwMode="auto">
          <a:xfrm>
            <a:off x="-1" y="0"/>
            <a:ext cx="9166225" cy="1941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endParaRPr lang="zh-CN" altLang="en-US" sz="2400" b="0">
              <a:solidFill>
                <a:srgbClr val="663300"/>
              </a:solidFill>
              <a:latin typeface="Consolas" panose="020B0609020204030204"/>
              <a:ea typeface="黑体" panose="02010609060101010101" charset="-122"/>
            </a:endParaRPr>
          </a:p>
        </p:txBody>
      </p:sp>
      <p:sp>
        <p:nvSpPr>
          <p:cNvPr id="11" name="矩形 10"/>
          <p:cNvSpPr/>
          <p:nvPr/>
        </p:nvSpPr>
        <p:spPr>
          <a:xfrm>
            <a:off x="0" y="2038350"/>
            <a:ext cx="9144000" cy="512763"/>
          </a:xfrm>
          <a:prstGeom prst="rect">
            <a:avLst/>
          </a:prstGeom>
          <a:solidFill>
            <a:schemeClr val="accent1">
              <a:lumMod val="75000"/>
            </a:schemeClr>
          </a:solidFill>
          <a:ln w="12700" cap="flat" cmpd="sng" algn="ctr">
            <a:noFill/>
            <a:prstDash val="solid"/>
            <a:miter lim="800000"/>
          </a:ln>
          <a:effectLst/>
        </p:spPr>
        <p:txBody>
          <a:bodyPr anchor="ctr"/>
          <a:lstStyle/>
          <a:p>
            <a:pPr fontAlgn="auto">
              <a:spcBef>
                <a:spcPts val="0"/>
              </a:spcBef>
              <a:spcAft>
                <a:spcPts val="0"/>
              </a:spcAft>
              <a:defRPr/>
            </a:pPr>
            <a:endParaRPr lang="zh-CN" altLang="en-US" kern="0">
              <a:solidFill>
                <a:prstClr val="white"/>
              </a:solidFill>
              <a:latin typeface="+mn-lt"/>
              <a:ea typeface="黑体" panose="02010609060101010101" charset="-122"/>
            </a:endParaRPr>
          </a:p>
        </p:txBody>
      </p:sp>
      <p:sp>
        <p:nvSpPr>
          <p:cNvPr id="12" name="矩形 11"/>
          <p:cNvSpPr/>
          <p:nvPr/>
        </p:nvSpPr>
        <p:spPr>
          <a:xfrm>
            <a:off x="2071688" y="2609850"/>
            <a:ext cx="7072312" cy="1971675"/>
          </a:xfrm>
          <a:prstGeom prst="rect">
            <a:avLst/>
          </a:prstGeom>
          <a:solidFill>
            <a:schemeClr val="bg1">
              <a:lumMod val="95000"/>
            </a:schemeClr>
          </a:solidFill>
          <a:ln w="12700" cap="flat" cmpd="sng" algn="ctr">
            <a:noFill/>
            <a:prstDash val="solid"/>
            <a:miter lim="800000"/>
          </a:ln>
          <a:effectLst/>
        </p:spPr>
        <p:txBody>
          <a:bodyPr anchor="ctr"/>
          <a:lstStyle/>
          <a:p>
            <a:pPr fontAlgn="auto">
              <a:spcBef>
                <a:spcPts val="0"/>
              </a:spcBef>
              <a:spcAft>
                <a:spcPts val="0"/>
              </a:spcAft>
              <a:defRPr/>
            </a:pPr>
            <a:r>
              <a:rPr lang="zh-CN" altLang="en-US" sz="2800" smtClean="0">
                <a:solidFill>
                  <a:schemeClr val="tx1"/>
                </a:solidFill>
                <a:latin typeface="华文新魏" panose="02010800040101010101" pitchFamily="2" charset="-122"/>
                <a:ea typeface="华文新魏" panose="02010800040101010101" pitchFamily="2" charset="-122"/>
              </a:rPr>
              <a:t>           结点</a:t>
            </a:r>
            <a:r>
              <a:rPr lang="zh-CN" altLang="en-US" sz="2800">
                <a:solidFill>
                  <a:schemeClr val="tx1"/>
                </a:solidFill>
                <a:latin typeface="华文新魏" panose="02010800040101010101" pitchFamily="2" charset="-122"/>
                <a:ea typeface="华文新魏" panose="02010800040101010101" pitchFamily="2" charset="-122"/>
              </a:rPr>
              <a:t>逻辑关系任意的非线性结构</a:t>
            </a:r>
            <a:endParaRPr lang="en-US" altLang="zh-CN" sz="2800">
              <a:solidFill>
                <a:schemeClr val="tx1"/>
              </a:solidFill>
              <a:latin typeface="华文新魏" panose="02010800040101010101" pitchFamily="2" charset="-122"/>
              <a:ea typeface="华文新魏" panose="02010800040101010101" pitchFamily="2" charset="-122"/>
            </a:endParaRPr>
          </a:p>
          <a:p>
            <a:pPr fontAlgn="auto">
              <a:spcBef>
                <a:spcPts val="0"/>
              </a:spcBef>
              <a:spcAft>
                <a:spcPts val="0"/>
              </a:spcAft>
              <a:defRPr/>
            </a:pPr>
            <a:r>
              <a:rPr lang="zh-CN" altLang="en-US" sz="8000" b="1" smtClean="0">
                <a:solidFill>
                  <a:schemeClr val="tx1"/>
                </a:solidFill>
                <a:latin typeface="+mn-lt"/>
                <a:ea typeface="华文新魏" panose="02010800040101010101" pitchFamily="2" charset="-122"/>
              </a:rPr>
              <a:t>          图</a:t>
            </a:r>
            <a:endParaRPr lang="zh-CN" altLang="en-US" sz="6000" b="1">
              <a:solidFill>
                <a:schemeClr val="tx1"/>
              </a:solidFill>
              <a:latin typeface="+mn-lt"/>
              <a:ea typeface="华文新魏" panose="02010800040101010101" pitchFamily="2" charset="-122"/>
            </a:endParaRPr>
          </a:p>
        </p:txBody>
      </p:sp>
      <p:sp>
        <p:nvSpPr>
          <p:cNvPr id="13" name="椭圆 12"/>
          <p:cNvSpPr/>
          <p:nvPr/>
        </p:nvSpPr>
        <p:spPr>
          <a:xfrm>
            <a:off x="165100" y="1427163"/>
            <a:ext cx="1498600" cy="1498600"/>
          </a:xfrm>
          <a:prstGeom prst="ellipse">
            <a:avLst/>
          </a:prstGeom>
          <a:solidFill>
            <a:schemeClr val="bg1"/>
          </a:solidFill>
          <a:ln w="76200" cap="flat" cmpd="sng" algn="ctr">
            <a:solidFill>
              <a:schemeClr val="accent4">
                <a:lumMod val="20000"/>
                <a:lumOff val="80000"/>
              </a:schemeClr>
            </a:solidFill>
            <a:prstDash val="solid"/>
            <a:miter lim="800000"/>
          </a:ln>
          <a:effectLst/>
        </p:spPr>
        <p:txBody>
          <a:bodyPr anchor="ctr"/>
          <a:lstStyle/>
          <a:p>
            <a:pPr fontAlgn="auto">
              <a:spcBef>
                <a:spcPts val="0"/>
              </a:spcBef>
              <a:spcAft>
                <a:spcPts val="0"/>
              </a:spcAft>
              <a:defRPr/>
            </a:pPr>
            <a:endParaRPr lang="zh-CN" altLang="en-US" kern="0">
              <a:solidFill>
                <a:prstClr val="white"/>
              </a:solidFill>
              <a:latin typeface="+mn-lt"/>
              <a:ea typeface="黑体" panose="02010609060101010101" charset="-122"/>
            </a:endParaRPr>
          </a:p>
        </p:txBody>
      </p:sp>
      <p:sp>
        <p:nvSpPr>
          <p:cNvPr id="14" name="文本框 13"/>
          <p:cNvSpPr txBox="1"/>
          <p:nvPr/>
        </p:nvSpPr>
        <p:spPr>
          <a:xfrm>
            <a:off x="914400" y="1941513"/>
            <a:ext cx="4243388" cy="923925"/>
          </a:xfrm>
          <a:prstGeom prst="rect">
            <a:avLst/>
          </a:prstGeom>
          <a:noFill/>
        </p:spPr>
        <p:txBody>
          <a:bodyPr wrap="none"/>
          <a:lstStyle/>
          <a:p>
            <a:pPr fontAlgn="auto">
              <a:spcBef>
                <a:spcPts val="0"/>
              </a:spcBef>
              <a:spcAft>
                <a:spcPts val="0"/>
              </a:spcAft>
              <a:defRPr/>
            </a:pPr>
            <a:r>
              <a:rPr lang="en-US" altLang="zh-CN" sz="4000" b="1" i="1" spc="400">
                <a:solidFill>
                  <a:prstClr val="white"/>
                </a:solidFill>
                <a:latin typeface="华文新魏" panose="02010800040101010101" pitchFamily="2" charset="-122"/>
                <a:ea typeface="华文新魏" panose="02010800040101010101" pitchFamily="2" charset="-122"/>
                <a:cs typeface="Microsoft New Tai Lue" panose="020B0502040204020203" pitchFamily="34" charset="0"/>
              </a:rPr>
              <a:t>Chapter</a:t>
            </a:r>
            <a:r>
              <a:rPr lang="zh-CN" altLang="en-US" sz="4000" b="1" i="1" spc="400">
                <a:solidFill>
                  <a:prstClr val="white"/>
                </a:solidFill>
                <a:latin typeface="华文新魏" panose="02010800040101010101" pitchFamily="2" charset="-122"/>
                <a:ea typeface="华文新魏" panose="02010800040101010101" pitchFamily="2" charset="-122"/>
                <a:cs typeface="Microsoft New Tai Lue" panose="020B0502040204020203" pitchFamily="34" charset="0"/>
              </a:rPr>
              <a:t> </a:t>
            </a:r>
            <a:r>
              <a:rPr lang="en-US" altLang="zh-CN" sz="4000" b="1" i="1" spc="400">
                <a:solidFill>
                  <a:prstClr val="white"/>
                </a:solidFill>
                <a:latin typeface="华文新魏" panose="02010800040101010101" pitchFamily="2" charset="-122"/>
                <a:ea typeface="华文新魏" panose="02010800040101010101" pitchFamily="2" charset="-122"/>
                <a:cs typeface="Microsoft New Tai Lue" panose="020B0502040204020203" pitchFamily="34" charset="0"/>
              </a:rPr>
              <a:t>6</a:t>
            </a:r>
            <a:endParaRPr lang="zh-CN" altLang="en-US" sz="4000" b="1" i="1" spc="400" dirty="0">
              <a:solidFill>
                <a:prstClr val="white"/>
              </a:solidFill>
              <a:latin typeface="华文新魏" panose="02010800040101010101" pitchFamily="2" charset="-122"/>
              <a:ea typeface="华文新魏" panose="02010800040101010101" pitchFamily="2" charset="-122"/>
              <a:cs typeface="Microsoft New Tai Lue" panose="020B0502040204020203" pitchFamily="34" charset="0"/>
            </a:endParaRPr>
          </a:p>
        </p:txBody>
      </p:sp>
      <p:pic>
        <p:nvPicPr>
          <p:cNvPr id="6" name="图片 5"/>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251520" y="1520654"/>
            <a:ext cx="1311985" cy="1311985"/>
          </a:xfrm>
          <a:prstGeom prst="ellipse">
            <a:avLst/>
          </a:prstGeom>
          <a:solidFill>
            <a:srgbClr val="00B0F0"/>
          </a:solidFill>
          <a:ln w="57150">
            <a:noFill/>
          </a:ln>
        </p:spPr>
      </p:pic>
      <p:sp>
        <p:nvSpPr>
          <p:cNvPr id="3082" name="矩形 2"/>
          <p:cNvSpPr>
            <a:spLocks noChangeArrowheads="1"/>
          </p:cNvSpPr>
          <p:nvPr/>
        </p:nvSpPr>
        <p:spPr bwMode="auto">
          <a:xfrm>
            <a:off x="8804275" y="44450"/>
            <a:ext cx="361950" cy="1941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endParaRPr lang="zh-CN" altLang="en-US" sz="2400" b="0">
              <a:solidFill>
                <a:srgbClr val="663300"/>
              </a:solidFill>
              <a:latin typeface="Consolas" panose="020B0609020204030204"/>
              <a:ea typeface="黑体" panose="02010609060101010101"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图引例</a:t>
            </a:r>
            <a:r>
              <a:rPr lang="en-US" altLang="zh-CN"/>
              <a:t>1——</a:t>
            </a:r>
            <a:r>
              <a:rPr lang="zh-CN" altLang="zh-CN"/>
              <a:t>地图染色问题</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grpSp>
        <p:nvGrpSpPr>
          <p:cNvPr id="39" name="组合 38"/>
          <p:cNvGrpSpPr/>
          <p:nvPr/>
        </p:nvGrpSpPr>
        <p:grpSpPr>
          <a:xfrm>
            <a:off x="1404938" y="1125364"/>
            <a:ext cx="6551612" cy="5688012"/>
            <a:chOff x="1404938" y="1125364"/>
            <a:chExt cx="6551612" cy="5688012"/>
          </a:xfrm>
        </p:grpSpPr>
        <p:sp>
          <p:nvSpPr>
            <p:cNvPr id="5" name="Freeform 227"/>
            <p:cNvSpPr/>
            <p:nvPr/>
          </p:nvSpPr>
          <p:spPr bwMode="auto">
            <a:xfrm>
              <a:off x="6506971" y="5107499"/>
              <a:ext cx="564973" cy="733597"/>
            </a:xfrm>
            <a:custGeom>
              <a:avLst/>
              <a:gdLst>
                <a:gd name="T0" fmla="*/ 0 w 369"/>
                <a:gd name="T1" fmla="*/ 357 h 465"/>
                <a:gd name="T2" fmla="*/ 12 w 369"/>
                <a:gd name="T3" fmla="*/ 275 h 465"/>
                <a:gd name="T4" fmla="*/ 26 w 369"/>
                <a:gd name="T5" fmla="*/ 256 h 465"/>
                <a:gd name="T6" fmla="*/ 33 w 369"/>
                <a:gd name="T7" fmla="*/ 234 h 465"/>
                <a:gd name="T8" fmla="*/ 48 w 369"/>
                <a:gd name="T9" fmla="*/ 200 h 465"/>
                <a:gd name="T10" fmla="*/ 38 w 369"/>
                <a:gd name="T11" fmla="*/ 186 h 465"/>
                <a:gd name="T12" fmla="*/ 41 w 369"/>
                <a:gd name="T13" fmla="*/ 159 h 465"/>
                <a:gd name="T14" fmla="*/ 78 w 369"/>
                <a:gd name="T15" fmla="*/ 116 h 465"/>
                <a:gd name="T16" fmla="*/ 76 w 369"/>
                <a:gd name="T17" fmla="*/ 87 h 465"/>
                <a:gd name="T18" fmla="*/ 100 w 369"/>
                <a:gd name="T19" fmla="*/ 46 h 465"/>
                <a:gd name="T20" fmla="*/ 124 w 369"/>
                <a:gd name="T21" fmla="*/ 53 h 465"/>
                <a:gd name="T22" fmla="*/ 172 w 369"/>
                <a:gd name="T23" fmla="*/ 17 h 465"/>
                <a:gd name="T24" fmla="*/ 181 w 369"/>
                <a:gd name="T25" fmla="*/ 0 h 465"/>
                <a:gd name="T26" fmla="*/ 210 w 369"/>
                <a:gd name="T27" fmla="*/ 3 h 465"/>
                <a:gd name="T28" fmla="*/ 225 w 369"/>
                <a:gd name="T29" fmla="*/ 43 h 465"/>
                <a:gd name="T30" fmla="*/ 238 w 369"/>
                <a:gd name="T31" fmla="*/ 70 h 465"/>
                <a:gd name="T32" fmla="*/ 270 w 369"/>
                <a:gd name="T33" fmla="*/ 70 h 465"/>
                <a:gd name="T34" fmla="*/ 289 w 369"/>
                <a:gd name="T35" fmla="*/ 46 h 465"/>
                <a:gd name="T36" fmla="*/ 317 w 369"/>
                <a:gd name="T37" fmla="*/ 75 h 465"/>
                <a:gd name="T38" fmla="*/ 368 w 369"/>
                <a:gd name="T39" fmla="*/ 56 h 465"/>
                <a:gd name="T40" fmla="*/ 337 w 369"/>
                <a:gd name="T41" fmla="*/ 132 h 465"/>
                <a:gd name="T42" fmla="*/ 317 w 369"/>
                <a:gd name="T43" fmla="*/ 123 h 465"/>
                <a:gd name="T44" fmla="*/ 304 w 369"/>
                <a:gd name="T45" fmla="*/ 130 h 465"/>
                <a:gd name="T46" fmla="*/ 304 w 369"/>
                <a:gd name="T47" fmla="*/ 136 h 465"/>
                <a:gd name="T48" fmla="*/ 318 w 369"/>
                <a:gd name="T49" fmla="*/ 156 h 465"/>
                <a:gd name="T50" fmla="*/ 315 w 369"/>
                <a:gd name="T51" fmla="*/ 225 h 465"/>
                <a:gd name="T52" fmla="*/ 318 w 369"/>
                <a:gd name="T53" fmla="*/ 247 h 465"/>
                <a:gd name="T54" fmla="*/ 315 w 369"/>
                <a:gd name="T55" fmla="*/ 253 h 465"/>
                <a:gd name="T56" fmla="*/ 294 w 369"/>
                <a:gd name="T57" fmla="*/ 249 h 465"/>
                <a:gd name="T58" fmla="*/ 282 w 369"/>
                <a:gd name="T59" fmla="*/ 263 h 465"/>
                <a:gd name="T60" fmla="*/ 292 w 369"/>
                <a:gd name="T61" fmla="*/ 280 h 465"/>
                <a:gd name="T62" fmla="*/ 267 w 369"/>
                <a:gd name="T63" fmla="*/ 304 h 465"/>
                <a:gd name="T64" fmla="*/ 270 w 369"/>
                <a:gd name="T65" fmla="*/ 313 h 465"/>
                <a:gd name="T66" fmla="*/ 246 w 369"/>
                <a:gd name="T67" fmla="*/ 326 h 465"/>
                <a:gd name="T68" fmla="*/ 251 w 369"/>
                <a:gd name="T69" fmla="*/ 343 h 465"/>
                <a:gd name="T70" fmla="*/ 242 w 369"/>
                <a:gd name="T71" fmla="*/ 353 h 465"/>
                <a:gd name="T72" fmla="*/ 210 w 369"/>
                <a:gd name="T73" fmla="*/ 353 h 465"/>
                <a:gd name="T74" fmla="*/ 192 w 369"/>
                <a:gd name="T75" fmla="*/ 368 h 465"/>
                <a:gd name="T76" fmla="*/ 189 w 369"/>
                <a:gd name="T77" fmla="*/ 375 h 465"/>
                <a:gd name="T78" fmla="*/ 205 w 369"/>
                <a:gd name="T79" fmla="*/ 386 h 465"/>
                <a:gd name="T80" fmla="*/ 188 w 369"/>
                <a:gd name="T81" fmla="*/ 413 h 465"/>
                <a:gd name="T82" fmla="*/ 165 w 369"/>
                <a:gd name="T83" fmla="*/ 442 h 465"/>
                <a:gd name="T84" fmla="*/ 157 w 369"/>
                <a:gd name="T85" fmla="*/ 439 h 465"/>
                <a:gd name="T86" fmla="*/ 133 w 369"/>
                <a:gd name="T87" fmla="*/ 464 h 465"/>
                <a:gd name="T88" fmla="*/ 107 w 369"/>
                <a:gd name="T89" fmla="*/ 406 h 465"/>
                <a:gd name="T90" fmla="*/ 83 w 369"/>
                <a:gd name="T91" fmla="*/ 375 h 465"/>
                <a:gd name="T92" fmla="*/ 67 w 369"/>
                <a:gd name="T93" fmla="*/ 377 h 465"/>
                <a:gd name="T94" fmla="*/ 57 w 369"/>
                <a:gd name="T95" fmla="*/ 368 h 465"/>
                <a:gd name="T96" fmla="*/ 0 w 369"/>
                <a:gd name="T97" fmla="*/ 357 h 465"/>
                <a:gd name="T98" fmla="*/ 0 w 369"/>
                <a:gd name="T99" fmla="*/ 357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9" h="465">
                  <a:moveTo>
                    <a:pt x="0" y="357"/>
                  </a:moveTo>
                  <a:lnTo>
                    <a:pt x="12" y="275"/>
                  </a:lnTo>
                  <a:lnTo>
                    <a:pt x="26" y="256"/>
                  </a:lnTo>
                  <a:lnTo>
                    <a:pt x="33" y="234"/>
                  </a:lnTo>
                  <a:lnTo>
                    <a:pt x="48" y="200"/>
                  </a:lnTo>
                  <a:lnTo>
                    <a:pt x="38" y="186"/>
                  </a:lnTo>
                  <a:lnTo>
                    <a:pt x="41" y="159"/>
                  </a:lnTo>
                  <a:lnTo>
                    <a:pt x="78" y="116"/>
                  </a:lnTo>
                  <a:lnTo>
                    <a:pt x="76" y="87"/>
                  </a:lnTo>
                  <a:lnTo>
                    <a:pt x="100" y="46"/>
                  </a:lnTo>
                  <a:lnTo>
                    <a:pt x="124" y="53"/>
                  </a:lnTo>
                  <a:lnTo>
                    <a:pt x="172" y="17"/>
                  </a:lnTo>
                  <a:lnTo>
                    <a:pt x="181" y="0"/>
                  </a:lnTo>
                  <a:lnTo>
                    <a:pt x="210" y="3"/>
                  </a:lnTo>
                  <a:lnTo>
                    <a:pt x="225" y="43"/>
                  </a:lnTo>
                  <a:lnTo>
                    <a:pt x="238" y="70"/>
                  </a:lnTo>
                  <a:lnTo>
                    <a:pt x="270" y="70"/>
                  </a:lnTo>
                  <a:lnTo>
                    <a:pt x="289" y="46"/>
                  </a:lnTo>
                  <a:lnTo>
                    <a:pt x="317" y="75"/>
                  </a:lnTo>
                  <a:lnTo>
                    <a:pt x="368" y="56"/>
                  </a:lnTo>
                  <a:lnTo>
                    <a:pt x="337" y="132"/>
                  </a:lnTo>
                  <a:lnTo>
                    <a:pt x="317" y="123"/>
                  </a:lnTo>
                  <a:lnTo>
                    <a:pt x="304" y="130"/>
                  </a:lnTo>
                  <a:lnTo>
                    <a:pt x="304" y="136"/>
                  </a:lnTo>
                  <a:lnTo>
                    <a:pt x="318" y="156"/>
                  </a:lnTo>
                  <a:lnTo>
                    <a:pt x="315" y="225"/>
                  </a:lnTo>
                  <a:lnTo>
                    <a:pt x="318" y="247"/>
                  </a:lnTo>
                  <a:lnTo>
                    <a:pt x="315" y="253"/>
                  </a:lnTo>
                  <a:lnTo>
                    <a:pt x="294" y="249"/>
                  </a:lnTo>
                  <a:lnTo>
                    <a:pt x="282" y="263"/>
                  </a:lnTo>
                  <a:lnTo>
                    <a:pt x="292" y="280"/>
                  </a:lnTo>
                  <a:lnTo>
                    <a:pt x="267" y="304"/>
                  </a:lnTo>
                  <a:lnTo>
                    <a:pt x="270" y="313"/>
                  </a:lnTo>
                  <a:lnTo>
                    <a:pt x="246" y="326"/>
                  </a:lnTo>
                  <a:lnTo>
                    <a:pt x="251" y="343"/>
                  </a:lnTo>
                  <a:lnTo>
                    <a:pt x="242" y="353"/>
                  </a:lnTo>
                  <a:lnTo>
                    <a:pt x="210" y="353"/>
                  </a:lnTo>
                  <a:lnTo>
                    <a:pt x="192" y="368"/>
                  </a:lnTo>
                  <a:lnTo>
                    <a:pt x="189" y="375"/>
                  </a:lnTo>
                  <a:lnTo>
                    <a:pt x="205" y="386"/>
                  </a:lnTo>
                  <a:lnTo>
                    <a:pt x="188" y="413"/>
                  </a:lnTo>
                  <a:lnTo>
                    <a:pt x="165" y="442"/>
                  </a:lnTo>
                  <a:lnTo>
                    <a:pt x="157" y="439"/>
                  </a:lnTo>
                  <a:lnTo>
                    <a:pt x="133" y="464"/>
                  </a:lnTo>
                  <a:lnTo>
                    <a:pt x="107" y="406"/>
                  </a:lnTo>
                  <a:lnTo>
                    <a:pt x="83" y="375"/>
                  </a:lnTo>
                  <a:lnTo>
                    <a:pt x="67" y="377"/>
                  </a:lnTo>
                  <a:lnTo>
                    <a:pt x="57" y="368"/>
                  </a:lnTo>
                  <a:lnTo>
                    <a:pt x="0" y="357"/>
                  </a:lnTo>
                  <a:lnTo>
                    <a:pt x="0" y="357"/>
                  </a:lnTo>
                </a:path>
              </a:pathLst>
            </a:custGeom>
            <a:solidFill>
              <a:srgbClr val="FFECAF"/>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6" name="Freeform 228"/>
            <p:cNvSpPr/>
            <p:nvPr/>
          </p:nvSpPr>
          <p:spPr bwMode="auto">
            <a:xfrm>
              <a:off x="6284092" y="6063983"/>
              <a:ext cx="108848" cy="77221"/>
            </a:xfrm>
            <a:custGeom>
              <a:avLst/>
              <a:gdLst>
                <a:gd name="T0" fmla="*/ 6 w 72"/>
                <a:gd name="T1" fmla="*/ 14 h 50"/>
                <a:gd name="T2" fmla="*/ 30 w 72"/>
                <a:gd name="T3" fmla="*/ 21 h 50"/>
                <a:gd name="T4" fmla="*/ 59 w 72"/>
                <a:gd name="T5" fmla="*/ 0 h 50"/>
                <a:gd name="T6" fmla="*/ 71 w 72"/>
                <a:gd name="T7" fmla="*/ 36 h 50"/>
                <a:gd name="T8" fmla="*/ 42 w 72"/>
                <a:gd name="T9" fmla="*/ 49 h 50"/>
                <a:gd name="T10" fmla="*/ 6 w 72"/>
                <a:gd name="T11" fmla="*/ 47 h 50"/>
                <a:gd name="T12" fmla="*/ 0 w 72"/>
                <a:gd name="T13" fmla="*/ 21 h 50"/>
                <a:gd name="T14" fmla="*/ 6 w 72"/>
                <a:gd name="T15" fmla="*/ 14 h 50"/>
                <a:gd name="T16" fmla="*/ 6 w 72"/>
                <a:gd name="T1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0">
                  <a:moveTo>
                    <a:pt x="6" y="14"/>
                  </a:moveTo>
                  <a:lnTo>
                    <a:pt x="30" y="21"/>
                  </a:lnTo>
                  <a:lnTo>
                    <a:pt x="59" y="0"/>
                  </a:lnTo>
                  <a:lnTo>
                    <a:pt x="71" y="36"/>
                  </a:lnTo>
                  <a:lnTo>
                    <a:pt x="42" y="49"/>
                  </a:lnTo>
                  <a:lnTo>
                    <a:pt x="6" y="47"/>
                  </a:lnTo>
                  <a:lnTo>
                    <a:pt x="0" y="21"/>
                  </a:lnTo>
                  <a:lnTo>
                    <a:pt x="6" y="14"/>
                  </a:lnTo>
                  <a:lnTo>
                    <a:pt x="6" y="14"/>
                  </a:lnTo>
                </a:path>
              </a:pathLst>
            </a:custGeom>
            <a:solidFill>
              <a:schemeClr val="accent1">
                <a:lumMod val="20000"/>
                <a:lumOff val="80000"/>
              </a:schemeClr>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7" name="Freeform 229"/>
            <p:cNvSpPr/>
            <p:nvPr/>
          </p:nvSpPr>
          <p:spPr bwMode="auto">
            <a:xfrm>
              <a:off x="7127232" y="5481318"/>
              <a:ext cx="196963" cy="533525"/>
            </a:xfrm>
            <a:custGeom>
              <a:avLst/>
              <a:gdLst>
                <a:gd name="T0" fmla="*/ 128 w 129"/>
                <a:gd name="T1" fmla="*/ 92 h 338"/>
                <a:gd name="T2" fmla="*/ 101 w 129"/>
                <a:gd name="T3" fmla="*/ 239 h 338"/>
                <a:gd name="T4" fmla="*/ 89 w 129"/>
                <a:gd name="T5" fmla="*/ 286 h 338"/>
                <a:gd name="T6" fmla="*/ 89 w 129"/>
                <a:gd name="T7" fmla="*/ 325 h 338"/>
                <a:gd name="T8" fmla="*/ 78 w 129"/>
                <a:gd name="T9" fmla="*/ 337 h 338"/>
                <a:gd name="T10" fmla="*/ 52 w 129"/>
                <a:gd name="T11" fmla="*/ 296 h 338"/>
                <a:gd name="T12" fmla="*/ 23 w 129"/>
                <a:gd name="T13" fmla="*/ 274 h 338"/>
                <a:gd name="T14" fmla="*/ 0 w 129"/>
                <a:gd name="T15" fmla="*/ 209 h 338"/>
                <a:gd name="T16" fmla="*/ 2 w 129"/>
                <a:gd name="T17" fmla="*/ 149 h 338"/>
                <a:gd name="T18" fmla="*/ 44 w 129"/>
                <a:gd name="T19" fmla="*/ 41 h 338"/>
                <a:gd name="T20" fmla="*/ 91 w 129"/>
                <a:gd name="T21" fmla="*/ 0 h 338"/>
                <a:gd name="T22" fmla="*/ 121 w 129"/>
                <a:gd name="T23" fmla="*/ 14 h 338"/>
                <a:gd name="T24" fmla="*/ 128 w 129"/>
                <a:gd name="T25" fmla="*/ 92 h 338"/>
                <a:gd name="T26" fmla="*/ 128 w 129"/>
                <a:gd name="T27" fmla="*/ 9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338">
                  <a:moveTo>
                    <a:pt x="128" y="92"/>
                  </a:moveTo>
                  <a:lnTo>
                    <a:pt x="101" y="239"/>
                  </a:lnTo>
                  <a:lnTo>
                    <a:pt x="89" y="286"/>
                  </a:lnTo>
                  <a:lnTo>
                    <a:pt x="89" y="325"/>
                  </a:lnTo>
                  <a:lnTo>
                    <a:pt x="78" y="337"/>
                  </a:lnTo>
                  <a:lnTo>
                    <a:pt x="52" y="296"/>
                  </a:lnTo>
                  <a:lnTo>
                    <a:pt x="23" y="274"/>
                  </a:lnTo>
                  <a:lnTo>
                    <a:pt x="0" y="209"/>
                  </a:lnTo>
                  <a:lnTo>
                    <a:pt x="2" y="149"/>
                  </a:lnTo>
                  <a:lnTo>
                    <a:pt x="44" y="41"/>
                  </a:lnTo>
                  <a:lnTo>
                    <a:pt x="91" y="0"/>
                  </a:lnTo>
                  <a:lnTo>
                    <a:pt x="121" y="14"/>
                  </a:lnTo>
                  <a:lnTo>
                    <a:pt x="128" y="92"/>
                  </a:lnTo>
                  <a:lnTo>
                    <a:pt x="128" y="92"/>
                  </a:lnTo>
                </a:path>
              </a:pathLst>
            </a:custGeom>
            <a:solidFill>
              <a:srgbClr val="FFECAF"/>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8" name="Freeform 230"/>
            <p:cNvSpPr/>
            <p:nvPr/>
          </p:nvSpPr>
          <p:spPr bwMode="auto">
            <a:xfrm>
              <a:off x="5717391" y="5618209"/>
              <a:ext cx="993454" cy="861714"/>
            </a:xfrm>
            <a:custGeom>
              <a:avLst/>
              <a:gdLst>
                <a:gd name="T0" fmla="*/ 189 w 648"/>
                <a:gd name="T1" fmla="*/ 79 h 546"/>
                <a:gd name="T2" fmla="*/ 198 w 648"/>
                <a:gd name="T3" fmla="*/ 43 h 546"/>
                <a:gd name="T4" fmla="*/ 257 w 648"/>
                <a:gd name="T5" fmla="*/ 64 h 546"/>
                <a:gd name="T6" fmla="*/ 255 w 648"/>
                <a:gd name="T7" fmla="*/ 35 h 546"/>
                <a:gd name="T8" fmla="*/ 281 w 648"/>
                <a:gd name="T9" fmla="*/ 4 h 546"/>
                <a:gd name="T10" fmla="*/ 346 w 648"/>
                <a:gd name="T11" fmla="*/ 0 h 546"/>
                <a:gd name="T12" fmla="*/ 406 w 648"/>
                <a:gd name="T13" fmla="*/ 6 h 546"/>
                <a:gd name="T14" fmla="*/ 401 w 648"/>
                <a:gd name="T15" fmla="*/ 40 h 546"/>
                <a:gd name="T16" fmla="*/ 379 w 648"/>
                <a:gd name="T17" fmla="*/ 81 h 546"/>
                <a:gd name="T18" fmla="*/ 480 w 648"/>
                <a:gd name="T19" fmla="*/ 55 h 546"/>
                <a:gd name="T20" fmla="*/ 520 w 648"/>
                <a:gd name="T21" fmla="*/ 64 h 546"/>
                <a:gd name="T22" fmla="*/ 513 w 648"/>
                <a:gd name="T23" fmla="*/ 33 h 546"/>
                <a:gd name="T24" fmla="*/ 580 w 648"/>
                <a:gd name="T25" fmla="*/ 53 h 546"/>
                <a:gd name="T26" fmla="*/ 620 w 648"/>
                <a:gd name="T27" fmla="*/ 81 h 546"/>
                <a:gd name="T28" fmla="*/ 628 w 648"/>
                <a:gd name="T29" fmla="*/ 152 h 546"/>
                <a:gd name="T30" fmla="*/ 600 w 648"/>
                <a:gd name="T31" fmla="*/ 185 h 546"/>
                <a:gd name="T32" fmla="*/ 544 w 648"/>
                <a:gd name="T33" fmla="*/ 233 h 546"/>
                <a:gd name="T34" fmla="*/ 515 w 648"/>
                <a:gd name="T35" fmla="*/ 243 h 546"/>
                <a:gd name="T36" fmla="*/ 502 w 648"/>
                <a:gd name="T37" fmla="*/ 250 h 546"/>
                <a:gd name="T38" fmla="*/ 456 w 648"/>
                <a:gd name="T39" fmla="*/ 265 h 546"/>
                <a:gd name="T40" fmla="*/ 421 w 648"/>
                <a:gd name="T41" fmla="*/ 269 h 546"/>
                <a:gd name="T42" fmla="*/ 334 w 648"/>
                <a:gd name="T43" fmla="*/ 258 h 546"/>
                <a:gd name="T44" fmla="*/ 344 w 648"/>
                <a:gd name="T45" fmla="*/ 320 h 546"/>
                <a:gd name="T46" fmla="*/ 289 w 648"/>
                <a:gd name="T47" fmla="*/ 361 h 546"/>
                <a:gd name="T48" fmla="*/ 233 w 648"/>
                <a:gd name="T49" fmla="*/ 380 h 546"/>
                <a:gd name="T50" fmla="*/ 167 w 648"/>
                <a:gd name="T51" fmla="*/ 406 h 546"/>
                <a:gd name="T52" fmla="*/ 62 w 648"/>
                <a:gd name="T53" fmla="*/ 455 h 546"/>
                <a:gd name="T54" fmla="*/ 78 w 648"/>
                <a:gd name="T55" fmla="*/ 525 h 546"/>
                <a:gd name="T56" fmla="*/ 29 w 648"/>
                <a:gd name="T57" fmla="*/ 542 h 546"/>
                <a:gd name="T58" fmla="*/ 5 w 648"/>
                <a:gd name="T59" fmla="*/ 445 h 546"/>
                <a:gd name="T60" fmla="*/ 27 w 648"/>
                <a:gd name="T61" fmla="*/ 390 h 546"/>
                <a:gd name="T62" fmla="*/ 53 w 648"/>
                <a:gd name="T63" fmla="*/ 364 h 546"/>
                <a:gd name="T64" fmla="*/ 86 w 648"/>
                <a:gd name="T65" fmla="*/ 318 h 546"/>
                <a:gd name="T66" fmla="*/ 134 w 648"/>
                <a:gd name="T67" fmla="*/ 225 h 546"/>
                <a:gd name="T68" fmla="*/ 172 w 648"/>
                <a:gd name="T69" fmla="*/ 154 h 546"/>
                <a:gd name="T70" fmla="*/ 172 w 648"/>
                <a:gd name="T71" fmla="*/ 9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8" h="546">
                  <a:moveTo>
                    <a:pt x="172" y="93"/>
                  </a:moveTo>
                  <a:lnTo>
                    <a:pt x="189" y="79"/>
                  </a:lnTo>
                  <a:lnTo>
                    <a:pt x="189" y="53"/>
                  </a:lnTo>
                  <a:lnTo>
                    <a:pt x="198" y="43"/>
                  </a:lnTo>
                  <a:lnTo>
                    <a:pt x="220" y="46"/>
                  </a:lnTo>
                  <a:lnTo>
                    <a:pt x="257" y="64"/>
                  </a:lnTo>
                  <a:lnTo>
                    <a:pt x="263" y="50"/>
                  </a:lnTo>
                  <a:lnTo>
                    <a:pt x="255" y="35"/>
                  </a:lnTo>
                  <a:lnTo>
                    <a:pt x="257" y="24"/>
                  </a:lnTo>
                  <a:lnTo>
                    <a:pt x="281" y="4"/>
                  </a:lnTo>
                  <a:lnTo>
                    <a:pt x="322" y="16"/>
                  </a:lnTo>
                  <a:lnTo>
                    <a:pt x="346" y="0"/>
                  </a:lnTo>
                  <a:lnTo>
                    <a:pt x="364" y="17"/>
                  </a:lnTo>
                  <a:lnTo>
                    <a:pt x="406" y="6"/>
                  </a:lnTo>
                  <a:lnTo>
                    <a:pt x="415" y="21"/>
                  </a:lnTo>
                  <a:lnTo>
                    <a:pt x="401" y="40"/>
                  </a:lnTo>
                  <a:lnTo>
                    <a:pt x="379" y="72"/>
                  </a:lnTo>
                  <a:lnTo>
                    <a:pt x="379" y="81"/>
                  </a:lnTo>
                  <a:lnTo>
                    <a:pt x="392" y="91"/>
                  </a:lnTo>
                  <a:lnTo>
                    <a:pt x="480" y="55"/>
                  </a:lnTo>
                  <a:lnTo>
                    <a:pt x="511" y="72"/>
                  </a:lnTo>
                  <a:lnTo>
                    <a:pt x="520" y="64"/>
                  </a:lnTo>
                  <a:lnTo>
                    <a:pt x="511" y="43"/>
                  </a:lnTo>
                  <a:lnTo>
                    <a:pt x="513" y="33"/>
                  </a:lnTo>
                  <a:lnTo>
                    <a:pt x="570" y="43"/>
                  </a:lnTo>
                  <a:lnTo>
                    <a:pt x="580" y="53"/>
                  </a:lnTo>
                  <a:lnTo>
                    <a:pt x="596" y="50"/>
                  </a:lnTo>
                  <a:lnTo>
                    <a:pt x="620" y="81"/>
                  </a:lnTo>
                  <a:lnTo>
                    <a:pt x="647" y="139"/>
                  </a:lnTo>
                  <a:lnTo>
                    <a:pt x="628" y="152"/>
                  </a:lnTo>
                  <a:lnTo>
                    <a:pt x="613" y="180"/>
                  </a:lnTo>
                  <a:lnTo>
                    <a:pt x="600" y="185"/>
                  </a:lnTo>
                  <a:lnTo>
                    <a:pt x="587" y="212"/>
                  </a:lnTo>
                  <a:lnTo>
                    <a:pt x="544" y="233"/>
                  </a:lnTo>
                  <a:lnTo>
                    <a:pt x="526" y="225"/>
                  </a:lnTo>
                  <a:lnTo>
                    <a:pt x="515" y="243"/>
                  </a:lnTo>
                  <a:lnTo>
                    <a:pt x="515" y="250"/>
                  </a:lnTo>
                  <a:lnTo>
                    <a:pt x="502" y="250"/>
                  </a:lnTo>
                  <a:lnTo>
                    <a:pt x="478" y="250"/>
                  </a:lnTo>
                  <a:lnTo>
                    <a:pt x="456" y="265"/>
                  </a:lnTo>
                  <a:lnTo>
                    <a:pt x="441" y="255"/>
                  </a:lnTo>
                  <a:lnTo>
                    <a:pt x="421" y="269"/>
                  </a:lnTo>
                  <a:lnTo>
                    <a:pt x="373" y="289"/>
                  </a:lnTo>
                  <a:lnTo>
                    <a:pt x="334" y="258"/>
                  </a:lnTo>
                  <a:lnTo>
                    <a:pt x="332" y="282"/>
                  </a:lnTo>
                  <a:lnTo>
                    <a:pt x="344" y="320"/>
                  </a:lnTo>
                  <a:lnTo>
                    <a:pt x="310" y="335"/>
                  </a:lnTo>
                  <a:lnTo>
                    <a:pt x="289" y="361"/>
                  </a:lnTo>
                  <a:lnTo>
                    <a:pt x="253" y="371"/>
                  </a:lnTo>
                  <a:lnTo>
                    <a:pt x="233" y="380"/>
                  </a:lnTo>
                  <a:lnTo>
                    <a:pt x="193" y="380"/>
                  </a:lnTo>
                  <a:lnTo>
                    <a:pt x="167" y="406"/>
                  </a:lnTo>
                  <a:lnTo>
                    <a:pt x="98" y="430"/>
                  </a:lnTo>
                  <a:lnTo>
                    <a:pt x="62" y="455"/>
                  </a:lnTo>
                  <a:lnTo>
                    <a:pt x="45" y="472"/>
                  </a:lnTo>
                  <a:lnTo>
                    <a:pt x="78" y="525"/>
                  </a:lnTo>
                  <a:lnTo>
                    <a:pt x="55" y="545"/>
                  </a:lnTo>
                  <a:lnTo>
                    <a:pt x="29" y="542"/>
                  </a:lnTo>
                  <a:lnTo>
                    <a:pt x="0" y="486"/>
                  </a:lnTo>
                  <a:lnTo>
                    <a:pt x="5" y="445"/>
                  </a:lnTo>
                  <a:lnTo>
                    <a:pt x="5" y="426"/>
                  </a:lnTo>
                  <a:lnTo>
                    <a:pt x="27" y="390"/>
                  </a:lnTo>
                  <a:lnTo>
                    <a:pt x="55" y="383"/>
                  </a:lnTo>
                  <a:lnTo>
                    <a:pt x="53" y="364"/>
                  </a:lnTo>
                  <a:lnTo>
                    <a:pt x="82" y="351"/>
                  </a:lnTo>
                  <a:lnTo>
                    <a:pt x="86" y="318"/>
                  </a:lnTo>
                  <a:lnTo>
                    <a:pt x="136" y="277"/>
                  </a:lnTo>
                  <a:lnTo>
                    <a:pt x="134" y="225"/>
                  </a:lnTo>
                  <a:lnTo>
                    <a:pt x="174" y="173"/>
                  </a:lnTo>
                  <a:lnTo>
                    <a:pt x="172" y="154"/>
                  </a:lnTo>
                  <a:lnTo>
                    <a:pt x="184" y="137"/>
                  </a:lnTo>
                  <a:lnTo>
                    <a:pt x="172" y="93"/>
                  </a:lnTo>
                  <a:lnTo>
                    <a:pt x="172" y="93"/>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9" name="Freeform 231"/>
            <p:cNvSpPr/>
            <p:nvPr/>
          </p:nvSpPr>
          <p:spPr bwMode="auto">
            <a:xfrm>
              <a:off x="4969278" y="5532213"/>
              <a:ext cx="1033192" cy="772208"/>
            </a:xfrm>
            <a:custGeom>
              <a:avLst/>
              <a:gdLst>
                <a:gd name="T0" fmla="*/ 30 w 673"/>
                <a:gd name="T1" fmla="*/ 189 h 490"/>
                <a:gd name="T2" fmla="*/ 74 w 673"/>
                <a:gd name="T3" fmla="*/ 170 h 490"/>
                <a:gd name="T4" fmla="*/ 145 w 673"/>
                <a:gd name="T5" fmla="*/ 187 h 490"/>
                <a:gd name="T6" fmla="*/ 157 w 673"/>
                <a:gd name="T7" fmla="*/ 156 h 490"/>
                <a:gd name="T8" fmla="*/ 256 w 673"/>
                <a:gd name="T9" fmla="*/ 119 h 490"/>
                <a:gd name="T10" fmla="*/ 334 w 673"/>
                <a:gd name="T11" fmla="*/ 97 h 490"/>
                <a:gd name="T12" fmla="*/ 368 w 673"/>
                <a:gd name="T13" fmla="*/ 105 h 490"/>
                <a:gd name="T14" fmla="*/ 394 w 673"/>
                <a:gd name="T15" fmla="*/ 86 h 490"/>
                <a:gd name="T16" fmla="*/ 405 w 673"/>
                <a:gd name="T17" fmla="*/ 66 h 490"/>
                <a:gd name="T18" fmla="*/ 437 w 673"/>
                <a:gd name="T19" fmla="*/ 42 h 490"/>
                <a:gd name="T20" fmla="*/ 482 w 673"/>
                <a:gd name="T21" fmla="*/ 18 h 490"/>
                <a:gd name="T22" fmla="*/ 499 w 673"/>
                <a:gd name="T23" fmla="*/ 40 h 490"/>
                <a:gd name="T24" fmla="*/ 542 w 673"/>
                <a:gd name="T25" fmla="*/ 9 h 490"/>
                <a:gd name="T26" fmla="*/ 587 w 673"/>
                <a:gd name="T27" fmla="*/ 9 h 490"/>
                <a:gd name="T28" fmla="*/ 609 w 673"/>
                <a:gd name="T29" fmla="*/ 44 h 490"/>
                <a:gd name="T30" fmla="*/ 582 w 673"/>
                <a:gd name="T31" fmla="*/ 108 h 490"/>
                <a:gd name="T32" fmla="*/ 582 w 673"/>
                <a:gd name="T33" fmla="*/ 136 h 490"/>
                <a:gd name="T34" fmla="*/ 626 w 673"/>
                <a:gd name="T35" fmla="*/ 158 h 490"/>
                <a:gd name="T36" fmla="*/ 659 w 673"/>
                <a:gd name="T37" fmla="*/ 148 h 490"/>
                <a:gd name="T38" fmla="*/ 659 w 673"/>
                <a:gd name="T39" fmla="*/ 209 h 490"/>
                <a:gd name="T40" fmla="*/ 621 w 673"/>
                <a:gd name="T41" fmla="*/ 280 h 490"/>
                <a:gd name="T42" fmla="*/ 573 w 673"/>
                <a:gd name="T43" fmla="*/ 372 h 490"/>
                <a:gd name="T44" fmla="*/ 540 w 673"/>
                <a:gd name="T45" fmla="*/ 418 h 490"/>
                <a:gd name="T46" fmla="*/ 514 w 673"/>
                <a:gd name="T47" fmla="*/ 445 h 490"/>
                <a:gd name="T48" fmla="*/ 435 w 673"/>
                <a:gd name="T49" fmla="*/ 489 h 490"/>
                <a:gd name="T50" fmla="*/ 374 w 673"/>
                <a:gd name="T51" fmla="*/ 454 h 490"/>
                <a:gd name="T52" fmla="*/ 310 w 673"/>
                <a:gd name="T53" fmla="*/ 487 h 490"/>
                <a:gd name="T54" fmla="*/ 210 w 673"/>
                <a:gd name="T55" fmla="*/ 449 h 490"/>
                <a:gd name="T56" fmla="*/ 214 w 673"/>
                <a:gd name="T57" fmla="*/ 379 h 490"/>
                <a:gd name="T58" fmla="*/ 169 w 673"/>
                <a:gd name="T59" fmla="*/ 363 h 490"/>
                <a:gd name="T60" fmla="*/ 133 w 673"/>
                <a:gd name="T61" fmla="*/ 363 h 490"/>
                <a:gd name="T62" fmla="*/ 116 w 673"/>
                <a:gd name="T63" fmla="*/ 312 h 490"/>
                <a:gd name="T64" fmla="*/ 147 w 673"/>
                <a:gd name="T65" fmla="*/ 304 h 490"/>
                <a:gd name="T66" fmla="*/ 145 w 673"/>
                <a:gd name="T67" fmla="*/ 260 h 490"/>
                <a:gd name="T68" fmla="*/ 57 w 673"/>
                <a:gd name="T69" fmla="*/ 225 h 490"/>
                <a:gd name="T70" fmla="*/ 16 w 673"/>
                <a:gd name="T71" fmla="*/ 225 h 490"/>
                <a:gd name="T72" fmla="*/ 2 w 673"/>
                <a:gd name="T73" fmla="*/ 18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3" h="490">
                  <a:moveTo>
                    <a:pt x="2" y="187"/>
                  </a:moveTo>
                  <a:lnTo>
                    <a:pt x="30" y="189"/>
                  </a:lnTo>
                  <a:lnTo>
                    <a:pt x="61" y="161"/>
                  </a:lnTo>
                  <a:lnTo>
                    <a:pt x="74" y="170"/>
                  </a:lnTo>
                  <a:lnTo>
                    <a:pt x="133" y="194"/>
                  </a:lnTo>
                  <a:lnTo>
                    <a:pt x="145" y="187"/>
                  </a:lnTo>
                  <a:lnTo>
                    <a:pt x="147" y="167"/>
                  </a:lnTo>
                  <a:lnTo>
                    <a:pt x="157" y="156"/>
                  </a:lnTo>
                  <a:lnTo>
                    <a:pt x="241" y="101"/>
                  </a:lnTo>
                  <a:lnTo>
                    <a:pt x="256" y="119"/>
                  </a:lnTo>
                  <a:lnTo>
                    <a:pt x="306" y="134"/>
                  </a:lnTo>
                  <a:lnTo>
                    <a:pt x="334" y="97"/>
                  </a:lnTo>
                  <a:lnTo>
                    <a:pt x="348" y="105"/>
                  </a:lnTo>
                  <a:lnTo>
                    <a:pt x="368" y="105"/>
                  </a:lnTo>
                  <a:lnTo>
                    <a:pt x="368" y="95"/>
                  </a:lnTo>
                  <a:lnTo>
                    <a:pt x="394" y="86"/>
                  </a:lnTo>
                  <a:lnTo>
                    <a:pt x="394" y="77"/>
                  </a:lnTo>
                  <a:lnTo>
                    <a:pt x="405" y="66"/>
                  </a:lnTo>
                  <a:lnTo>
                    <a:pt x="411" y="69"/>
                  </a:lnTo>
                  <a:lnTo>
                    <a:pt x="437" y="42"/>
                  </a:lnTo>
                  <a:lnTo>
                    <a:pt x="460" y="48"/>
                  </a:lnTo>
                  <a:lnTo>
                    <a:pt x="482" y="18"/>
                  </a:lnTo>
                  <a:lnTo>
                    <a:pt x="492" y="42"/>
                  </a:lnTo>
                  <a:lnTo>
                    <a:pt x="499" y="40"/>
                  </a:lnTo>
                  <a:lnTo>
                    <a:pt x="534" y="6"/>
                  </a:lnTo>
                  <a:lnTo>
                    <a:pt x="542" y="9"/>
                  </a:lnTo>
                  <a:lnTo>
                    <a:pt x="558" y="0"/>
                  </a:lnTo>
                  <a:lnTo>
                    <a:pt x="587" y="9"/>
                  </a:lnTo>
                  <a:lnTo>
                    <a:pt x="587" y="40"/>
                  </a:lnTo>
                  <a:lnTo>
                    <a:pt x="609" y="44"/>
                  </a:lnTo>
                  <a:lnTo>
                    <a:pt x="602" y="74"/>
                  </a:lnTo>
                  <a:lnTo>
                    <a:pt x="582" y="108"/>
                  </a:lnTo>
                  <a:lnTo>
                    <a:pt x="573" y="136"/>
                  </a:lnTo>
                  <a:lnTo>
                    <a:pt x="582" y="136"/>
                  </a:lnTo>
                  <a:lnTo>
                    <a:pt x="606" y="115"/>
                  </a:lnTo>
                  <a:lnTo>
                    <a:pt x="626" y="158"/>
                  </a:lnTo>
                  <a:lnTo>
                    <a:pt x="642" y="148"/>
                  </a:lnTo>
                  <a:lnTo>
                    <a:pt x="659" y="148"/>
                  </a:lnTo>
                  <a:lnTo>
                    <a:pt x="672" y="192"/>
                  </a:lnTo>
                  <a:lnTo>
                    <a:pt x="659" y="209"/>
                  </a:lnTo>
                  <a:lnTo>
                    <a:pt x="661" y="228"/>
                  </a:lnTo>
                  <a:lnTo>
                    <a:pt x="621" y="280"/>
                  </a:lnTo>
                  <a:lnTo>
                    <a:pt x="624" y="332"/>
                  </a:lnTo>
                  <a:lnTo>
                    <a:pt x="573" y="372"/>
                  </a:lnTo>
                  <a:lnTo>
                    <a:pt x="569" y="406"/>
                  </a:lnTo>
                  <a:lnTo>
                    <a:pt x="540" y="418"/>
                  </a:lnTo>
                  <a:lnTo>
                    <a:pt x="542" y="438"/>
                  </a:lnTo>
                  <a:lnTo>
                    <a:pt x="514" y="445"/>
                  </a:lnTo>
                  <a:lnTo>
                    <a:pt x="492" y="480"/>
                  </a:lnTo>
                  <a:lnTo>
                    <a:pt x="435" y="489"/>
                  </a:lnTo>
                  <a:lnTo>
                    <a:pt x="405" y="467"/>
                  </a:lnTo>
                  <a:lnTo>
                    <a:pt x="374" y="454"/>
                  </a:lnTo>
                  <a:lnTo>
                    <a:pt x="344" y="485"/>
                  </a:lnTo>
                  <a:lnTo>
                    <a:pt x="310" y="487"/>
                  </a:lnTo>
                  <a:lnTo>
                    <a:pt x="280" y="489"/>
                  </a:lnTo>
                  <a:lnTo>
                    <a:pt x="210" y="449"/>
                  </a:lnTo>
                  <a:lnTo>
                    <a:pt x="197" y="414"/>
                  </a:lnTo>
                  <a:lnTo>
                    <a:pt x="214" y="379"/>
                  </a:lnTo>
                  <a:lnTo>
                    <a:pt x="195" y="363"/>
                  </a:lnTo>
                  <a:lnTo>
                    <a:pt x="169" y="363"/>
                  </a:lnTo>
                  <a:lnTo>
                    <a:pt x="162" y="357"/>
                  </a:lnTo>
                  <a:lnTo>
                    <a:pt x="133" y="363"/>
                  </a:lnTo>
                  <a:lnTo>
                    <a:pt x="105" y="344"/>
                  </a:lnTo>
                  <a:lnTo>
                    <a:pt x="116" y="312"/>
                  </a:lnTo>
                  <a:lnTo>
                    <a:pt x="138" y="310"/>
                  </a:lnTo>
                  <a:lnTo>
                    <a:pt x="147" y="304"/>
                  </a:lnTo>
                  <a:lnTo>
                    <a:pt x="153" y="276"/>
                  </a:lnTo>
                  <a:lnTo>
                    <a:pt x="145" y="260"/>
                  </a:lnTo>
                  <a:lnTo>
                    <a:pt x="70" y="247"/>
                  </a:lnTo>
                  <a:lnTo>
                    <a:pt x="57" y="225"/>
                  </a:lnTo>
                  <a:lnTo>
                    <a:pt x="35" y="225"/>
                  </a:lnTo>
                  <a:lnTo>
                    <a:pt x="16" y="225"/>
                  </a:lnTo>
                  <a:lnTo>
                    <a:pt x="0" y="201"/>
                  </a:lnTo>
                  <a:lnTo>
                    <a:pt x="2" y="187"/>
                  </a:lnTo>
                  <a:lnTo>
                    <a:pt x="2" y="187"/>
                  </a:lnTo>
                </a:path>
              </a:pathLst>
            </a:custGeom>
            <a:solidFill>
              <a:schemeClr val="bg1">
                <a:lumMod val="85000"/>
              </a:schemeClr>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10" name="Freeform 232"/>
            <p:cNvSpPr/>
            <p:nvPr/>
          </p:nvSpPr>
          <p:spPr bwMode="auto">
            <a:xfrm>
              <a:off x="5589538" y="6499228"/>
              <a:ext cx="328272" cy="314148"/>
            </a:xfrm>
            <a:custGeom>
              <a:avLst/>
              <a:gdLst>
                <a:gd name="T0" fmla="*/ 213 w 214"/>
                <a:gd name="T1" fmla="*/ 34 h 199"/>
                <a:gd name="T2" fmla="*/ 174 w 214"/>
                <a:gd name="T3" fmla="*/ 105 h 199"/>
                <a:gd name="T4" fmla="*/ 174 w 214"/>
                <a:gd name="T5" fmla="*/ 134 h 199"/>
                <a:gd name="T6" fmla="*/ 95 w 214"/>
                <a:gd name="T7" fmla="*/ 198 h 199"/>
                <a:gd name="T8" fmla="*/ 14 w 214"/>
                <a:gd name="T9" fmla="*/ 171 h 199"/>
                <a:gd name="T10" fmla="*/ 0 w 214"/>
                <a:gd name="T11" fmla="*/ 111 h 199"/>
                <a:gd name="T12" fmla="*/ 4 w 214"/>
                <a:gd name="T13" fmla="*/ 85 h 199"/>
                <a:gd name="T14" fmla="*/ 47 w 214"/>
                <a:gd name="T15" fmla="*/ 41 h 199"/>
                <a:gd name="T16" fmla="*/ 62 w 214"/>
                <a:gd name="T17" fmla="*/ 28 h 199"/>
                <a:gd name="T18" fmla="*/ 135 w 214"/>
                <a:gd name="T19" fmla="*/ 14 h 199"/>
                <a:gd name="T20" fmla="*/ 167 w 214"/>
                <a:gd name="T21" fmla="*/ 12 h 199"/>
                <a:gd name="T22" fmla="*/ 178 w 214"/>
                <a:gd name="T23" fmla="*/ 0 h 199"/>
                <a:gd name="T24" fmla="*/ 202 w 214"/>
                <a:gd name="T25" fmla="*/ 5 h 199"/>
                <a:gd name="T26" fmla="*/ 213 w 214"/>
                <a:gd name="T27" fmla="*/ 34 h 199"/>
                <a:gd name="T28" fmla="*/ 213 w 214"/>
                <a:gd name="T29" fmla="*/ 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4" h="199">
                  <a:moveTo>
                    <a:pt x="213" y="34"/>
                  </a:moveTo>
                  <a:lnTo>
                    <a:pt x="174" y="105"/>
                  </a:lnTo>
                  <a:lnTo>
                    <a:pt x="174" y="134"/>
                  </a:lnTo>
                  <a:lnTo>
                    <a:pt x="95" y="198"/>
                  </a:lnTo>
                  <a:lnTo>
                    <a:pt x="14" y="171"/>
                  </a:lnTo>
                  <a:lnTo>
                    <a:pt x="0" y="111"/>
                  </a:lnTo>
                  <a:lnTo>
                    <a:pt x="4" y="85"/>
                  </a:lnTo>
                  <a:lnTo>
                    <a:pt x="47" y="41"/>
                  </a:lnTo>
                  <a:lnTo>
                    <a:pt x="62" y="28"/>
                  </a:lnTo>
                  <a:lnTo>
                    <a:pt x="135" y="14"/>
                  </a:lnTo>
                  <a:lnTo>
                    <a:pt x="167" y="12"/>
                  </a:lnTo>
                  <a:lnTo>
                    <a:pt x="178" y="0"/>
                  </a:lnTo>
                  <a:lnTo>
                    <a:pt x="202" y="5"/>
                  </a:lnTo>
                  <a:lnTo>
                    <a:pt x="213" y="34"/>
                  </a:lnTo>
                  <a:lnTo>
                    <a:pt x="213" y="34"/>
                  </a:lnTo>
                </a:path>
              </a:pathLst>
            </a:custGeom>
            <a:solidFill>
              <a:srgbClr val="FFECAF"/>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11" name="Freeform 233"/>
            <p:cNvSpPr/>
            <p:nvPr/>
          </p:nvSpPr>
          <p:spPr bwMode="auto">
            <a:xfrm>
              <a:off x="4022473" y="5125049"/>
              <a:ext cx="1185234" cy="1270633"/>
            </a:xfrm>
            <a:custGeom>
              <a:avLst/>
              <a:gdLst>
                <a:gd name="T0" fmla="*/ 675 w 773"/>
                <a:gd name="T1" fmla="*/ 125 h 806"/>
                <a:gd name="T2" fmla="*/ 623 w 773"/>
                <a:gd name="T3" fmla="*/ 139 h 806"/>
                <a:gd name="T4" fmla="*/ 599 w 773"/>
                <a:gd name="T5" fmla="*/ 99 h 806"/>
                <a:gd name="T6" fmla="*/ 587 w 773"/>
                <a:gd name="T7" fmla="*/ 70 h 806"/>
                <a:gd name="T8" fmla="*/ 548 w 773"/>
                <a:gd name="T9" fmla="*/ 72 h 806"/>
                <a:gd name="T10" fmla="*/ 529 w 773"/>
                <a:gd name="T11" fmla="*/ 105 h 806"/>
                <a:gd name="T12" fmla="*/ 529 w 773"/>
                <a:gd name="T13" fmla="*/ 141 h 806"/>
                <a:gd name="T14" fmla="*/ 482 w 773"/>
                <a:gd name="T15" fmla="*/ 279 h 806"/>
                <a:gd name="T16" fmla="*/ 443 w 773"/>
                <a:gd name="T17" fmla="*/ 289 h 806"/>
                <a:gd name="T18" fmla="*/ 371 w 773"/>
                <a:gd name="T19" fmla="*/ 308 h 806"/>
                <a:gd name="T20" fmla="*/ 263 w 773"/>
                <a:gd name="T21" fmla="*/ 139 h 806"/>
                <a:gd name="T22" fmla="*/ 227 w 773"/>
                <a:gd name="T23" fmla="*/ 112 h 806"/>
                <a:gd name="T24" fmla="*/ 219 w 773"/>
                <a:gd name="T25" fmla="*/ 72 h 806"/>
                <a:gd name="T26" fmla="*/ 167 w 773"/>
                <a:gd name="T27" fmla="*/ 99 h 806"/>
                <a:gd name="T28" fmla="*/ 144 w 773"/>
                <a:gd name="T29" fmla="*/ 0 h 806"/>
                <a:gd name="T30" fmla="*/ 107 w 773"/>
                <a:gd name="T31" fmla="*/ 40 h 806"/>
                <a:gd name="T32" fmla="*/ 103 w 773"/>
                <a:gd name="T33" fmla="*/ 101 h 806"/>
                <a:gd name="T34" fmla="*/ 79 w 773"/>
                <a:gd name="T35" fmla="*/ 90 h 806"/>
                <a:gd name="T36" fmla="*/ 79 w 773"/>
                <a:gd name="T37" fmla="*/ 163 h 806"/>
                <a:gd name="T38" fmla="*/ 107 w 773"/>
                <a:gd name="T39" fmla="*/ 172 h 806"/>
                <a:gd name="T40" fmla="*/ 105 w 773"/>
                <a:gd name="T41" fmla="*/ 329 h 806"/>
                <a:gd name="T42" fmla="*/ 17 w 773"/>
                <a:gd name="T43" fmla="*/ 433 h 806"/>
                <a:gd name="T44" fmla="*/ 0 w 773"/>
                <a:gd name="T45" fmla="*/ 460 h 806"/>
                <a:gd name="T46" fmla="*/ 2 w 773"/>
                <a:gd name="T47" fmla="*/ 522 h 806"/>
                <a:gd name="T48" fmla="*/ 50 w 773"/>
                <a:gd name="T49" fmla="*/ 515 h 806"/>
                <a:gd name="T50" fmla="*/ 103 w 773"/>
                <a:gd name="T51" fmla="*/ 536 h 806"/>
                <a:gd name="T52" fmla="*/ 117 w 773"/>
                <a:gd name="T53" fmla="*/ 590 h 806"/>
                <a:gd name="T54" fmla="*/ 160 w 773"/>
                <a:gd name="T55" fmla="*/ 604 h 806"/>
                <a:gd name="T56" fmla="*/ 158 w 773"/>
                <a:gd name="T57" fmla="*/ 638 h 806"/>
                <a:gd name="T58" fmla="*/ 142 w 773"/>
                <a:gd name="T59" fmla="*/ 695 h 806"/>
                <a:gd name="T60" fmla="*/ 172 w 773"/>
                <a:gd name="T61" fmla="*/ 708 h 806"/>
                <a:gd name="T62" fmla="*/ 206 w 773"/>
                <a:gd name="T63" fmla="*/ 734 h 806"/>
                <a:gd name="T64" fmla="*/ 265 w 773"/>
                <a:gd name="T65" fmla="*/ 772 h 806"/>
                <a:gd name="T66" fmla="*/ 323 w 773"/>
                <a:gd name="T67" fmla="*/ 754 h 806"/>
                <a:gd name="T68" fmla="*/ 328 w 773"/>
                <a:gd name="T69" fmla="*/ 792 h 806"/>
                <a:gd name="T70" fmla="*/ 364 w 773"/>
                <a:gd name="T71" fmla="*/ 799 h 806"/>
                <a:gd name="T72" fmla="*/ 381 w 773"/>
                <a:gd name="T73" fmla="*/ 796 h 806"/>
                <a:gd name="T74" fmla="*/ 366 w 773"/>
                <a:gd name="T75" fmla="*/ 696 h 806"/>
                <a:gd name="T76" fmla="*/ 414 w 773"/>
                <a:gd name="T77" fmla="*/ 677 h 806"/>
                <a:gd name="T78" fmla="*/ 443 w 773"/>
                <a:gd name="T79" fmla="*/ 652 h 806"/>
                <a:gd name="T80" fmla="*/ 517 w 773"/>
                <a:gd name="T81" fmla="*/ 650 h 806"/>
                <a:gd name="T82" fmla="*/ 550 w 773"/>
                <a:gd name="T83" fmla="*/ 648 h 806"/>
                <a:gd name="T84" fmla="*/ 579 w 773"/>
                <a:gd name="T85" fmla="*/ 669 h 806"/>
                <a:gd name="T86" fmla="*/ 603 w 773"/>
                <a:gd name="T87" fmla="*/ 640 h 806"/>
                <a:gd name="T88" fmla="*/ 636 w 773"/>
                <a:gd name="T89" fmla="*/ 642 h 806"/>
                <a:gd name="T90" fmla="*/ 680 w 773"/>
                <a:gd name="T91" fmla="*/ 593 h 806"/>
                <a:gd name="T92" fmla="*/ 723 w 773"/>
                <a:gd name="T93" fmla="*/ 602 h 806"/>
                <a:gd name="T94" fmla="*/ 757 w 773"/>
                <a:gd name="T95" fmla="*/ 568 h 806"/>
                <a:gd name="T96" fmla="*/ 772 w 773"/>
                <a:gd name="T97" fmla="*/ 534 h 806"/>
                <a:gd name="T98" fmla="*/ 689 w 773"/>
                <a:gd name="T99" fmla="*/ 505 h 806"/>
                <a:gd name="T100" fmla="*/ 654 w 773"/>
                <a:gd name="T101" fmla="*/ 483 h 806"/>
                <a:gd name="T102" fmla="*/ 618 w 773"/>
                <a:gd name="T103" fmla="*/ 459 h 806"/>
                <a:gd name="T104" fmla="*/ 629 w 773"/>
                <a:gd name="T105" fmla="*/ 392 h 806"/>
                <a:gd name="T106" fmla="*/ 623 w 773"/>
                <a:gd name="T107" fmla="*/ 271 h 806"/>
                <a:gd name="T108" fmla="*/ 558 w 773"/>
                <a:gd name="T109" fmla="*/ 274 h 806"/>
                <a:gd name="T110" fmla="*/ 548 w 773"/>
                <a:gd name="T111" fmla="*/ 231 h 806"/>
                <a:gd name="T112" fmla="*/ 561 w 773"/>
                <a:gd name="T113" fmla="*/ 187 h 806"/>
                <a:gd name="T114" fmla="*/ 599 w 773"/>
                <a:gd name="T115" fmla="*/ 185 h 806"/>
                <a:gd name="T116" fmla="*/ 668 w 773"/>
                <a:gd name="T117" fmla="*/ 185 h 806"/>
                <a:gd name="T118" fmla="*/ 682 w 773"/>
                <a:gd name="T119" fmla="*/ 148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3" h="806">
                  <a:moveTo>
                    <a:pt x="682" y="148"/>
                  </a:moveTo>
                  <a:lnTo>
                    <a:pt x="675" y="125"/>
                  </a:lnTo>
                  <a:lnTo>
                    <a:pt x="656" y="119"/>
                  </a:lnTo>
                  <a:lnTo>
                    <a:pt x="623" y="139"/>
                  </a:lnTo>
                  <a:lnTo>
                    <a:pt x="601" y="127"/>
                  </a:lnTo>
                  <a:lnTo>
                    <a:pt x="599" y="99"/>
                  </a:lnTo>
                  <a:lnTo>
                    <a:pt x="587" y="86"/>
                  </a:lnTo>
                  <a:lnTo>
                    <a:pt x="587" y="70"/>
                  </a:lnTo>
                  <a:lnTo>
                    <a:pt x="557" y="64"/>
                  </a:lnTo>
                  <a:lnTo>
                    <a:pt x="548" y="72"/>
                  </a:lnTo>
                  <a:lnTo>
                    <a:pt x="553" y="95"/>
                  </a:lnTo>
                  <a:lnTo>
                    <a:pt x="529" y="105"/>
                  </a:lnTo>
                  <a:lnTo>
                    <a:pt x="522" y="122"/>
                  </a:lnTo>
                  <a:lnTo>
                    <a:pt x="529" y="141"/>
                  </a:lnTo>
                  <a:lnTo>
                    <a:pt x="474" y="204"/>
                  </a:lnTo>
                  <a:lnTo>
                    <a:pt x="482" y="279"/>
                  </a:lnTo>
                  <a:lnTo>
                    <a:pt x="455" y="302"/>
                  </a:lnTo>
                  <a:lnTo>
                    <a:pt x="443" y="289"/>
                  </a:lnTo>
                  <a:lnTo>
                    <a:pt x="390" y="320"/>
                  </a:lnTo>
                  <a:lnTo>
                    <a:pt x="371" y="308"/>
                  </a:lnTo>
                  <a:lnTo>
                    <a:pt x="294" y="161"/>
                  </a:lnTo>
                  <a:lnTo>
                    <a:pt x="263" y="139"/>
                  </a:lnTo>
                  <a:lnTo>
                    <a:pt x="239" y="132"/>
                  </a:lnTo>
                  <a:lnTo>
                    <a:pt x="227" y="112"/>
                  </a:lnTo>
                  <a:lnTo>
                    <a:pt x="241" y="90"/>
                  </a:lnTo>
                  <a:lnTo>
                    <a:pt x="219" y="72"/>
                  </a:lnTo>
                  <a:lnTo>
                    <a:pt x="193" y="95"/>
                  </a:lnTo>
                  <a:lnTo>
                    <a:pt x="167" y="99"/>
                  </a:lnTo>
                  <a:lnTo>
                    <a:pt x="148" y="19"/>
                  </a:lnTo>
                  <a:lnTo>
                    <a:pt x="144" y="0"/>
                  </a:lnTo>
                  <a:lnTo>
                    <a:pt x="117" y="33"/>
                  </a:lnTo>
                  <a:lnTo>
                    <a:pt x="107" y="40"/>
                  </a:lnTo>
                  <a:lnTo>
                    <a:pt x="109" y="90"/>
                  </a:lnTo>
                  <a:lnTo>
                    <a:pt x="103" y="101"/>
                  </a:lnTo>
                  <a:lnTo>
                    <a:pt x="89" y="101"/>
                  </a:lnTo>
                  <a:lnTo>
                    <a:pt x="79" y="90"/>
                  </a:lnTo>
                  <a:lnTo>
                    <a:pt x="65" y="105"/>
                  </a:lnTo>
                  <a:lnTo>
                    <a:pt x="79" y="163"/>
                  </a:lnTo>
                  <a:lnTo>
                    <a:pt x="93" y="163"/>
                  </a:lnTo>
                  <a:lnTo>
                    <a:pt x="107" y="172"/>
                  </a:lnTo>
                  <a:lnTo>
                    <a:pt x="112" y="207"/>
                  </a:lnTo>
                  <a:lnTo>
                    <a:pt x="105" y="329"/>
                  </a:lnTo>
                  <a:lnTo>
                    <a:pt x="21" y="404"/>
                  </a:lnTo>
                  <a:lnTo>
                    <a:pt x="17" y="433"/>
                  </a:lnTo>
                  <a:lnTo>
                    <a:pt x="2" y="445"/>
                  </a:lnTo>
                  <a:lnTo>
                    <a:pt x="0" y="460"/>
                  </a:lnTo>
                  <a:lnTo>
                    <a:pt x="12" y="496"/>
                  </a:lnTo>
                  <a:lnTo>
                    <a:pt x="2" y="522"/>
                  </a:lnTo>
                  <a:lnTo>
                    <a:pt x="9" y="527"/>
                  </a:lnTo>
                  <a:lnTo>
                    <a:pt x="50" y="515"/>
                  </a:lnTo>
                  <a:lnTo>
                    <a:pt x="109" y="512"/>
                  </a:lnTo>
                  <a:lnTo>
                    <a:pt x="103" y="536"/>
                  </a:lnTo>
                  <a:lnTo>
                    <a:pt x="114" y="558"/>
                  </a:lnTo>
                  <a:lnTo>
                    <a:pt x="117" y="590"/>
                  </a:lnTo>
                  <a:lnTo>
                    <a:pt x="124" y="602"/>
                  </a:lnTo>
                  <a:lnTo>
                    <a:pt x="160" y="604"/>
                  </a:lnTo>
                  <a:lnTo>
                    <a:pt x="175" y="616"/>
                  </a:lnTo>
                  <a:lnTo>
                    <a:pt x="158" y="638"/>
                  </a:lnTo>
                  <a:lnTo>
                    <a:pt x="155" y="664"/>
                  </a:lnTo>
                  <a:lnTo>
                    <a:pt x="142" y="695"/>
                  </a:lnTo>
                  <a:lnTo>
                    <a:pt x="151" y="705"/>
                  </a:lnTo>
                  <a:lnTo>
                    <a:pt x="172" y="708"/>
                  </a:lnTo>
                  <a:lnTo>
                    <a:pt x="210" y="722"/>
                  </a:lnTo>
                  <a:lnTo>
                    <a:pt x="206" y="734"/>
                  </a:lnTo>
                  <a:lnTo>
                    <a:pt x="230" y="772"/>
                  </a:lnTo>
                  <a:lnTo>
                    <a:pt x="265" y="772"/>
                  </a:lnTo>
                  <a:lnTo>
                    <a:pt x="309" y="747"/>
                  </a:lnTo>
                  <a:lnTo>
                    <a:pt x="323" y="754"/>
                  </a:lnTo>
                  <a:lnTo>
                    <a:pt x="323" y="770"/>
                  </a:lnTo>
                  <a:lnTo>
                    <a:pt x="328" y="792"/>
                  </a:lnTo>
                  <a:lnTo>
                    <a:pt x="340" y="802"/>
                  </a:lnTo>
                  <a:lnTo>
                    <a:pt x="364" y="799"/>
                  </a:lnTo>
                  <a:lnTo>
                    <a:pt x="373" y="805"/>
                  </a:lnTo>
                  <a:lnTo>
                    <a:pt x="381" y="796"/>
                  </a:lnTo>
                  <a:lnTo>
                    <a:pt x="381" y="761"/>
                  </a:lnTo>
                  <a:lnTo>
                    <a:pt x="366" y="696"/>
                  </a:lnTo>
                  <a:lnTo>
                    <a:pt x="376" y="677"/>
                  </a:lnTo>
                  <a:lnTo>
                    <a:pt x="414" y="677"/>
                  </a:lnTo>
                  <a:lnTo>
                    <a:pt x="423" y="677"/>
                  </a:lnTo>
                  <a:lnTo>
                    <a:pt x="443" y="652"/>
                  </a:lnTo>
                  <a:lnTo>
                    <a:pt x="495" y="670"/>
                  </a:lnTo>
                  <a:lnTo>
                    <a:pt x="517" y="650"/>
                  </a:lnTo>
                  <a:lnTo>
                    <a:pt x="529" y="662"/>
                  </a:lnTo>
                  <a:lnTo>
                    <a:pt x="550" y="648"/>
                  </a:lnTo>
                  <a:lnTo>
                    <a:pt x="570" y="669"/>
                  </a:lnTo>
                  <a:lnTo>
                    <a:pt x="579" y="669"/>
                  </a:lnTo>
                  <a:lnTo>
                    <a:pt x="585" y="657"/>
                  </a:lnTo>
                  <a:lnTo>
                    <a:pt x="603" y="640"/>
                  </a:lnTo>
                  <a:lnTo>
                    <a:pt x="611" y="646"/>
                  </a:lnTo>
                  <a:lnTo>
                    <a:pt x="636" y="642"/>
                  </a:lnTo>
                  <a:lnTo>
                    <a:pt x="660" y="621"/>
                  </a:lnTo>
                  <a:lnTo>
                    <a:pt x="680" y="593"/>
                  </a:lnTo>
                  <a:lnTo>
                    <a:pt x="709" y="587"/>
                  </a:lnTo>
                  <a:lnTo>
                    <a:pt x="723" y="602"/>
                  </a:lnTo>
                  <a:lnTo>
                    <a:pt x="735" y="571"/>
                  </a:lnTo>
                  <a:lnTo>
                    <a:pt x="757" y="568"/>
                  </a:lnTo>
                  <a:lnTo>
                    <a:pt x="766" y="563"/>
                  </a:lnTo>
                  <a:lnTo>
                    <a:pt x="772" y="534"/>
                  </a:lnTo>
                  <a:lnTo>
                    <a:pt x="763" y="518"/>
                  </a:lnTo>
                  <a:lnTo>
                    <a:pt x="689" y="505"/>
                  </a:lnTo>
                  <a:lnTo>
                    <a:pt x="675" y="483"/>
                  </a:lnTo>
                  <a:lnTo>
                    <a:pt x="654" y="483"/>
                  </a:lnTo>
                  <a:lnTo>
                    <a:pt x="634" y="483"/>
                  </a:lnTo>
                  <a:lnTo>
                    <a:pt x="618" y="459"/>
                  </a:lnTo>
                  <a:lnTo>
                    <a:pt x="620" y="445"/>
                  </a:lnTo>
                  <a:lnTo>
                    <a:pt x="629" y="392"/>
                  </a:lnTo>
                  <a:lnTo>
                    <a:pt x="601" y="363"/>
                  </a:lnTo>
                  <a:lnTo>
                    <a:pt x="623" y="271"/>
                  </a:lnTo>
                  <a:lnTo>
                    <a:pt x="608" y="257"/>
                  </a:lnTo>
                  <a:lnTo>
                    <a:pt x="558" y="274"/>
                  </a:lnTo>
                  <a:lnTo>
                    <a:pt x="548" y="253"/>
                  </a:lnTo>
                  <a:lnTo>
                    <a:pt x="548" y="231"/>
                  </a:lnTo>
                  <a:lnTo>
                    <a:pt x="537" y="221"/>
                  </a:lnTo>
                  <a:lnTo>
                    <a:pt x="561" y="187"/>
                  </a:lnTo>
                  <a:lnTo>
                    <a:pt x="587" y="196"/>
                  </a:lnTo>
                  <a:lnTo>
                    <a:pt x="599" y="185"/>
                  </a:lnTo>
                  <a:lnTo>
                    <a:pt x="647" y="192"/>
                  </a:lnTo>
                  <a:lnTo>
                    <a:pt x="668" y="185"/>
                  </a:lnTo>
                  <a:lnTo>
                    <a:pt x="682" y="148"/>
                  </a:lnTo>
                  <a:lnTo>
                    <a:pt x="682" y="148"/>
                  </a:lnTo>
                </a:path>
              </a:pathLst>
            </a:custGeom>
            <a:solidFill>
              <a:srgbClr val="FFECAF"/>
            </a:solidFill>
            <a:ln w="12700" cap="rnd" cmpd="sng">
              <a:solidFill>
                <a:schemeClr val="tx1"/>
              </a:solidFill>
              <a:prstDash val="solid"/>
              <a:round/>
              <a:headEnd type="none" w="sm" len="sm"/>
              <a:tailEnd type="none" w="sm" len="sm"/>
            </a:ln>
            <a:effectLst/>
          </p:spPr>
          <p:txBody>
            <a:bodyPr/>
            <a:lstStyle/>
            <a:p>
              <a:endParaRPr lang="zh-CN" altLang="en-US">
                <a:latin typeface="Consolas" panose="020B0609020204030204"/>
              </a:endParaRPr>
            </a:p>
          </p:txBody>
        </p:sp>
        <p:sp>
          <p:nvSpPr>
            <p:cNvPr id="12" name="Freeform 234"/>
            <p:cNvSpPr/>
            <p:nvPr/>
          </p:nvSpPr>
          <p:spPr bwMode="auto">
            <a:xfrm>
              <a:off x="6164878" y="4872327"/>
              <a:ext cx="620261" cy="891549"/>
            </a:xfrm>
            <a:custGeom>
              <a:avLst/>
              <a:gdLst>
                <a:gd name="T0" fmla="*/ 9 w 404"/>
                <a:gd name="T1" fmla="*/ 124 h 566"/>
                <a:gd name="T2" fmla="*/ 35 w 404"/>
                <a:gd name="T3" fmla="*/ 174 h 566"/>
                <a:gd name="T4" fmla="*/ 37 w 404"/>
                <a:gd name="T5" fmla="*/ 201 h 566"/>
                <a:gd name="T6" fmla="*/ 23 w 404"/>
                <a:gd name="T7" fmla="*/ 227 h 566"/>
                <a:gd name="T8" fmla="*/ 4 w 404"/>
                <a:gd name="T9" fmla="*/ 242 h 566"/>
                <a:gd name="T10" fmla="*/ 0 w 404"/>
                <a:gd name="T11" fmla="*/ 291 h 566"/>
                <a:gd name="T12" fmla="*/ 6 w 404"/>
                <a:gd name="T13" fmla="*/ 298 h 566"/>
                <a:gd name="T14" fmla="*/ 18 w 404"/>
                <a:gd name="T15" fmla="*/ 293 h 566"/>
                <a:gd name="T16" fmla="*/ 23 w 404"/>
                <a:gd name="T17" fmla="*/ 298 h 566"/>
                <a:gd name="T18" fmla="*/ 23 w 404"/>
                <a:gd name="T19" fmla="*/ 329 h 566"/>
                <a:gd name="T20" fmla="*/ 37 w 404"/>
                <a:gd name="T21" fmla="*/ 363 h 566"/>
                <a:gd name="T22" fmla="*/ 52 w 404"/>
                <a:gd name="T23" fmla="*/ 370 h 566"/>
                <a:gd name="T24" fmla="*/ 54 w 404"/>
                <a:gd name="T25" fmla="*/ 423 h 566"/>
                <a:gd name="T26" fmla="*/ 46 w 404"/>
                <a:gd name="T27" fmla="*/ 459 h 566"/>
                <a:gd name="T28" fmla="*/ 54 w 404"/>
                <a:gd name="T29" fmla="*/ 474 h 566"/>
                <a:gd name="T30" fmla="*/ 71 w 404"/>
                <a:gd name="T31" fmla="*/ 491 h 566"/>
                <a:gd name="T32" fmla="*/ 114 w 404"/>
                <a:gd name="T33" fmla="*/ 480 h 566"/>
                <a:gd name="T34" fmla="*/ 123 w 404"/>
                <a:gd name="T35" fmla="*/ 495 h 566"/>
                <a:gd name="T36" fmla="*/ 109 w 404"/>
                <a:gd name="T37" fmla="*/ 514 h 566"/>
                <a:gd name="T38" fmla="*/ 87 w 404"/>
                <a:gd name="T39" fmla="*/ 546 h 566"/>
                <a:gd name="T40" fmla="*/ 87 w 404"/>
                <a:gd name="T41" fmla="*/ 555 h 566"/>
                <a:gd name="T42" fmla="*/ 100 w 404"/>
                <a:gd name="T43" fmla="*/ 565 h 566"/>
                <a:gd name="T44" fmla="*/ 188 w 404"/>
                <a:gd name="T45" fmla="*/ 529 h 566"/>
                <a:gd name="T46" fmla="*/ 219 w 404"/>
                <a:gd name="T47" fmla="*/ 546 h 566"/>
                <a:gd name="T48" fmla="*/ 228 w 404"/>
                <a:gd name="T49" fmla="*/ 538 h 566"/>
                <a:gd name="T50" fmla="*/ 219 w 404"/>
                <a:gd name="T51" fmla="*/ 517 h 566"/>
                <a:gd name="T52" fmla="*/ 221 w 404"/>
                <a:gd name="T53" fmla="*/ 507 h 566"/>
                <a:gd name="T54" fmla="*/ 234 w 404"/>
                <a:gd name="T55" fmla="*/ 425 h 566"/>
                <a:gd name="T56" fmla="*/ 247 w 404"/>
                <a:gd name="T57" fmla="*/ 406 h 566"/>
                <a:gd name="T58" fmla="*/ 254 w 404"/>
                <a:gd name="T59" fmla="*/ 384 h 566"/>
                <a:gd name="T60" fmla="*/ 269 w 404"/>
                <a:gd name="T61" fmla="*/ 350 h 566"/>
                <a:gd name="T62" fmla="*/ 260 w 404"/>
                <a:gd name="T63" fmla="*/ 337 h 566"/>
                <a:gd name="T64" fmla="*/ 262 w 404"/>
                <a:gd name="T65" fmla="*/ 309 h 566"/>
                <a:gd name="T66" fmla="*/ 300 w 404"/>
                <a:gd name="T67" fmla="*/ 266 h 566"/>
                <a:gd name="T68" fmla="*/ 297 w 404"/>
                <a:gd name="T69" fmla="*/ 238 h 566"/>
                <a:gd name="T70" fmla="*/ 321 w 404"/>
                <a:gd name="T71" fmla="*/ 196 h 566"/>
                <a:gd name="T72" fmla="*/ 345 w 404"/>
                <a:gd name="T73" fmla="*/ 203 h 566"/>
                <a:gd name="T74" fmla="*/ 393 w 404"/>
                <a:gd name="T75" fmla="*/ 168 h 566"/>
                <a:gd name="T76" fmla="*/ 403 w 404"/>
                <a:gd name="T77" fmla="*/ 150 h 566"/>
                <a:gd name="T78" fmla="*/ 372 w 404"/>
                <a:gd name="T79" fmla="*/ 93 h 566"/>
                <a:gd name="T80" fmla="*/ 352 w 404"/>
                <a:gd name="T81" fmla="*/ 64 h 566"/>
                <a:gd name="T82" fmla="*/ 367 w 404"/>
                <a:gd name="T83" fmla="*/ 50 h 566"/>
                <a:gd name="T84" fmla="*/ 348 w 404"/>
                <a:gd name="T85" fmla="*/ 33 h 566"/>
                <a:gd name="T86" fmla="*/ 302 w 404"/>
                <a:gd name="T87" fmla="*/ 33 h 566"/>
                <a:gd name="T88" fmla="*/ 281 w 404"/>
                <a:gd name="T89" fmla="*/ 11 h 566"/>
                <a:gd name="T90" fmla="*/ 245 w 404"/>
                <a:gd name="T91" fmla="*/ 48 h 566"/>
                <a:gd name="T92" fmla="*/ 231 w 404"/>
                <a:gd name="T93" fmla="*/ 42 h 566"/>
                <a:gd name="T94" fmla="*/ 247 w 404"/>
                <a:gd name="T95" fmla="*/ 13 h 566"/>
                <a:gd name="T96" fmla="*/ 245 w 404"/>
                <a:gd name="T97" fmla="*/ 4 h 566"/>
                <a:gd name="T98" fmla="*/ 231 w 404"/>
                <a:gd name="T99" fmla="*/ 0 h 566"/>
                <a:gd name="T100" fmla="*/ 188 w 404"/>
                <a:gd name="T101" fmla="*/ 24 h 566"/>
                <a:gd name="T102" fmla="*/ 152 w 404"/>
                <a:gd name="T103" fmla="*/ 35 h 566"/>
                <a:gd name="T104" fmla="*/ 124 w 404"/>
                <a:gd name="T105" fmla="*/ 33 h 566"/>
                <a:gd name="T106" fmla="*/ 63 w 404"/>
                <a:gd name="T107" fmla="*/ 90 h 566"/>
                <a:gd name="T108" fmla="*/ 30 w 404"/>
                <a:gd name="T109" fmla="*/ 101 h 566"/>
                <a:gd name="T110" fmla="*/ 9 w 404"/>
                <a:gd name="T111" fmla="*/ 124 h 566"/>
                <a:gd name="T112" fmla="*/ 9 w 404"/>
                <a:gd name="T113" fmla="*/ 124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 h="566">
                  <a:moveTo>
                    <a:pt x="9" y="124"/>
                  </a:moveTo>
                  <a:lnTo>
                    <a:pt x="35" y="174"/>
                  </a:lnTo>
                  <a:lnTo>
                    <a:pt x="37" y="201"/>
                  </a:lnTo>
                  <a:lnTo>
                    <a:pt x="23" y="227"/>
                  </a:lnTo>
                  <a:lnTo>
                    <a:pt x="4" y="242"/>
                  </a:lnTo>
                  <a:lnTo>
                    <a:pt x="0" y="291"/>
                  </a:lnTo>
                  <a:lnTo>
                    <a:pt x="6" y="298"/>
                  </a:lnTo>
                  <a:lnTo>
                    <a:pt x="18" y="293"/>
                  </a:lnTo>
                  <a:lnTo>
                    <a:pt x="23" y="298"/>
                  </a:lnTo>
                  <a:lnTo>
                    <a:pt x="23" y="329"/>
                  </a:lnTo>
                  <a:lnTo>
                    <a:pt x="37" y="363"/>
                  </a:lnTo>
                  <a:lnTo>
                    <a:pt x="52" y="370"/>
                  </a:lnTo>
                  <a:lnTo>
                    <a:pt x="54" y="423"/>
                  </a:lnTo>
                  <a:lnTo>
                    <a:pt x="46" y="459"/>
                  </a:lnTo>
                  <a:lnTo>
                    <a:pt x="54" y="474"/>
                  </a:lnTo>
                  <a:lnTo>
                    <a:pt x="71" y="491"/>
                  </a:lnTo>
                  <a:lnTo>
                    <a:pt x="114" y="480"/>
                  </a:lnTo>
                  <a:lnTo>
                    <a:pt x="123" y="495"/>
                  </a:lnTo>
                  <a:lnTo>
                    <a:pt x="109" y="514"/>
                  </a:lnTo>
                  <a:lnTo>
                    <a:pt x="87" y="546"/>
                  </a:lnTo>
                  <a:lnTo>
                    <a:pt x="87" y="555"/>
                  </a:lnTo>
                  <a:lnTo>
                    <a:pt x="100" y="565"/>
                  </a:lnTo>
                  <a:lnTo>
                    <a:pt x="188" y="529"/>
                  </a:lnTo>
                  <a:lnTo>
                    <a:pt x="219" y="546"/>
                  </a:lnTo>
                  <a:lnTo>
                    <a:pt x="228" y="538"/>
                  </a:lnTo>
                  <a:lnTo>
                    <a:pt x="219" y="517"/>
                  </a:lnTo>
                  <a:lnTo>
                    <a:pt x="221" y="507"/>
                  </a:lnTo>
                  <a:lnTo>
                    <a:pt x="234" y="425"/>
                  </a:lnTo>
                  <a:lnTo>
                    <a:pt x="247" y="406"/>
                  </a:lnTo>
                  <a:lnTo>
                    <a:pt x="254" y="384"/>
                  </a:lnTo>
                  <a:lnTo>
                    <a:pt x="269" y="350"/>
                  </a:lnTo>
                  <a:lnTo>
                    <a:pt x="260" y="337"/>
                  </a:lnTo>
                  <a:lnTo>
                    <a:pt x="262" y="309"/>
                  </a:lnTo>
                  <a:lnTo>
                    <a:pt x="300" y="266"/>
                  </a:lnTo>
                  <a:lnTo>
                    <a:pt x="297" y="238"/>
                  </a:lnTo>
                  <a:lnTo>
                    <a:pt x="321" y="196"/>
                  </a:lnTo>
                  <a:lnTo>
                    <a:pt x="345" y="203"/>
                  </a:lnTo>
                  <a:lnTo>
                    <a:pt x="393" y="168"/>
                  </a:lnTo>
                  <a:lnTo>
                    <a:pt x="403" y="150"/>
                  </a:lnTo>
                  <a:lnTo>
                    <a:pt x="372" y="93"/>
                  </a:lnTo>
                  <a:lnTo>
                    <a:pt x="352" y="64"/>
                  </a:lnTo>
                  <a:lnTo>
                    <a:pt x="367" y="50"/>
                  </a:lnTo>
                  <a:lnTo>
                    <a:pt x="348" y="33"/>
                  </a:lnTo>
                  <a:lnTo>
                    <a:pt x="302" y="33"/>
                  </a:lnTo>
                  <a:lnTo>
                    <a:pt x="281" y="11"/>
                  </a:lnTo>
                  <a:lnTo>
                    <a:pt x="245" y="48"/>
                  </a:lnTo>
                  <a:lnTo>
                    <a:pt x="231" y="42"/>
                  </a:lnTo>
                  <a:lnTo>
                    <a:pt x="247" y="13"/>
                  </a:lnTo>
                  <a:lnTo>
                    <a:pt x="245" y="4"/>
                  </a:lnTo>
                  <a:lnTo>
                    <a:pt x="231" y="0"/>
                  </a:lnTo>
                  <a:lnTo>
                    <a:pt x="188" y="24"/>
                  </a:lnTo>
                  <a:lnTo>
                    <a:pt x="152" y="35"/>
                  </a:lnTo>
                  <a:lnTo>
                    <a:pt x="124" y="33"/>
                  </a:lnTo>
                  <a:lnTo>
                    <a:pt x="63" y="90"/>
                  </a:lnTo>
                  <a:lnTo>
                    <a:pt x="30" y="101"/>
                  </a:lnTo>
                  <a:lnTo>
                    <a:pt x="9" y="124"/>
                  </a:lnTo>
                  <a:lnTo>
                    <a:pt x="9" y="124"/>
                  </a:lnTo>
                </a:path>
              </a:pathLst>
            </a:custGeom>
            <a:solidFill>
              <a:srgbClr val="92D050"/>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13" name="Freeform 235"/>
            <p:cNvSpPr/>
            <p:nvPr/>
          </p:nvSpPr>
          <p:spPr bwMode="auto">
            <a:xfrm>
              <a:off x="5539434" y="4958322"/>
              <a:ext cx="711831" cy="826613"/>
            </a:xfrm>
            <a:custGeom>
              <a:avLst/>
              <a:gdLst>
                <a:gd name="T0" fmla="*/ 398 w 465"/>
                <a:gd name="T1" fmla="*/ 64 h 524"/>
                <a:gd name="T2" fmla="*/ 389 w 465"/>
                <a:gd name="T3" fmla="*/ 19 h 524"/>
                <a:gd name="T4" fmla="*/ 356 w 465"/>
                <a:gd name="T5" fmla="*/ 26 h 524"/>
                <a:gd name="T6" fmla="*/ 330 w 465"/>
                <a:gd name="T7" fmla="*/ 42 h 524"/>
                <a:gd name="T8" fmla="*/ 306 w 465"/>
                <a:gd name="T9" fmla="*/ 24 h 524"/>
                <a:gd name="T10" fmla="*/ 262 w 465"/>
                <a:gd name="T11" fmla="*/ 31 h 524"/>
                <a:gd name="T12" fmla="*/ 126 w 465"/>
                <a:gd name="T13" fmla="*/ 0 h 524"/>
                <a:gd name="T14" fmla="*/ 136 w 465"/>
                <a:gd name="T15" fmla="*/ 35 h 524"/>
                <a:gd name="T16" fmla="*/ 74 w 465"/>
                <a:gd name="T17" fmla="*/ 35 h 524"/>
                <a:gd name="T18" fmla="*/ 21 w 465"/>
                <a:gd name="T19" fmla="*/ 99 h 524"/>
                <a:gd name="T20" fmla="*/ 43 w 465"/>
                <a:gd name="T21" fmla="*/ 249 h 524"/>
                <a:gd name="T22" fmla="*/ 4 w 465"/>
                <a:gd name="T23" fmla="*/ 305 h 524"/>
                <a:gd name="T24" fmla="*/ 57 w 465"/>
                <a:gd name="T25" fmla="*/ 311 h 524"/>
                <a:gd name="T26" fmla="*/ 67 w 465"/>
                <a:gd name="T27" fmla="*/ 406 h 524"/>
                <a:gd name="T28" fmla="*/ 112 w 465"/>
                <a:gd name="T29" fmla="*/ 382 h 524"/>
                <a:gd name="T30" fmla="*/ 129 w 465"/>
                <a:gd name="T31" fmla="*/ 404 h 524"/>
                <a:gd name="T32" fmla="*/ 172 w 465"/>
                <a:gd name="T33" fmla="*/ 373 h 524"/>
                <a:gd name="T34" fmla="*/ 217 w 465"/>
                <a:gd name="T35" fmla="*/ 373 h 524"/>
                <a:gd name="T36" fmla="*/ 238 w 465"/>
                <a:gd name="T37" fmla="*/ 408 h 524"/>
                <a:gd name="T38" fmla="*/ 212 w 465"/>
                <a:gd name="T39" fmla="*/ 472 h 524"/>
                <a:gd name="T40" fmla="*/ 212 w 465"/>
                <a:gd name="T41" fmla="*/ 501 h 524"/>
                <a:gd name="T42" fmla="*/ 256 w 465"/>
                <a:gd name="T43" fmla="*/ 523 h 524"/>
                <a:gd name="T44" fmla="*/ 289 w 465"/>
                <a:gd name="T45" fmla="*/ 512 h 524"/>
                <a:gd name="T46" fmla="*/ 306 w 465"/>
                <a:gd name="T47" fmla="*/ 472 h 524"/>
                <a:gd name="T48" fmla="*/ 337 w 465"/>
                <a:gd name="T49" fmla="*/ 465 h 524"/>
                <a:gd name="T50" fmla="*/ 380 w 465"/>
                <a:gd name="T51" fmla="*/ 470 h 524"/>
                <a:gd name="T52" fmla="*/ 374 w 465"/>
                <a:gd name="T53" fmla="*/ 443 h 524"/>
                <a:gd name="T54" fmla="*/ 440 w 465"/>
                <a:gd name="T55" fmla="*/ 435 h 524"/>
                <a:gd name="T56" fmla="*/ 456 w 465"/>
                <a:gd name="T57" fmla="*/ 404 h 524"/>
                <a:gd name="T58" fmla="*/ 461 w 465"/>
                <a:gd name="T59" fmla="*/ 315 h 524"/>
                <a:gd name="T60" fmla="*/ 433 w 465"/>
                <a:gd name="T61" fmla="*/ 274 h 524"/>
                <a:gd name="T62" fmla="*/ 427 w 465"/>
                <a:gd name="T63" fmla="*/ 238 h 524"/>
                <a:gd name="T64" fmla="*/ 409 w 465"/>
                <a:gd name="T65" fmla="*/ 236 h 524"/>
                <a:gd name="T66" fmla="*/ 433 w 465"/>
                <a:gd name="T67" fmla="*/ 172 h 524"/>
                <a:gd name="T68" fmla="*/ 444 w 465"/>
                <a:gd name="T69" fmla="*/ 119 h 524"/>
                <a:gd name="T70" fmla="*/ 418 w 465"/>
                <a:gd name="T71" fmla="*/ 6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5" h="524">
                  <a:moveTo>
                    <a:pt x="418" y="69"/>
                  </a:moveTo>
                  <a:lnTo>
                    <a:pt x="398" y="64"/>
                  </a:lnTo>
                  <a:lnTo>
                    <a:pt x="389" y="50"/>
                  </a:lnTo>
                  <a:lnTo>
                    <a:pt x="389" y="19"/>
                  </a:lnTo>
                  <a:lnTo>
                    <a:pt x="378" y="4"/>
                  </a:lnTo>
                  <a:lnTo>
                    <a:pt x="356" y="26"/>
                  </a:lnTo>
                  <a:lnTo>
                    <a:pt x="346" y="42"/>
                  </a:lnTo>
                  <a:lnTo>
                    <a:pt x="330" y="42"/>
                  </a:lnTo>
                  <a:lnTo>
                    <a:pt x="325" y="18"/>
                  </a:lnTo>
                  <a:lnTo>
                    <a:pt x="306" y="24"/>
                  </a:lnTo>
                  <a:lnTo>
                    <a:pt x="280" y="42"/>
                  </a:lnTo>
                  <a:lnTo>
                    <a:pt x="262" y="31"/>
                  </a:lnTo>
                  <a:lnTo>
                    <a:pt x="227" y="6"/>
                  </a:lnTo>
                  <a:lnTo>
                    <a:pt x="126" y="0"/>
                  </a:lnTo>
                  <a:lnTo>
                    <a:pt x="116" y="11"/>
                  </a:lnTo>
                  <a:lnTo>
                    <a:pt x="136" y="35"/>
                  </a:lnTo>
                  <a:lnTo>
                    <a:pt x="112" y="50"/>
                  </a:lnTo>
                  <a:lnTo>
                    <a:pt x="74" y="35"/>
                  </a:lnTo>
                  <a:lnTo>
                    <a:pt x="35" y="69"/>
                  </a:lnTo>
                  <a:lnTo>
                    <a:pt x="21" y="99"/>
                  </a:lnTo>
                  <a:lnTo>
                    <a:pt x="24" y="172"/>
                  </a:lnTo>
                  <a:lnTo>
                    <a:pt x="43" y="249"/>
                  </a:lnTo>
                  <a:lnTo>
                    <a:pt x="0" y="298"/>
                  </a:lnTo>
                  <a:lnTo>
                    <a:pt x="4" y="305"/>
                  </a:lnTo>
                  <a:lnTo>
                    <a:pt x="43" y="293"/>
                  </a:lnTo>
                  <a:lnTo>
                    <a:pt x="57" y="311"/>
                  </a:lnTo>
                  <a:lnTo>
                    <a:pt x="45" y="366"/>
                  </a:lnTo>
                  <a:lnTo>
                    <a:pt x="67" y="406"/>
                  </a:lnTo>
                  <a:lnTo>
                    <a:pt x="90" y="412"/>
                  </a:lnTo>
                  <a:lnTo>
                    <a:pt x="112" y="382"/>
                  </a:lnTo>
                  <a:lnTo>
                    <a:pt x="122" y="406"/>
                  </a:lnTo>
                  <a:lnTo>
                    <a:pt x="129" y="404"/>
                  </a:lnTo>
                  <a:lnTo>
                    <a:pt x="164" y="370"/>
                  </a:lnTo>
                  <a:lnTo>
                    <a:pt x="172" y="373"/>
                  </a:lnTo>
                  <a:lnTo>
                    <a:pt x="188" y="364"/>
                  </a:lnTo>
                  <a:lnTo>
                    <a:pt x="217" y="373"/>
                  </a:lnTo>
                  <a:lnTo>
                    <a:pt x="217" y="404"/>
                  </a:lnTo>
                  <a:lnTo>
                    <a:pt x="238" y="408"/>
                  </a:lnTo>
                  <a:lnTo>
                    <a:pt x="232" y="438"/>
                  </a:lnTo>
                  <a:lnTo>
                    <a:pt x="212" y="472"/>
                  </a:lnTo>
                  <a:lnTo>
                    <a:pt x="203" y="501"/>
                  </a:lnTo>
                  <a:lnTo>
                    <a:pt x="212" y="501"/>
                  </a:lnTo>
                  <a:lnTo>
                    <a:pt x="236" y="479"/>
                  </a:lnTo>
                  <a:lnTo>
                    <a:pt x="256" y="523"/>
                  </a:lnTo>
                  <a:lnTo>
                    <a:pt x="272" y="512"/>
                  </a:lnTo>
                  <a:lnTo>
                    <a:pt x="289" y="512"/>
                  </a:lnTo>
                  <a:lnTo>
                    <a:pt x="306" y="498"/>
                  </a:lnTo>
                  <a:lnTo>
                    <a:pt x="306" y="472"/>
                  </a:lnTo>
                  <a:lnTo>
                    <a:pt x="315" y="463"/>
                  </a:lnTo>
                  <a:lnTo>
                    <a:pt x="337" y="465"/>
                  </a:lnTo>
                  <a:lnTo>
                    <a:pt x="374" y="483"/>
                  </a:lnTo>
                  <a:lnTo>
                    <a:pt x="380" y="470"/>
                  </a:lnTo>
                  <a:lnTo>
                    <a:pt x="372" y="455"/>
                  </a:lnTo>
                  <a:lnTo>
                    <a:pt x="374" y="443"/>
                  </a:lnTo>
                  <a:lnTo>
                    <a:pt x="398" y="423"/>
                  </a:lnTo>
                  <a:lnTo>
                    <a:pt x="440" y="435"/>
                  </a:lnTo>
                  <a:lnTo>
                    <a:pt x="464" y="419"/>
                  </a:lnTo>
                  <a:lnTo>
                    <a:pt x="456" y="404"/>
                  </a:lnTo>
                  <a:lnTo>
                    <a:pt x="464" y="368"/>
                  </a:lnTo>
                  <a:lnTo>
                    <a:pt x="461" y="315"/>
                  </a:lnTo>
                  <a:lnTo>
                    <a:pt x="446" y="308"/>
                  </a:lnTo>
                  <a:lnTo>
                    <a:pt x="433" y="274"/>
                  </a:lnTo>
                  <a:lnTo>
                    <a:pt x="433" y="243"/>
                  </a:lnTo>
                  <a:lnTo>
                    <a:pt x="427" y="238"/>
                  </a:lnTo>
                  <a:lnTo>
                    <a:pt x="416" y="243"/>
                  </a:lnTo>
                  <a:lnTo>
                    <a:pt x="409" y="236"/>
                  </a:lnTo>
                  <a:lnTo>
                    <a:pt x="413" y="187"/>
                  </a:lnTo>
                  <a:lnTo>
                    <a:pt x="433" y="172"/>
                  </a:lnTo>
                  <a:lnTo>
                    <a:pt x="446" y="146"/>
                  </a:lnTo>
                  <a:lnTo>
                    <a:pt x="444" y="119"/>
                  </a:lnTo>
                  <a:lnTo>
                    <a:pt x="418" y="69"/>
                  </a:lnTo>
                  <a:lnTo>
                    <a:pt x="418" y="69"/>
                  </a:lnTo>
                </a:path>
              </a:pathLst>
            </a:custGeom>
            <a:solidFill>
              <a:srgbClr val="FFECAF"/>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14" name="Freeform 236"/>
            <p:cNvSpPr/>
            <p:nvPr/>
          </p:nvSpPr>
          <p:spPr bwMode="auto">
            <a:xfrm>
              <a:off x="4846608" y="5118029"/>
              <a:ext cx="796491" cy="723067"/>
            </a:xfrm>
            <a:custGeom>
              <a:avLst/>
              <a:gdLst>
                <a:gd name="T0" fmla="*/ 145 w 520"/>
                <a:gd name="T1" fmla="*/ 153 h 459"/>
                <a:gd name="T2" fmla="*/ 131 w 520"/>
                <a:gd name="T3" fmla="*/ 190 h 459"/>
                <a:gd name="T4" fmla="*/ 109 w 520"/>
                <a:gd name="T5" fmla="*/ 197 h 459"/>
                <a:gd name="T6" fmla="*/ 61 w 520"/>
                <a:gd name="T7" fmla="*/ 190 h 459"/>
                <a:gd name="T8" fmla="*/ 50 w 520"/>
                <a:gd name="T9" fmla="*/ 201 h 459"/>
                <a:gd name="T10" fmla="*/ 24 w 520"/>
                <a:gd name="T11" fmla="*/ 192 h 459"/>
                <a:gd name="T12" fmla="*/ 0 w 520"/>
                <a:gd name="T13" fmla="*/ 226 h 459"/>
                <a:gd name="T14" fmla="*/ 11 w 520"/>
                <a:gd name="T15" fmla="*/ 236 h 459"/>
                <a:gd name="T16" fmla="*/ 11 w 520"/>
                <a:gd name="T17" fmla="*/ 258 h 459"/>
                <a:gd name="T18" fmla="*/ 21 w 520"/>
                <a:gd name="T19" fmla="*/ 279 h 459"/>
                <a:gd name="T20" fmla="*/ 70 w 520"/>
                <a:gd name="T21" fmla="*/ 263 h 459"/>
                <a:gd name="T22" fmla="*/ 85 w 520"/>
                <a:gd name="T23" fmla="*/ 276 h 459"/>
                <a:gd name="T24" fmla="*/ 64 w 520"/>
                <a:gd name="T25" fmla="*/ 369 h 459"/>
                <a:gd name="T26" fmla="*/ 92 w 520"/>
                <a:gd name="T27" fmla="*/ 398 h 459"/>
                <a:gd name="T28" fmla="*/ 83 w 520"/>
                <a:gd name="T29" fmla="*/ 451 h 459"/>
                <a:gd name="T30" fmla="*/ 112 w 520"/>
                <a:gd name="T31" fmla="*/ 453 h 459"/>
                <a:gd name="T32" fmla="*/ 142 w 520"/>
                <a:gd name="T33" fmla="*/ 424 h 459"/>
                <a:gd name="T34" fmla="*/ 155 w 520"/>
                <a:gd name="T35" fmla="*/ 433 h 459"/>
                <a:gd name="T36" fmla="*/ 214 w 520"/>
                <a:gd name="T37" fmla="*/ 458 h 459"/>
                <a:gd name="T38" fmla="*/ 226 w 520"/>
                <a:gd name="T39" fmla="*/ 451 h 459"/>
                <a:gd name="T40" fmla="*/ 228 w 520"/>
                <a:gd name="T41" fmla="*/ 431 h 459"/>
                <a:gd name="T42" fmla="*/ 238 w 520"/>
                <a:gd name="T43" fmla="*/ 419 h 459"/>
                <a:gd name="T44" fmla="*/ 322 w 520"/>
                <a:gd name="T45" fmla="*/ 364 h 459"/>
                <a:gd name="T46" fmla="*/ 337 w 520"/>
                <a:gd name="T47" fmla="*/ 383 h 459"/>
                <a:gd name="T48" fmla="*/ 387 w 520"/>
                <a:gd name="T49" fmla="*/ 398 h 459"/>
                <a:gd name="T50" fmla="*/ 416 w 520"/>
                <a:gd name="T51" fmla="*/ 361 h 459"/>
                <a:gd name="T52" fmla="*/ 429 w 520"/>
                <a:gd name="T53" fmla="*/ 369 h 459"/>
                <a:gd name="T54" fmla="*/ 449 w 520"/>
                <a:gd name="T55" fmla="*/ 369 h 459"/>
                <a:gd name="T56" fmla="*/ 449 w 520"/>
                <a:gd name="T57" fmla="*/ 358 h 459"/>
                <a:gd name="T58" fmla="*/ 475 w 520"/>
                <a:gd name="T59" fmla="*/ 349 h 459"/>
                <a:gd name="T60" fmla="*/ 475 w 520"/>
                <a:gd name="T61" fmla="*/ 340 h 459"/>
                <a:gd name="T62" fmla="*/ 486 w 520"/>
                <a:gd name="T63" fmla="*/ 329 h 459"/>
                <a:gd name="T64" fmla="*/ 492 w 520"/>
                <a:gd name="T65" fmla="*/ 332 h 459"/>
                <a:gd name="T66" fmla="*/ 519 w 520"/>
                <a:gd name="T67" fmla="*/ 305 h 459"/>
                <a:gd name="T68" fmla="*/ 497 w 520"/>
                <a:gd name="T69" fmla="*/ 265 h 459"/>
                <a:gd name="T70" fmla="*/ 508 w 520"/>
                <a:gd name="T71" fmla="*/ 209 h 459"/>
                <a:gd name="T72" fmla="*/ 494 w 520"/>
                <a:gd name="T73" fmla="*/ 192 h 459"/>
                <a:gd name="T74" fmla="*/ 456 w 520"/>
                <a:gd name="T75" fmla="*/ 204 h 459"/>
                <a:gd name="T76" fmla="*/ 451 w 520"/>
                <a:gd name="T77" fmla="*/ 197 h 459"/>
                <a:gd name="T78" fmla="*/ 494 w 520"/>
                <a:gd name="T79" fmla="*/ 148 h 459"/>
                <a:gd name="T80" fmla="*/ 475 w 520"/>
                <a:gd name="T81" fmla="*/ 71 h 459"/>
                <a:gd name="T82" fmla="*/ 446 w 520"/>
                <a:gd name="T83" fmla="*/ 93 h 459"/>
                <a:gd name="T84" fmla="*/ 420 w 520"/>
                <a:gd name="T85" fmla="*/ 66 h 459"/>
                <a:gd name="T86" fmla="*/ 396 w 520"/>
                <a:gd name="T87" fmla="*/ 33 h 459"/>
                <a:gd name="T88" fmla="*/ 394 w 520"/>
                <a:gd name="T89" fmla="*/ 13 h 459"/>
                <a:gd name="T90" fmla="*/ 377 w 520"/>
                <a:gd name="T91" fmla="*/ 9 h 459"/>
                <a:gd name="T92" fmla="*/ 357 w 520"/>
                <a:gd name="T93" fmla="*/ 16 h 459"/>
                <a:gd name="T94" fmla="*/ 324 w 520"/>
                <a:gd name="T95" fmla="*/ 0 h 459"/>
                <a:gd name="T96" fmla="*/ 308 w 520"/>
                <a:gd name="T97" fmla="*/ 38 h 459"/>
                <a:gd name="T98" fmla="*/ 281 w 520"/>
                <a:gd name="T99" fmla="*/ 40 h 459"/>
                <a:gd name="T100" fmla="*/ 260 w 520"/>
                <a:gd name="T101" fmla="*/ 71 h 459"/>
                <a:gd name="T102" fmla="*/ 248 w 520"/>
                <a:gd name="T103" fmla="*/ 64 h 459"/>
                <a:gd name="T104" fmla="*/ 228 w 520"/>
                <a:gd name="T105" fmla="*/ 71 h 459"/>
                <a:gd name="T106" fmla="*/ 197 w 520"/>
                <a:gd name="T107" fmla="*/ 53 h 459"/>
                <a:gd name="T108" fmla="*/ 173 w 520"/>
                <a:gd name="T109" fmla="*/ 81 h 459"/>
                <a:gd name="T110" fmla="*/ 173 w 520"/>
                <a:gd name="T111" fmla="*/ 95 h 459"/>
                <a:gd name="T112" fmla="*/ 221 w 520"/>
                <a:gd name="T113" fmla="*/ 122 h 459"/>
                <a:gd name="T114" fmla="*/ 232 w 520"/>
                <a:gd name="T115" fmla="*/ 141 h 459"/>
                <a:gd name="T116" fmla="*/ 197 w 520"/>
                <a:gd name="T117" fmla="*/ 154 h 459"/>
                <a:gd name="T118" fmla="*/ 145 w 520"/>
                <a:gd name="T119" fmla="*/ 153 h 459"/>
                <a:gd name="T120" fmla="*/ 145 w 520"/>
                <a:gd name="T121" fmla="*/ 1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0" h="459">
                  <a:moveTo>
                    <a:pt x="145" y="153"/>
                  </a:moveTo>
                  <a:lnTo>
                    <a:pt x="131" y="190"/>
                  </a:lnTo>
                  <a:lnTo>
                    <a:pt x="109" y="197"/>
                  </a:lnTo>
                  <a:lnTo>
                    <a:pt x="61" y="190"/>
                  </a:lnTo>
                  <a:lnTo>
                    <a:pt x="50" y="201"/>
                  </a:lnTo>
                  <a:lnTo>
                    <a:pt x="24" y="192"/>
                  </a:lnTo>
                  <a:lnTo>
                    <a:pt x="0" y="226"/>
                  </a:lnTo>
                  <a:lnTo>
                    <a:pt x="11" y="236"/>
                  </a:lnTo>
                  <a:lnTo>
                    <a:pt x="11" y="258"/>
                  </a:lnTo>
                  <a:lnTo>
                    <a:pt x="21" y="279"/>
                  </a:lnTo>
                  <a:lnTo>
                    <a:pt x="70" y="263"/>
                  </a:lnTo>
                  <a:lnTo>
                    <a:pt x="85" y="276"/>
                  </a:lnTo>
                  <a:lnTo>
                    <a:pt x="64" y="369"/>
                  </a:lnTo>
                  <a:lnTo>
                    <a:pt x="92" y="398"/>
                  </a:lnTo>
                  <a:lnTo>
                    <a:pt x="83" y="451"/>
                  </a:lnTo>
                  <a:lnTo>
                    <a:pt x="112" y="453"/>
                  </a:lnTo>
                  <a:lnTo>
                    <a:pt x="142" y="424"/>
                  </a:lnTo>
                  <a:lnTo>
                    <a:pt x="155" y="433"/>
                  </a:lnTo>
                  <a:lnTo>
                    <a:pt x="214" y="458"/>
                  </a:lnTo>
                  <a:lnTo>
                    <a:pt x="226" y="451"/>
                  </a:lnTo>
                  <a:lnTo>
                    <a:pt x="228" y="431"/>
                  </a:lnTo>
                  <a:lnTo>
                    <a:pt x="238" y="419"/>
                  </a:lnTo>
                  <a:lnTo>
                    <a:pt x="322" y="364"/>
                  </a:lnTo>
                  <a:lnTo>
                    <a:pt x="337" y="383"/>
                  </a:lnTo>
                  <a:lnTo>
                    <a:pt x="387" y="398"/>
                  </a:lnTo>
                  <a:lnTo>
                    <a:pt x="416" y="361"/>
                  </a:lnTo>
                  <a:lnTo>
                    <a:pt x="429" y="369"/>
                  </a:lnTo>
                  <a:lnTo>
                    <a:pt x="449" y="369"/>
                  </a:lnTo>
                  <a:lnTo>
                    <a:pt x="449" y="358"/>
                  </a:lnTo>
                  <a:lnTo>
                    <a:pt x="475" y="349"/>
                  </a:lnTo>
                  <a:lnTo>
                    <a:pt x="475" y="340"/>
                  </a:lnTo>
                  <a:lnTo>
                    <a:pt x="486" y="329"/>
                  </a:lnTo>
                  <a:lnTo>
                    <a:pt x="492" y="332"/>
                  </a:lnTo>
                  <a:lnTo>
                    <a:pt x="519" y="305"/>
                  </a:lnTo>
                  <a:lnTo>
                    <a:pt x="497" y="265"/>
                  </a:lnTo>
                  <a:lnTo>
                    <a:pt x="508" y="209"/>
                  </a:lnTo>
                  <a:lnTo>
                    <a:pt x="494" y="192"/>
                  </a:lnTo>
                  <a:lnTo>
                    <a:pt x="456" y="204"/>
                  </a:lnTo>
                  <a:lnTo>
                    <a:pt x="451" y="197"/>
                  </a:lnTo>
                  <a:lnTo>
                    <a:pt x="494" y="148"/>
                  </a:lnTo>
                  <a:lnTo>
                    <a:pt x="475" y="71"/>
                  </a:lnTo>
                  <a:lnTo>
                    <a:pt x="446" y="93"/>
                  </a:lnTo>
                  <a:lnTo>
                    <a:pt x="420" y="66"/>
                  </a:lnTo>
                  <a:lnTo>
                    <a:pt x="396" y="33"/>
                  </a:lnTo>
                  <a:lnTo>
                    <a:pt x="394" y="13"/>
                  </a:lnTo>
                  <a:lnTo>
                    <a:pt x="377" y="9"/>
                  </a:lnTo>
                  <a:lnTo>
                    <a:pt x="357" y="16"/>
                  </a:lnTo>
                  <a:lnTo>
                    <a:pt x="324" y="0"/>
                  </a:lnTo>
                  <a:lnTo>
                    <a:pt x="308" y="38"/>
                  </a:lnTo>
                  <a:lnTo>
                    <a:pt x="281" y="40"/>
                  </a:lnTo>
                  <a:lnTo>
                    <a:pt x="260" y="71"/>
                  </a:lnTo>
                  <a:lnTo>
                    <a:pt x="248" y="64"/>
                  </a:lnTo>
                  <a:lnTo>
                    <a:pt x="228" y="71"/>
                  </a:lnTo>
                  <a:lnTo>
                    <a:pt x="197" y="53"/>
                  </a:lnTo>
                  <a:lnTo>
                    <a:pt x="173" y="81"/>
                  </a:lnTo>
                  <a:lnTo>
                    <a:pt x="173" y="95"/>
                  </a:lnTo>
                  <a:lnTo>
                    <a:pt x="221" y="122"/>
                  </a:lnTo>
                  <a:lnTo>
                    <a:pt x="232" y="141"/>
                  </a:lnTo>
                  <a:lnTo>
                    <a:pt x="197" y="154"/>
                  </a:lnTo>
                  <a:lnTo>
                    <a:pt x="145" y="153"/>
                  </a:lnTo>
                  <a:lnTo>
                    <a:pt x="145" y="153"/>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15" name="Freeform 237"/>
            <p:cNvSpPr/>
            <p:nvPr/>
          </p:nvSpPr>
          <p:spPr bwMode="auto">
            <a:xfrm>
              <a:off x="6707390" y="4626624"/>
              <a:ext cx="501046" cy="601971"/>
            </a:xfrm>
            <a:custGeom>
              <a:avLst/>
              <a:gdLst>
                <a:gd name="T0" fmla="*/ 236 w 327"/>
                <a:gd name="T1" fmla="*/ 361 h 381"/>
                <a:gd name="T2" fmla="*/ 186 w 327"/>
                <a:gd name="T3" fmla="*/ 380 h 381"/>
                <a:gd name="T4" fmla="*/ 157 w 327"/>
                <a:gd name="T5" fmla="*/ 351 h 381"/>
                <a:gd name="T6" fmla="*/ 139 w 327"/>
                <a:gd name="T7" fmla="*/ 375 h 381"/>
                <a:gd name="T8" fmla="*/ 107 w 327"/>
                <a:gd name="T9" fmla="*/ 375 h 381"/>
                <a:gd name="T10" fmla="*/ 93 w 327"/>
                <a:gd name="T11" fmla="*/ 348 h 381"/>
                <a:gd name="T12" fmla="*/ 78 w 327"/>
                <a:gd name="T13" fmla="*/ 308 h 381"/>
                <a:gd name="T14" fmla="*/ 50 w 327"/>
                <a:gd name="T15" fmla="*/ 305 h 381"/>
                <a:gd name="T16" fmla="*/ 19 w 327"/>
                <a:gd name="T17" fmla="*/ 247 h 381"/>
                <a:gd name="T18" fmla="*/ 0 w 327"/>
                <a:gd name="T19" fmla="*/ 218 h 381"/>
                <a:gd name="T20" fmla="*/ 14 w 327"/>
                <a:gd name="T21" fmla="*/ 204 h 381"/>
                <a:gd name="T22" fmla="*/ 19 w 327"/>
                <a:gd name="T23" fmla="*/ 199 h 381"/>
                <a:gd name="T24" fmla="*/ 52 w 327"/>
                <a:gd name="T25" fmla="*/ 152 h 381"/>
                <a:gd name="T26" fmla="*/ 50 w 327"/>
                <a:gd name="T27" fmla="*/ 115 h 381"/>
                <a:gd name="T28" fmla="*/ 60 w 327"/>
                <a:gd name="T29" fmla="*/ 99 h 381"/>
                <a:gd name="T30" fmla="*/ 86 w 327"/>
                <a:gd name="T31" fmla="*/ 95 h 381"/>
                <a:gd name="T32" fmla="*/ 93 w 327"/>
                <a:gd name="T33" fmla="*/ 84 h 381"/>
                <a:gd name="T34" fmla="*/ 84 w 327"/>
                <a:gd name="T35" fmla="*/ 66 h 381"/>
                <a:gd name="T36" fmla="*/ 98 w 327"/>
                <a:gd name="T37" fmla="*/ 48 h 381"/>
                <a:gd name="T38" fmla="*/ 98 w 327"/>
                <a:gd name="T39" fmla="*/ 13 h 381"/>
                <a:gd name="T40" fmla="*/ 115 w 327"/>
                <a:gd name="T41" fmla="*/ 4 h 381"/>
                <a:gd name="T42" fmla="*/ 146 w 327"/>
                <a:gd name="T43" fmla="*/ 21 h 381"/>
                <a:gd name="T44" fmla="*/ 184 w 327"/>
                <a:gd name="T45" fmla="*/ 28 h 381"/>
                <a:gd name="T46" fmla="*/ 210 w 327"/>
                <a:gd name="T47" fmla="*/ 0 h 381"/>
                <a:gd name="T48" fmla="*/ 240 w 327"/>
                <a:gd name="T49" fmla="*/ 24 h 381"/>
                <a:gd name="T50" fmla="*/ 227 w 327"/>
                <a:gd name="T51" fmla="*/ 35 h 381"/>
                <a:gd name="T52" fmla="*/ 210 w 327"/>
                <a:gd name="T53" fmla="*/ 59 h 381"/>
                <a:gd name="T54" fmla="*/ 186 w 327"/>
                <a:gd name="T55" fmla="*/ 66 h 381"/>
                <a:gd name="T56" fmla="*/ 177 w 327"/>
                <a:gd name="T57" fmla="*/ 72 h 381"/>
                <a:gd name="T58" fmla="*/ 201 w 327"/>
                <a:gd name="T59" fmla="*/ 86 h 381"/>
                <a:gd name="T60" fmla="*/ 244 w 327"/>
                <a:gd name="T61" fmla="*/ 66 h 381"/>
                <a:gd name="T62" fmla="*/ 317 w 327"/>
                <a:gd name="T63" fmla="*/ 97 h 381"/>
                <a:gd name="T64" fmla="*/ 326 w 327"/>
                <a:gd name="T65" fmla="*/ 158 h 381"/>
                <a:gd name="T66" fmla="*/ 295 w 327"/>
                <a:gd name="T67" fmla="*/ 158 h 381"/>
                <a:gd name="T68" fmla="*/ 292 w 327"/>
                <a:gd name="T69" fmla="*/ 177 h 381"/>
                <a:gd name="T70" fmla="*/ 308 w 327"/>
                <a:gd name="T71" fmla="*/ 202 h 381"/>
                <a:gd name="T72" fmla="*/ 295 w 327"/>
                <a:gd name="T73" fmla="*/ 218 h 381"/>
                <a:gd name="T74" fmla="*/ 311 w 327"/>
                <a:gd name="T75" fmla="*/ 242 h 381"/>
                <a:gd name="T76" fmla="*/ 287 w 327"/>
                <a:gd name="T77" fmla="*/ 271 h 381"/>
                <a:gd name="T78" fmla="*/ 275 w 327"/>
                <a:gd name="T79" fmla="*/ 257 h 381"/>
                <a:gd name="T80" fmla="*/ 240 w 327"/>
                <a:gd name="T81" fmla="*/ 348 h 381"/>
                <a:gd name="T82" fmla="*/ 236 w 327"/>
                <a:gd name="T83" fmla="*/ 361 h 381"/>
                <a:gd name="T84" fmla="*/ 236 w 327"/>
                <a:gd name="T85" fmla="*/ 36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7" h="381">
                  <a:moveTo>
                    <a:pt x="236" y="361"/>
                  </a:moveTo>
                  <a:lnTo>
                    <a:pt x="186" y="380"/>
                  </a:lnTo>
                  <a:lnTo>
                    <a:pt x="157" y="351"/>
                  </a:lnTo>
                  <a:lnTo>
                    <a:pt x="139" y="375"/>
                  </a:lnTo>
                  <a:lnTo>
                    <a:pt x="107" y="375"/>
                  </a:lnTo>
                  <a:lnTo>
                    <a:pt x="93" y="348"/>
                  </a:lnTo>
                  <a:lnTo>
                    <a:pt x="78" y="308"/>
                  </a:lnTo>
                  <a:lnTo>
                    <a:pt x="50" y="305"/>
                  </a:lnTo>
                  <a:lnTo>
                    <a:pt x="19" y="247"/>
                  </a:lnTo>
                  <a:lnTo>
                    <a:pt x="0" y="218"/>
                  </a:lnTo>
                  <a:lnTo>
                    <a:pt x="14" y="204"/>
                  </a:lnTo>
                  <a:lnTo>
                    <a:pt x="19" y="199"/>
                  </a:lnTo>
                  <a:lnTo>
                    <a:pt x="52" y="152"/>
                  </a:lnTo>
                  <a:lnTo>
                    <a:pt x="50" y="115"/>
                  </a:lnTo>
                  <a:lnTo>
                    <a:pt x="60" y="99"/>
                  </a:lnTo>
                  <a:lnTo>
                    <a:pt x="86" y="95"/>
                  </a:lnTo>
                  <a:lnTo>
                    <a:pt x="93" y="84"/>
                  </a:lnTo>
                  <a:lnTo>
                    <a:pt x="84" y="66"/>
                  </a:lnTo>
                  <a:lnTo>
                    <a:pt x="98" y="48"/>
                  </a:lnTo>
                  <a:lnTo>
                    <a:pt x="98" y="13"/>
                  </a:lnTo>
                  <a:lnTo>
                    <a:pt x="115" y="4"/>
                  </a:lnTo>
                  <a:lnTo>
                    <a:pt x="146" y="21"/>
                  </a:lnTo>
                  <a:lnTo>
                    <a:pt x="184" y="28"/>
                  </a:lnTo>
                  <a:lnTo>
                    <a:pt x="210" y="0"/>
                  </a:lnTo>
                  <a:lnTo>
                    <a:pt x="240" y="24"/>
                  </a:lnTo>
                  <a:lnTo>
                    <a:pt x="227" y="35"/>
                  </a:lnTo>
                  <a:lnTo>
                    <a:pt x="210" y="59"/>
                  </a:lnTo>
                  <a:lnTo>
                    <a:pt x="186" y="66"/>
                  </a:lnTo>
                  <a:lnTo>
                    <a:pt x="177" y="72"/>
                  </a:lnTo>
                  <a:lnTo>
                    <a:pt x="201" y="86"/>
                  </a:lnTo>
                  <a:lnTo>
                    <a:pt x="244" y="66"/>
                  </a:lnTo>
                  <a:lnTo>
                    <a:pt x="317" y="97"/>
                  </a:lnTo>
                  <a:lnTo>
                    <a:pt x="326" y="158"/>
                  </a:lnTo>
                  <a:lnTo>
                    <a:pt x="295" y="158"/>
                  </a:lnTo>
                  <a:lnTo>
                    <a:pt x="292" y="177"/>
                  </a:lnTo>
                  <a:lnTo>
                    <a:pt x="308" y="202"/>
                  </a:lnTo>
                  <a:lnTo>
                    <a:pt x="295" y="218"/>
                  </a:lnTo>
                  <a:lnTo>
                    <a:pt x="311" y="242"/>
                  </a:lnTo>
                  <a:lnTo>
                    <a:pt x="287" y="271"/>
                  </a:lnTo>
                  <a:lnTo>
                    <a:pt x="275" y="257"/>
                  </a:lnTo>
                  <a:lnTo>
                    <a:pt x="240" y="348"/>
                  </a:lnTo>
                  <a:lnTo>
                    <a:pt x="236" y="361"/>
                  </a:lnTo>
                  <a:lnTo>
                    <a:pt x="236" y="361"/>
                  </a:lnTo>
                </a:path>
              </a:pathLst>
            </a:custGeom>
            <a:solidFill>
              <a:schemeClr val="bg1">
                <a:lumMod val="85000"/>
              </a:schemeClr>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16" name="Freeform 238"/>
            <p:cNvSpPr/>
            <p:nvPr/>
          </p:nvSpPr>
          <p:spPr bwMode="auto">
            <a:xfrm>
              <a:off x="6237443" y="4182605"/>
              <a:ext cx="621988" cy="768698"/>
            </a:xfrm>
            <a:custGeom>
              <a:avLst/>
              <a:gdLst>
                <a:gd name="T0" fmla="*/ 96 w 406"/>
                <a:gd name="T1" fmla="*/ 0 h 488"/>
                <a:gd name="T2" fmla="*/ 165 w 406"/>
                <a:gd name="T3" fmla="*/ 41 h 488"/>
                <a:gd name="T4" fmla="*/ 220 w 406"/>
                <a:gd name="T5" fmla="*/ 66 h 488"/>
                <a:gd name="T6" fmla="*/ 247 w 406"/>
                <a:gd name="T7" fmla="*/ 70 h 488"/>
                <a:gd name="T8" fmla="*/ 261 w 406"/>
                <a:gd name="T9" fmla="*/ 130 h 488"/>
                <a:gd name="T10" fmla="*/ 304 w 406"/>
                <a:gd name="T11" fmla="*/ 154 h 488"/>
                <a:gd name="T12" fmla="*/ 337 w 406"/>
                <a:gd name="T13" fmla="*/ 134 h 488"/>
                <a:gd name="T14" fmla="*/ 347 w 406"/>
                <a:gd name="T15" fmla="*/ 168 h 488"/>
                <a:gd name="T16" fmla="*/ 308 w 406"/>
                <a:gd name="T17" fmla="*/ 189 h 488"/>
                <a:gd name="T18" fmla="*/ 292 w 406"/>
                <a:gd name="T19" fmla="*/ 221 h 488"/>
                <a:gd name="T20" fmla="*/ 337 w 406"/>
                <a:gd name="T21" fmla="*/ 262 h 488"/>
                <a:gd name="T22" fmla="*/ 405 w 406"/>
                <a:gd name="T23" fmla="*/ 295 h 488"/>
                <a:gd name="T24" fmla="*/ 391 w 406"/>
                <a:gd name="T25" fmla="*/ 348 h 488"/>
                <a:gd name="T26" fmla="*/ 393 w 406"/>
                <a:gd name="T27" fmla="*/ 377 h 488"/>
                <a:gd name="T28" fmla="*/ 356 w 406"/>
                <a:gd name="T29" fmla="*/ 397 h 488"/>
                <a:gd name="T30" fmla="*/ 326 w 406"/>
                <a:gd name="T31" fmla="*/ 481 h 488"/>
                <a:gd name="T32" fmla="*/ 302 w 406"/>
                <a:gd name="T33" fmla="*/ 469 h 488"/>
                <a:gd name="T34" fmla="*/ 235 w 406"/>
                <a:gd name="T35" fmla="*/ 447 h 488"/>
                <a:gd name="T36" fmla="*/ 185 w 406"/>
                <a:gd name="T37" fmla="*/ 478 h 488"/>
                <a:gd name="T38" fmla="*/ 199 w 406"/>
                <a:gd name="T39" fmla="*/ 440 h 488"/>
                <a:gd name="T40" fmla="*/ 141 w 406"/>
                <a:gd name="T41" fmla="*/ 460 h 488"/>
                <a:gd name="T42" fmla="*/ 113 w 406"/>
                <a:gd name="T43" fmla="*/ 356 h 488"/>
                <a:gd name="T44" fmla="*/ 86 w 406"/>
                <a:gd name="T45" fmla="*/ 341 h 488"/>
                <a:gd name="T46" fmla="*/ 65 w 406"/>
                <a:gd name="T47" fmla="*/ 288 h 488"/>
                <a:gd name="T48" fmla="*/ 91 w 406"/>
                <a:gd name="T49" fmla="*/ 253 h 488"/>
                <a:gd name="T50" fmla="*/ 77 w 406"/>
                <a:gd name="T51" fmla="*/ 204 h 488"/>
                <a:gd name="T52" fmla="*/ 24 w 406"/>
                <a:gd name="T53" fmla="*/ 200 h 488"/>
                <a:gd name="T54" fmla="*/ 24 w 406"/>
                <a:gd name="T55" fmla="*/ 151 h 488"/>
                <a:gd name="T56" fmla="*/ 45 w 406"/>
                <a:gd name="T57" fmla="*/ 110 h 488"/>
                <a:gd name="T58" fmla="*/ 53 w 406"/>
                <a:gd name="T59" fmla="*/ 59 h 488"/>
                <a:gd name="T60" fmla="*/ 86 w 406"/>
                <a:gd name="T61" fmla="*/ 90 h 488"/>
                <a:gd name="T62" fmla="*/ 122 w 406"/>
                <a:gd name="T63" fmla="*/ 62 h 488"/>
                <a:gd name="T64" fmla="*/ 86 w 406"/>
                <a:gd name="T65" fmla="*/ 24 h 488"/>
                <a:gd name="T66" fmla="*/ 80 w 406"/>
                <a:gd name="T67" fmla="*/ 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6" h="488">
                  <a:moveTo>
                    <a:pt x="80" y="4"/>
                  </a:moveTo>
                  <a:lnTo>
                    <a:pt x="96" y="0"/>
                  </a:lnTo>
                  <a:lnTo>
                    <a:pt x="144" y="19"/>
                  </a:lnTo>
                  <a:lnTo>
                    <a:pt x="165" y="41"/>
                  </a:lnTo>
                  <a:lnTo>
                    <a:pt x="205" y="52"/>
                  </a:lnTo>
                  <a:lnTo>
                    <a:pt x="220" y="66"/>
                  </a:lnTo>
                  <a:lnTo>
                    <a:pt x="242" y="62"/>
                  </a:lnTo>
                  <a:lnTo>
                    <a:pt x="247" y="70"/>
                  </a:lnTo>
                  <a:lnTo>
                    <a:pt x="240" y="117"/>
                  </a:lnTo>
                  <a:lnTo>
                    <a:pt x="261" y="130"/>
                  </a:lnTo>
                  <a:lnTo>
                    <a:pt x="271" y="147"/>
                  </a:lnTo>
                  <a:lnTo>
                    <a:pt x="304" y="154"/>
                  </a:lnTo>
                  <a:lnTo>
                    <a:pt x="316" y="132"/>
                  </a:lnTo>
                  <a:lnTo>
                    <a:pt x="337" y="134"/>
                  </a:lnTo>
                  <a:lnTo>
                    <a:pt x="350" y="151"/>
                  </a:lnTo>
                  <a:lnTo>
                    <a:pt x="347" y="168"/>
                  </a:lnTo>
                  <a:lnTo>
                    <a:pt x="308" y="172"/>
                  </a:lnTo>
                  <a:lnTo>
                    <a:pt x="308" y="189"/>
                  </a:lnTo>
                  <a:lnTo>
                    <a:pt x="308" y="202"/>
                  </a:lnTo>
                  <a:lnTo>
                    <a:pt x="292" y="221"/>
                  </a:lnTo>
                  <a:lnTo>
                    <a:pt x="304" y="240"/>
                  </a:lnTo>
                  <a:lnTo>
                    <a:pt x="337" y="262"/>
                  </a:lnTo>
                  <a:lnTo>
                    <a:pt x="338" y="288"/>
                  </a:lnTo>
                  <a:lnTo>
                    <a:pt x="405" y="295"/>
                  </a:lnTo>
                  <a:lnTo>
                    <a:pt x="405" y="330"/>
                  </a:lnTo>
                  <a:lnTo>
                    <a:pt x="391" y="348"/>
                  </a:lnTo>
                  <a:lnTo>
                    <a:pt x="400" y="366"/>
                  </a:lnTo>
                  <a:lnTo>
                    <a:pt x="393" y="377"/>
                  </a:lnTo>
                  <a:lnTo>
                    <a:pt x="367" y="381"/>
                  </a:lnTo>
                  <a:lnTo>
                    <a:pt x="356" y="397"/>
                  </a:lnTo>
                  <a:lnTo>
                    <a:pt x="359" y="434"/>
                  </a:lnTo>
                  <a:lnTo>
                    <a:pt x="326" y="481"/>
                  </a:lnTo>
                  <a:lnTo>
                    <a:pt x="321" y="487"/>
                  </a:lnTo>
                  <a:lnTo>
                    <a:pt x="302" y="469"/>
                  </a:lnTo>
                  <a:lnTo>
                    <a:pt x="256" y="469"/>
                  </a:lnTo>
                  <a:lnTo>
                    <a:pt x="235" y="447"/>
                  </a:lnTo>
                  <a:lnTo>
                    <a:pt x="199" y="484"/>
                  </a:lnTo>
                  <a:lnTo>
                    <a:pt x="185" y="478"/>
                  </a:lnTo>
                  <a:lnTo>
                    <a:pt x="201" y="450"/>
                  </a:lnTo>
                  <a:lnTo>
                    <a:pt x="199" y="440"/>
                  </a:lnTo>
                  <a:lnTo>
                    <a:pt x="185" y="436"/>
                  </a:lnTo>
                  <a:lnTo>
                    <a:pt x="141" y="460"/>
                  </a:lnTo>
                  <a:lnTo>
                    <a:pt x="100" y="381"/>
                  </a:lnTo>
                  <a:lnTo>
                    <a:pt x="113" y="356"/>
                  </a:lnTo>
                  <a:lnTo>
                    <a:pt x="108" y="348"/>
                  </a:lnTo>
                  <a:lnTo>
                    <a:pt x="86" y="341"/>
                  </a:lnTo>
                  <a:lnTo>
                    <a:pt x="50" y="320"/>
                  </a:lnTo>
                  <a:lnTo>
                    <a:pt x="65" y="288"/>
                  </a:lnTo>
                  <a:lnTo>
                    <a:pt x="86" y="277"/>
                  </a:lnTo>
                  <a:lnTo>
                    <a:pt x="91" y="253"/>
                  </a:lnTo>
                  <a:lnTo>
                    <a:pt x="82" y="209"/>
                  </a:lnTo>
                  <a:lnTo>
                    <a:pt x="77" y="204"/>
                  </a:lnTo>
                  <a:lnTo>
                    <a:pt x="56" y="226"/>
                  </a:lnTo>
                  <a:lnTo>
                    <a:pt x="24" y="200"/>
                  </a:lnTo>
                  <a:lnTo>
                    <a:pt x="0" y="170"/>
                  </a:lnTo>
                  <a:lnTo>
                    <a:pt x="24" y="151"/>
                  </a:lnTo>
                  <a:lnTo>
                    <a:pt x="29" y="120"/>
                  </a:lnTo>
                  <a:lnTo>
                    <a:pt x="45" y="110"/>
                  </a:lnTo>
                  <a:lnTo>
                    <a:pt x="43" y="67"/>
                  </a:lnTo>
                  <a:lnTo>
                    <a:pt x="53" y="59"/>
                  </a:lnTo>
                  <a:lnTo>
                    <a:pt x="74" y="72"/>
                  </a:lnTo>
                  <a:lnTo>
                    <a:pt x="86" y="90"/>
                  </a:lnTo>
                  <a:lnTo>
                    <a:pt x="113" y="72"/>
                  </a:lnTo>
                  <a:lnTo>
                    <a:pt x="122" y="62"/>
                  </a:lnTo>
                  <a:lnTo>
                    <a:pt x="117" y="41"/>
                  </a:lnTo>
                  <a:lnTo>
                    <a:pt x="86" y="24"/>
                  </a:lnTo>
                  <a:lnTo>
                    <a:pt x="80" y="4"/>
                  </a:lnTo>
                  <a:lnTo>
                    <a:pt x="80" y="4"/>
                  </a:lnTo>
                </a:path>
              </a:pathLst>
            </a:custGeom>
            <a:solidFill>
              <a:srgbClr val="FFECAF"/>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17" name="Freeform 239"/>
            <p:cNvSpPr/>
            <p:nvPr/>
          </p:nvSpPr>
          <p:spPr bwMode="auto">
            <a:xfrm>
              <a:off x="7032206" y="4547648"/>
              <a:ext cx="110576" cy="119341"/>
            </a:xfrm>
            <a:custGeom>
              <a:avLst/>
              <a:gdLst>
                <a:gd name="T0" fmla="*/ 29 w 73"/>
                <a:gd name="T1" fmla="*/ 75 h 76"/>
                <a:gd name="T2" fmla="*/ 0 w 73"/>
                <a:gd name="T3" fmla="*/ 50 h 76"/>
                <a:gd name="T4" fmla="*/ 12 w 73"/>
                <a:gd name="T5" fmla="*/ 33 h 76"/>
                <a:gd name="T6" fmla="*/ 24 w 73"/>
                <a:gd name="T7" fmla="*/ 0 h 76"/>
                <a:gd name="T8" fmla="*/ 56 w 73"/>
                <a:gd name="T9" fmla="*/ 13 h 76"/>
                <a:gd name="T10" fmla="*/ 72 w 73"/>
                <a:gd name="T11" fmla="*/ 35 h 76"/>
                <a:gd name="T12" fmla="*/ 60 w 73"/>
                <a:gd name="T13" fmla="*/ 50 h 76"/>
                <a:gd name="T14" fmla="*/ 29 w 73"/>
                <a:gd name="T15" fmla="*/ 75 h 76"/>
                <a:gd name="T16" fmla="*/ 29 w 73"/>
                <a:gd name="T17" fmla="*/ 7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6">
                  <a:moveTo>
                    <a:pt x="29" y="75"/>
                  </a:moveTo>
                  <a:lnTo>
                    <a:pt x="0" y="50"/>
                  </a:lnTo>
                  <a:lnTo>
                    <a:pt x="12" y="33"/>
                  </a:lnTo>
                  <a:lnTo>
                    <a:pt x="24" y="0"/>
                  </a:lnTo>
                  <a:lnTo>
                    <a:pt x="56" y="13"/>
                  </a:lnTo>
                  <a:lnTo>
                    <a:pt x="72" y="35"/>
                  </a:lnTo>
                  <a:lnTo>
                    <a:pt x="60" y="50"/>
                  </a:lnTo>
                  <a:lnTo>
                    <a:pt x="29" y="75"/>
                  </a:lnTo>
                  <a:lnTo>
                    <a:pt x="29" y="75"/>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onsolas" panose="020B0609020204030204"/>
              </a:endParaRPr>
            </a:p>
          </p:txBody>
        </p:sp>
        <p:sp>
          <p:nvSpPr>
            <p:cNvPr id="18" name="Freeform 240"/>
            <p:cNvSpPr/>
            <p:nvPr/>
          </p:nvSpPr>
          <p:spPr bwMode="auto">
            <a:xfrm>
              <a:off x="6384301" y="4068528"/>
              <a:ext cx="734292" cy="605481"/>
            </a:xfrm>
            <a:custGeom>
              <a:avLst/>
              <a:gdLst>
                <a:gd name="T0" fmla="*/ 444 w 478"/>
                <a:gd name="T1" fmla="*/ 304 h 385"/>
                <a:gd name="T2" fmla="*/ 433 w 478"/>
                <a:gd name="T3" fmla="*/ 337 h 385"/>
                <a:gd name="T4" fmla="*/ 420 w 478"/>
                <a:gd name="T5" fmla="*/ 355 h 385"/>
                <a:gd name="T6" fmla="*/ 394 w 478"/>
                <a:gd name="T7" fmla="*/ 384 h 385"/>
                <a:gd name="T8" fmla="*/ 356 w 478"/>
                <a:gd name="T9" fmla="*/ 377 h 385"/>
                <a:gd name="T10" fmla="*/ 326 w 478"/>
                <a:gd name="T11" fmla="*/ 359 h 385"/>
                <a:gd name="T12" fmla="*/ 308 w 478"/>
                <a:gd name="T13" fmla="*/ 369 h 385"/>
                <a:gd name="T14" fmla="*/ 242 w 478"/>
                <a:gd name="T15" fmla="*/ 362 h 385"/>
                <a:gd name="T16" fmla="*/ 241 w 478"/>
                <a:gd name="T17" fmla="*/ 335 h 385"/>
                <a:gd name="T18" fmla="*/ 208 w 478"/>
                <a:gd name="T19" fmla="*/ 313 h 385"/>
                <a:gd name="T20" fmla="*/ 196 w 478"/>
                <a:gd name="T21" fmla="*/ 294 h 385"/>
                <a:gd name="T22" fmla="*/ 212 w 478"/>
                <a:gd name="T23" fmla="*/ 275 h 385"/>
                <a:gd name="T24" fmla="*/ 212 w 478"/>
                <a:gd name="T25" fmla="*/ 262 h 385"/>
                <a:gd name="T26" fmla="*/ 212 w 478"/>
                <a:gd name="T27" fmla="*/ 245 h 385"/>
                <a:gd name="T28" fmla="*/ 251 w 478"/>
                <a:gd name="T29" fmla="*/ 241 h 385"/>
                <a:gd name="T30" fmla="*/ 253 w 478"/>
                <a:gd name="T31" fmla="*/ 224 h 385"/>
                <a:gd name="T32" fmla="*/ 241 w 478"/>
                <a:gd name="T33" fmla="*/ 207 h 385"/>
                <a:gd name="T34" fmla="*/ 220 w 478"/>
                <a:gd name="T35" fmla="*/ 205 h 385"/>
                <a:gd name="T36" fmla="*/ 208 w 478"/>
                <a:gd name="T37" fmla="*/ 227 h 385"/>
                <a:gd name="T38" fmla="*/ 175 w 478"/>
                <a:gd name="T39" fmla="*/ 220 h 385"/>
                <a:gd name="T40" fmla="*/ 165 w 478"/>
                <a:gd name="T41" fmla="*/ 202 h 385"/>
                <a:gd name="T42" fmla="*/ 144 w 478"/>
                <a:gd name="T43" fmla="*/ 190 h 385"/>
                <a:gd name="T44" fmla="*/ 150 w 478"/>
                <a:gd name="T45" fmla="*/ 142 h 385"/>
                <a:gd name="T46" fmla="*/ 146 w 478"/>
                <a:gd name="T47" fmla="*/ 134 h 385"/>
                <a:gd name="T48" fmla="*/ 124 w 478"/>
                <a:gd name="T49" fmla="*/ 139 h 385"/>
                <a:gd name="T50" fmla="*/ 109 w 478"/>
                <a:gd name="T51" fmla="*/ 125 h 385"/>
                <a:gd name="T52" fmla="*/ 69 w 478"/>
                <a:gd name="T53" fmla="*/ 114 h 385"/>
                <a:gd name="T54" fmla="*/ 48 w 478"/>
                <a:gd name="T55" fmla="*/ 92 h 385"/>
                <a:gd name="T56" fmla="*/ 0 w 478"/>
                <a:gd name="T57" fmla="*/ 72 h 385"/>
                <a:gd name="T58" fmla="*/ 4 w 478"/>
                <a:gd name="T59" fmla="*/ 50 h 385"/>
                <a:gd name="T60" fmla="*/ 24 w 478"/>
                <a:gd name="T61" fmla="*/ 41 h 385"/>
                <a:gd name="T62" fmla="*/ 59 w 478"/>
                <a:gd name="T63" fmla="*/ 72 h 385"/>
                <a:gd name="T64" fmla="*/ 69 w 478"/>
                <a:gd name="T65" fmla="*/ 72 h 385"/>
                <a:gd name="T66" fmla="*/ 102 w 478"/>
                <a:gd name="T67" fmla="*/ 68 h 385"/>
                <a:gd name="T68" fmla="*/ 122 w 478"/>
                <a:gd name="T69" fmla="*/ 53 h 385"/>
                <a:gd name="T70" fmla="*/ 148 w 478"/>
                <a:gd name="T71" fmla="*/ 74 h 385"/>
                <a:gd name="T72" fmla="*/ 160 w 478"/>
                <a:gd name="T73" fmla="*/ 55 h 385"/>
                <a:gd name="T74" fmla="*/ 162 w 478"/>
                <a:gd name="T75" fmla="*/ 43 h 385"/>
                <a:gd name="T76" fmla="*/ 184 w 478"/>
                <a:gd name="T77" fmla="*/ 31 h 385"/>
                <a:gd name="T78" fmla="*/ 189 w 478"/>
                <a:gd name="T79" fmla="*/ 4 h 385"/>
                <a:gd name="T80" fmla="*/ 212 w 478"/>
                <a:gd name="T81" fmla="*/ 0 h 385"/>
                <a:gd name="T82" fmla="*/ 267 w 478"/>
                <a:gd name="T83" fmla="*/ 36 h 385"/>
                <a:gd name="T84" fmla="*/ 306 w 478"/>
                <a:gd name="T85" fmla="*/ 53 h 385"/>
                <a:gd name="T86" fmla="*/ 383 w 478"/>
                <a:gd name="T87" fmla="*/ 178 h 385"/>
                <a:gd name="T88" fmla="*/ 378 w 478"/>
                <a:gd name="T89" fmla="*/ 192 h 385"/>
                <a:gd name="T90" fmla="*/ 428 w 478"/>
                <a:gd name="T91" fmla="*/ 216 h 385"/>
                <a:gd name="T92" fmla="*/ 442 w 478"/>
                <a:gd name="T93" fmla="*/ 238 h 385"/>
                <a:gd name="T94" fmla="*/ 466 w 478"/>
                <a:gd name="T95" fmla="*/ 249 h 385"/>
                <a:gd name="T96" fmla="*/ 477 w 478"/>
                <a:gd name="T97" fmla="*/ 270 h 385"/>
                <a:gd name="T98" fmla="*/ 462 w 478"/>
                <a:gd name="T99" fmla="*/ 277 h 385"/>
                <a:gd name="T100" fmla="*/ 438 w 478"/>
                <a:gd name="T101" fmla="*/ 269 h 385"/>
                <a:gd name="T102" fmla="*/ 400 w 478"/>
                <a:gd name="T103" fmla="*/ 269 h 385"/>
                <a:gd name="T104" fmla="*/ 368 w 478"/>
                <a:gd name="T105" fmla="*/ 258 h 385"/>
                <a:gd name="T106" fmla="*/ 354 w 478"/>
                <a:gd name="T107" fmla="*/ 269 h 385"/>
                <a:gd name="T108" fmla="*/ 385 w 478"/>
                <a:gd name="T109" fmla="*/ 277 h 385"/>
                <a:gd name="T110" fmla="*/ 416 w 478"/>
                <a:gd name="T111" fmla="*/ 291 h 385"/>
                <a:gd name="T112" fmla="*/ 444 w 478"/>
                <a:gd name="T113" fmla="*/ 304 h 385"/>
                <a:gd name="T114" fmla="*/ 444 w 478"/>
                <a:gd name="T115" fmla="*/ 304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8" h="385">
                  <a:moveTo>
                    <a:pt x="444" y="304"/>
                  </a:moveTo>
                  <a:lnTo>
                    <a:pt x="433" y="337"/>
                  </a:lnTo>
                  <a:lnTo>
                    <a:pt x="420" y="355"/>
                  </a:lnTo>
                  <a:lnTo>
                    <a:pt x="394" y="384"/>
                  </a:lnTo>
                  <a:lnTo>
                    <a:pt x="356" y="377"/>
                  </a:lnTo>
                  <a:lnTo>
                    <a:pt x="326" y="359"/>
                  </a:lnTo>
                  <a:lnTo>
                    <a:pt x="308" y="369"/>
                  </a:lnTo>
                  <a:lnTo>
                    <a:pt x="242" y="362"/>
                  </a:lnTo>
                  <a:lnTo>
                    <a:pt x="241" y="335"/>
                  </a:lnTo>
                  <a:lnTo>
                    <a:pt x="208" y="313"/>
                  </a:lnTo>
                  <a:lnTo>
                    <a:pt x="196" y="294"/>
                  </a:lnTo>
                  <a:lnTo>
                    <a:pt x="212" y="275"/>
                  </a:lnTo>
                  <a:lnTo>
                    <a:pt x="212" y="262"/>
                  </a:lnTo>
                  <a:lnTo>
                    <a:pt x="212" y="245"/>
                  </a:lnTo>
                  <a:lnTo>
                    <a:pt x="251" y="241"/>
                  </a:lnTo>
                  <a:lnTo>
                    <a:pt x="253" y="224"/>
                  </a:lnTo>
                  <a:lnTo>
                    <a:pt x="241" y="207"/>
                  </a:lnTo>
                  <a:lnTo>
                    <a:pt x="220" y="205"/>
                  </a:lnTo>
                  <a:lnTo>
                    <a:pt x="208" y="227"/>
                  </a:lnTo>
                  <a:lnTo>
                    <a:pt x="175" y="220"/>
                  </a:lnTo>
                  <a:lnTo>
                    <a:pt x="165" y="202"/>
                  </a:lnTo>
                  <a:lnTo>
                    <a:pt x="144" y="190"/>
                  </a:lnTo>
                  <a:lnTo>
                    <a:pt x="150" y="142"/>
                  </a:lnTo>
                  <a:lnTo>
                    <a:pt x="146" y="134"/>
                  </a:lnTo>
                  <a:lnTo>
                    <a:pt x="124" y="139"/>
                  </a:lnTo>
                  <a:lnTo>
                    <a:pt x="109" y="125"/>
                  </a:lnTo>
                  <a:lnTo>
                    <a:pt x="69" y="114"/>
                  </a:lnTo>
                  <a:lnTo>
                    <a:pt x="48" y="92"/>
                  </a:lnTo>
                  <a:lnTo>
                    <a:pt x="0" y="72"/>
                  </a:lnTo>
                  <a:lnTo>
                    <a:pt x="4" y="50"/>
                  </a:lnTo>
                  <a:lnTo>
                    <a:pt x="24" y="41"/>
                  </a:lnTo>
                  <a:lnTo>
                    <a:pt x="59" y="72"/>
                  </a:lnTo>
                  <a:lnTo>
                    <a:pt x="69" y="72"/>
                  </a:lnTo>
                  <a:lnTo>
                    <a:pt x="102" y="68"/>
                  </a:lnTo>
                  <a:lnTo>
                    <a:pt x="122" y="53"/>
                  </a:lnTo>
                  <a:lnTo>
                    <a:pt x="148" y="74"/>
                  </a:lnTo>
                  <a:lnTo>
                    <a:pt x="160" y="55"/>
                  </a:lnTo>
                  <a:lnTo>
                    <a:pt x="162" y="43"/>
                  </a:lnTo>
                  <a:lnTo>
                    <a:pt x="184" y="31"/>
                  </a:lnTo>
                  <a:lnTo>
                    <a:pt x="189" y="4"/>
                  </a:lnTo>
                  <a:lnTo>
                    <a:pt x="212" y="0"/>
                  </a:lnTo>
                  <a:lnTo>
                    <a:pt x="267" y="36"/>
                  </a:lnTo>
                  <a:lnTo>
                    <a:pt x="306" y="53"/>
                  </a:lnTo>
                  <a:lnTo>
                    <a:pt x="383" y="178"/>
                  </a:lnTo>
                  <a:lnTo>
                    <a:pt x="378" y="192"/>
                  </a:lnTo>
                  <a:lnTo>
                    <a:pt x="428" y="216"/>
                  </a:lnTo>
                  <a:lnTo>
                    <a:pt x="442" y="238"/>
                  </a:lnTo>
                  <a:lnTo>
                    <a:pt x="466" y="249"/>
                  </a:lnTo>
                  <a:lnTo>
                    <a:pt x="477" y="270"/>
                  </a:lnTo>
                  <a:lnTo>
                    <a:pt x="462" y="277"/>
                  </a:lnTo>
                  <a:lnTo>
                    <a:pt x="438" y="269"/>
                  </a:lnTo>
                  <a:lnTo>
                    <a:pt x="400" y="269"/>
                  </a:lnTo>
                  <a:lnTo>
                    <a:pt x="368" y="258"/>
                  </a:lnTo>
                  <a:lnTo>
                    <a:pt x="354" y="269"/>
                  </a:lnTo>
                  <a:lnTo>
                    <a:pt x="385" y="277"/>
                  </a:lnTo>
                  <a:lnTo>
                    <a:pt x="416" y="291"/>
                  </a:lnTo>
                  <a:lnTo>
                    <a:pt x="444" y="304"/>
                  </a:lnTo>
                  <a:lnTo>
                    <a:pt x="444" y="304"/>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19" name="Freeform 241"/>
            <p:cNvSpPr/>
            <p:nvPr/>
          </p:nvSpPr>
          <p:spPr bwMode="auto">
            <a:xfrm>
              <a:off x="5454774" y="4468673"/>
              <a:ext cx="1003820" cy="647601"/>
            </a:xfrm>
            <a:custGeom>
              <a:avLst/>
              <a:gdLst>
                <a:gd name="T0" fmla="*/ 90 w 654"/>
                <a:gd name="T1" fmla="*/ 380 h 411"/>
                <a:gd name="T2" fmla="*/ 166 w 654"/>
                <a:gd name="T3" fmla="*/ 361 h 411"/>
                <a:gd name="T4" fmla="*/ 171 w 654"/>
                <a:gd name="T5" fmla="*/ 322 h 411"/>
                <a:gd name="T6" fmla="*/ 282 w 654"/>
                <a:gd name="T7" fmla="*/ 317 h 411"/>
                <a:gd name="T8" fmla="*/ 335 w 654"/>
                <a:gd name="T9" fmla="*/ 353 h 411"/>
                <a:gd name="T10" fmla="*/ 380 w 654"/>
                <a:gd name="T11" fmla="*/ 329 h 411"/>
                <a:gd name="T12" fmla="*/ 401 w 654"/>
                <a:gd name="T13" fmla="*/ 353 h 411"/>
                <a:gd name="T14" fmla="*/ 433 w 654"/>
                <a:gd name="T15" fmla="*/ 315 h 411"/>
                <a:gd name="T16" fmla="*/ 444 w 654"/>
                <a:gd name="T17" fmla="*/ 361 h 411"/>
                <a:gd name="T18" fmla="*/ 473 w 654"/>
                <a:gd name="T19" fmla="*/ 380 h 411"/>
                <a:gd name="T20" fmla="*/ 528 w 654"/>
                <a:gd name="T21" fmla="*/ 346 h 411"/>
                <a:gd name="T22" fmla="*/ 617 w 654"/>
                <a:gd name="T23" fmla="*/ 291 h 411"/>
                <a:gd name="T24" fmla="*/ 611 w 654"/>
                <a:gd name="T25" fmla="*/ 200 h 411"/>
                <a:gd name="T26" fmla="*/ 619 w 654"/>
                <a:gd name="T27" fmla="*/ 168 h 411"/>
                <a:gd name="T28" fmla="*/ 561 w 654"/>
                <a:gd name="T29" fmla="*/ 139 h 411"/>
                <a:gd name="T30" fmla="*/ 519 w 654"/>
                <a:gd name="T31" fmla="*/ 139 h 411"/>
                <a:gd name="T32" fmla="*/ 458 w 654"/>
                <a:gd name="T33" fmla="*/ 117 h 411"/>
                <a:gd name="T34" fmla="*/ 425 w 654"/>
                <a:gd name="T35" fmla="*/ 79 h 411"/>
                <a:gd name="T36" fmla="*/ 392 w 654"/>
                <a:gd name="T37" fmla="*/ 77 h 411"/>
                <a:gd name="T38" fmla="*/ 320 w 654"/>
                <a:gd name="T39" fmla="*/ 77 h 411"/>
                <a:gd name="T40" fmla="*/ 188 w 654"/>
                <a:gd name="T41" fmla="*/ 0 h 411"/>
                <a:gd name="T42" fmla="*/ 160 w 654"/>
                <a:gd name="T43" fmla="*/ 9 h 411"/>
                <a:gd name="T44" fmla="*/ 78 w 654"/>
                <a:gd name="T45" fmla="*/ 9 h 411"/>
                <a:gd name="T46" fmla="*/ 90 w 654"/>
                <a:gd name="T47" fmla="*/ 38 h 411"/>
                <a:gd name="T48" fmla="*/ 126 w 654"/>
                <a:gd name="T49" fmla="*/ 48 h 411"/>
                <a:gd name="T50" fmla="*/ 85 w 654"/>
                <a:gd name="T51" fmla="*/ 77 h 411"/>
                <a:gd name="T52" fmla="*/ 85 w 654"/>
                <a:gd name="T53" fmla="*/ 112 h 411"/>
                <a:gd name="T54" fmla="*/ 109 w 654"/>
                <a:gd name="T55" fmla="*/ 147 h 411"/>
                <a:gd name="T56" fmla="*/ 138 w 654"/>
                <a:gd name="T57" fmla="*/ 225 h 411"/>
                <a:gd name="T58" fmla="*/ 118 w 654"/>
                <a:gd name="T59" fmla="*/ 238 h 411"/>
                <a:gd name="T60" fmla="*/ 17 w 654"/>
                <a:gd name="T61" fmla="*/ 278 h 411"/>
                <a:gd name="T62" fmla="*/ 13 w 654"/>
                <a:gd name="T63" fmla="*/ 313 h 411"/>
                <a:gd name="T64" fmla="*/ 33 w 654"/>
                <a:gd name="T65" fmla="*/ 355 h 411"/>
                <a:gd name="T66" fmla="*/ 76 w 654"/>
                <a:gd name="T67"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4" h="411">
                  <a:moveTo>
                    <a:pt x="76" y="410"/>
                  </a:moveTo>
                  <a:lnTo>
                    <a:pt x="90" y="380"/>
                  </a:lnTo>
                  <a:lnTo>
                    <a:pt x="129" y="346"/>
                  </a:lnTo>
                  <a:lnTo>
                    <a:pt x="166" y="361"/>
                  </a:lnTo>
                  <a:lnTo>
                    <a:pt x="190" y="346"/>
                  </a:lnTo>
                  <a:lnTo>
                    <a:pt x="171" y="322"/>
                  </a:lnTo>
                  <a:lnTo>
                    <a:pt x="181" y="310"/>
                  </a:lnTo>
                  <a:lnTo>
                    <a:pt x="282" y="317"/>
                  </a:lnTo>
                  <a:lnTo>
                    <a:pt x="317" y="342"/>
                  </a:lnTo>
                  <a:lnTo>
                    <a:pt x="335" y="353"/>
                  </a:lnTo>
                  <a:lnTo>
                    <a:pt x="361" y="335"/>
                  </a:lnTo>
                  <a:lnTo>
                    <a:pt x="380" y="329"/>
                  </a:lnTo>
                  <a:lnTo>
                    <a:pt x="385" y="353"/>
                  </a:lnTo>
                  <a:lnTo>
                    <a:pt x="401" y="353"/>
                  </a:lnTo>
                  <a:lnTo>
                    <a:pt x="411" y="337"/>
                  </a:lnTo>
                  <a:lnTo>
                    <a:pt x="433" y="315"/>
                  </a:lnTo>
                  <a:lnTo>
                    <a:pt x="444" y="330"/>
                  </a:lnTo>
                  <a:lnTo>
                    <a:pt x="444" y="361"/>
                  </a:lnTo>
                  <a:lnTo>
                    <a:pt x="454" y="375"/>
                  </a:lnTo>
                  <a:lnTo>
                    <a:pt x="473" y="380"/>
                  </a:lnTo>
                  <a:lnTo>
                    <a:pt x="495" y="357"/>
                  </a:lnTo>
                  <a:lnTo>
                    <a:pt x="528" y="346"/>
                  </a:lnTo>
                  <a:lnTo>
                    <a:pt x="588" y="289"/>
                  </a:lnTo>
                  <a:lnTo>
                    <a:pt x="617" y="291"/>
                  </a:lnTo>
                  <a:lnTo>
                    <a:pt x="653" y="279"/>
                  </a:lnTo>
                  <a:lnTo>
                    <a:pt x="611" y="200"/>
                  </a:lnTo>
                  <a:lnTo>
                    <a:pt x="624" y="176"/>
                  </a:lnTo>
                  <a:lnTo>
                    <a:pt x="619" y="168"/>
                  </a:lnTo>
                  <a:lnTo>
                    <a:pt x="598" y="161"/>
                  </a:lnTo>
                  <a:lnTo>
                    <a:pt x="561" y="139"/>
                  </a:lnTo>
                  <a:lnTo>
                    <a:pt x="543" y="127"/>
                  </a:lnTo>
                  <a:lnTo>
                    <a:pt x="519" y="139"/>
                  </a:lnTo>
                  <a:lnTo>
                    <a:pt x="492" y="117"/>
                  </a:lnTo>
                  <a:lnTo>
                    <a:pt x="458" y="117"/>
                  </a:lnTo>
                  <a:lnTo>
                    <a:pt x="432" y="101"/>
                  </a:lnTo>
                  <a:lnTo>
                    <a:pt x="425" y="79"/>
                  </a:lnTo>
                  <a:lnTo>
                    <a:pt x="411" y="66"/>
                  </a:lnTo>
                  <a:lnTo>
                    <a:pt x="392" y="77"/>
                  </a:lnTo>
                  <a:lnTo>
                    <a:pt x="375" y="69"/>
                  </a:lnTo>
                  <a:lnTo>
                    <a:pt x="320" y="77"/>
                  </a:lnTo>
                  <a:lnTo>
                    <a:pt x="260" y="64"/>
                  </a:lnTo>
                  <a:lnTo>
                    <a:pt x="188" y="0"/>
                  </a:lnTo>
                  <a:lnTo>
                    <a:pt x="169" y="16"/>
                  </a:lnTo>
                  <a:lnTo>
                    <a:pt x="160" y="9"/>
                  </a:lnTo>
                  <a:lnTo>
                    <a:pt x="145" y="9"/>
                  </a:lnTo>
                  <a:lnTo>
                    <a:pt x="78" y="9"/>
                  </a:lnTo>
                  <a:lnTo>
                    <a:pt x="69" y="17"/>
                  </a:lnTo>
                  <a:lnTo>
                    <a:pt x="90" y="38"/>
                  </a:lnTo>
                  <a:lnTo>
                    <a:pt x="109" y="42"/>
                  </a:lnTo>
                  <a:lnTo>
                    <a:pt x="126" y="48"/>
                  </a:lnTo>
                  <a:lnTo>
                    <a:pt x="118" y="62"/>
                  </a:lnTo>
                  <a:lnTo>
                    <a:pt x="85" y="77"/>
                  </a:lnTo>
                  <a:lnTo>
                    <a:pt x="78" y="103"/>
                  </a:lnTo>
                  <a:lnTo>
                    <a:pt x="85" y="112"/>
                  </a:lnTo>
                  <a:lnTo>
                    <a:pt x="90" y="146"/>
                  </a:lnTo>
                  <a:lnTo>
                    <a:pt x="109" y="147"/>
                  </a:lnTo>
                  <a:lnTo>
                    <a:pt x="129" y="173"/>
                  </a:lnTo>
                  <a:lnTo>
                    <a:pt x="138" y="225"/>
                  </a:lnTo>
                  <a:lnTo>
                    <a:pt x="131" y="243"/>
                  </a:lnTo>
                  <a:lnTo>
                    <a:pt x="118" y="238"/>
                  </a:lnTo>
                  <a:lnTo>
                    <a:pt x="81" y="267"/>
                  </a:lnTo>
                  <a:lnTo>
                    <a:pt x="17" y="278"/>
                  </a:lnTo>
                  <a:lnTo>
                    <a:pt x="0" y="295"/>
                  </a:lnTo>
                  <a:lnTo>
                    <a:pt x="13" y="313"/>
                  </a:lnTo>
                  <a:lnTo>
                    <a:pt x="16" y="351"/>
                  </a:lnTo>
                  <a:lnTo>
                    <a:pt x="33" y="355"/>
                  </a:lnTo>
                  <a:lnTo>
                    <a:pt x="76" y="410"/>
                  </a:lnTo>
                  <a:lnTo>
                    <a:pt x="76" y="410"/>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20" name="Freeform 242"/>
            <p:cNvSpPr/>
            <p:nvPr/>
          </p:nvSpPr>
          <p:spPr bwMode="auto">
            <a:xfrm>
              <a:off x="4057028" y="4372147"/>
              <a:ext cx="1610259" cy="1258348"/>
            </a:xfrm>
            <a:custGeom>
              <a:avLst/>
              <a:gdLst>
                <a:gd name="T0" fmla="*/ 409 w 1051"/>
                <a:gd name="T1" fmla="*/ 67 h 799"/>
                <a:gd name="T2" fmla="*/ 392 w 1051"/>
                <a:gd name="T3" fmla="*/ 24 h 799"/>
                <a:gd name="T4" fmla="*/ 459 w 1051"/>
                <a:gd name="T5" fmla="*/ 0 h 799"/>
                <a:gd name="T6" fmla="*/ 471 w 1051"/>
                <a:gd name="T7" fmla="*/ 46 h 799"/>
                <a:gd name="T8" fmla="*/ 533 w 1051"/>
                <a:gd name="T9" fmla="*/ 99 h 799"/>
                <a:gd name="T10" fmla="*/ 565 w 1051"/>
                <a:gd name="T11" fmla="*/ 99 h 799"/>
                <a:gd name="T12" fmla="*/ 591 w 1051"/>
                <a:gd name="T13" fmla="*/ 149 h 799"/>
                <a:gd name="T14" fmla="*/ 657 w 1051"/>
                <a:gd name="T15" fmla="*/ 142 h 799"/>
                <a:gd name="T16" fmla="*/ 688 w 1051"/>
                <a:gd name="T17" fmla="*/ 118 h 799"/>
                <a:gd name="T18" fmla="*/ 708 w 1051"/>
                <a:gd name="T19" fmla="*/ 142 h 799"/>
                <a:gd name="T20" fmla="*/ 780 w 1051"/>
                <a:gd name="T21" fmla="*/ 133 h 799"/>
                <a:gd name="T22" fmla="*/ 793 w 1051"/>
                <a:gd name="T23" fmla="*/ 154 h 799"/>
                <a:gd name="T24" fmla="*/ 868 w 1051"/>
                <a:gd name="T25" fmla="*/ 184 h 799"/>
                <a:gd name="T26" fmla="*/ 957 w 1051"/>
                <a:gd name="T27" fmla="*/ 195 h 799"/>
                <a:gd name="T28" fmla="*/ 1001 w 1051"/>
                <a:gd name="T29" fmla="*/ 207 h 799"/>
                <a:gd name="T30" fmla="*/ 1040 w 1051"/>
                <a:gd name="T31" fmla="*/ 234 h 799"/>
                <a:gd name="T32" fmla="*/ 1043 w 1051"/>
                <a:gd name="T33" fmla="*/ 304 h 799"/>
                <a:gd name="T34" fmla="*/ 992 w 1051"/>
                <a:gd name="T35" fmla="*/ 328 h 799"/>
                <a:gd name="T36" fmla="*/ 911 w 1051"/>
                <a:gd name="T37" fmla="*/ 356 h 799"/>
                <a:gd name="T38" fmla="*/ 927 w 1051"/>
                <a:gd name="T39" fmla="*/ 412 h 799"/>
                <a:gd name="T40" fmla="*/ 988 w 1051"/>
                <a:gd name="T41" fmla="*/ 470 h 799"/>
                <a:gd name="T42" fmla="*/ 961 w 1051"/>
                <a:gd name="T43" fmla="*/ 566 h 799"/>
                <a:gd name="T44" fmla="*/ 911 w 1051"/>
                <a:gd name="T45" fmla="*/ 506 h 799"/>
                <a:gd name="T46" fmla="*/ 892 w 1051"/>
                <a:gd name="T47" fmla="*/ 482 h 799"/>
                <a:gd name="T48" fmla="*/ 839 w 1051"/>
                <a:gd name="T49" fmla="*/ 473 h 799"/>
                <a:gd name="T50" fmla="*/ 796 w 1051"/>
                <a:gd name="T51" fmla="*/ 513 h 799"/>
                <a:gd name="T52" fmla="*/ 762 w 1051"/>
                <a:gd name="T53" fmla="*/ 537 h 799"/>
                <a:gd name="T54" fmla="*/ 712 w 1051"/>
                <a:gd name="T55" fmla="*/ 526 h 799"/>
                <a:gd name="T56" fmla="*/ 688 w 1051"/>
                <a:gd name="T57" fmla="*/ 568 h 799"/>
                <a:gd name="T58" fmla="*/ 746 w 1051"/>
                <a:gd name="T59" fmla="*/ 614 h 799"/>
                <a:gd name="T60" fmla="*/ 659 w 1051"/>
                <a:gd name="T61" fmla="*/ 626 h 799"/>
                <a:gd name="T62" fmla="*/ 633 w 1051"/>
                <a:gd name="T63" fmla="*/ 597 h 799"/>
                <a:gd name="T64" fmla="*/ 578 w 1051"/>
                <a:gd name="T65" fmla="*/ 605 h 799"/>
                <a:gd name="T66" fmla="*/ 565 w 1051"/>
                <a:gd name="T67" fmla="*/ 564 h 799"/>
                <a:gd name="T68" fmla="*/ 535 w 1051"/>
                <a:gd name="T69" fmla="*/ 542 h 799"/>
                <a:gd name="T70" fmla="*/ 530 w 1051"/>
                <a:gd name="T71" fmla="*/ 573 h 799"/>
                <a:gd name="T72" fmla="*/ 499 w 1051"/>
                <a:gd name="T73" fmla="*/ 599 h 799"/>
                <a:gd name="T74" fmla="*/ 451 w 1051"/>
                <a:gd name="T75" fmla="*/ 682 h 799"/>
                <a:gd name="T76" fmla="*/ 433 w 1051"/>
                <a:gd name="T77" fmla="*/ 780 h 799"/>
                <a:gd name="T78" fmla="*/ 368 w 1051"/>
                <a:gd name="T79" fmla="*/ 798 h 799"/>
                <a:gd name="T80" fmla="*/ 272 w 1051"/>
                <a:gd name="T81" fmla="*/ 639 h 799"/>
                <a:gd name="T82" fmla="*/ 217 w 1051"/>
                <a:gd name="T83" fmla="*/ 610 h 799"/>
                <a:gd name="T84" fmla="*/ 219 w 1051"/>
                <a:gd name="T85" fmla="*/ 568 h 799"/>
                <a:gd name="T86" fmla="*/ 171 w 1051"/>
                <a:gd name="T87" fmla="*/ 573 h 799"/>
                <a:gd name="T88" fmla="*/ 126 w 1051"/>
                <a:gd name="T89" fmla="*/ 497 h 799"/>
                <a:gd name="T90" fmla="*/ 118 w 1051"/>
                <a:gd name="T91" fmla="*/ 350 h 799"/>
                <a:gd name="T92" fmla="*/ 112 w 1051"/>
                <a:gd name="T93" fmla="*/ 272 h 799"/>
                <a:gd name="T94" fmla="*/ 0 w 1051"/>
                <a:gd name="T95" fmla="*/ 131 h 799"/>
                <a:gd name="T96" fmla="*/ 16 w 1051"/>
                <a:gd name="T97" fmla="*/ 94 h 799"/>
                <a:gd name="T98" fmla="*/ 164 w 1051"/>
                <a:gd name="T99" fmla="*/ 99 h 799"/>
                <a:gd name="T100" fmla="*/ 212 w 1051"/>
                <a:gd name="T101" fmla="*/ 109 h 799"/>
                <a:gd name="T102" fmla="*/ 291 w 1051"/>
                <a:gd name="T103" fmla="*/ 147 h 799"/>
                <a:gd name="T104" fmla="*/ 300 w 1051"/>
                <a:gd name="T105" fmla="*/ 103 h 799"/>
                <a:gd name="T106" fmla="*/ 348 w 1051"/>
                <a:gd name="T107" fmla="*/ 111 h 799"/>
                <a:gd name="T108" fmla="*/ 396 w 1051"/>
                <a:gd name="T109" fmla="*/ 101 h 799"/>
                <a:gd name="T110" fmla="*/ 396 w 1051"/>
                <a:gd name="T111" fmla="*/ 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51" h="799">
                  <a:moveTo>
                    <a:pt x="396" y="99"/>
                  </a:moveTo>
                  <a:lnTo>
                    <a:pt x="409" y="67"/>
                  </a:lnTo>
                  <a:lnTo>
                    <a:pt x="394" y="50"/>
                  </a:lnTo>
                  <a:lnTo>
                    <a:pt x="392" y="24"/>
                  </a:lnTo>
                  <a:lnTo>
                    <a:pt x="447" y="0"/>
                  </a:lnTo>
                  <a:lnTo>
                    <a:pt x="459" y="0"/>
                  </a:lnTo>
                  <a:lnTo>
                    <a:pt x="468" y="19"/>
                  </a:lnTo>
                  <a:lnTo>
                    <a:pt x="471" y="46"/>
                  </a:lnTo>
                  <a:lnTo>
                    <a:pt x="497" y="63"/>
                  </a:lnTo>
                  <a:lnTo>
                    <a:pt x="533" y="99"/>
                  </a:lnTo>
                  <a:lnTo>
                    <a:pt x="552" y="85"/>
                  </a:lnTo>
                  <a:lnTo>
                    <a:pt x="565" y="99"/>
                  </a:lnTo>
                  <a:lnTo>
                    <a:pt x="569" y="133"/>
                  </a:lnTo>
                  <a:lnTo>
                    <a:pt x="591" y="149"/>
                  </a:lnTo>
                  <a:lnTo>
                    <a:pt x="648" y="154"/>
                  </a:lnTo>
                  <a:lnTo>
                    <a:pt x="657" y="142"/>
                  </a:lnTo>
                  <a:lnTo>
                    <a:pt x="655" y="127"/>
                  </a:lnTo>
                  <a:lnTo>
                    <a:pt x="688" y="118"/>
                  </a:lnTo>
                  <a:lnTo>
                    <a:pt x="705" y="123"/>
                  </a:lnTo>
                  <a:lnTo>
                    <a:pt x="708" y="142"/>
                  </a:lnTo>
                  <a:lnTo>
                    <a:pt x="722" y="145"/>
                  </a:lnTo>
                  <a:lnTo>
                    <a:pt x="780" y="133"/>
                  </a:lnTo>
                  <a:lnTo>
                    <a:pt x="791" y="138"/>
                  </a:lnTo>
                  <a:lnTo>
                    <a:pt x="793" y="154"/>
                  </a:lnTo>
                  <a:lnTo>
                    <a:pt x="817" y="160"/>
                  </a:lnTo>
                  <a:lnTo>
                    <a:pt x="868" y="184"/>
                  </a:lnTo>
                  <a:lnTo>
                    <a:pt x="896" y="173"/>
                  </a:lnTo>
                  <a:lnTo>
                    <a:pt x="957" y="195"/>
                  </a:lnTo>
                  <a:lnTo>
                    <a:pt x="971" y="213"/>
                  </a:lnTo>
                  <a:lnTo>
                    <a:pt x="1001" y="207"/>
                  </a:lnTo>
                  <a:lnTo>
                    <a:pt x="1021" y="208"/>
                  </a:lnTo>
                  <a:lnTo>
                    <a:pt x="1040" y="234"/>
                  </a:lnTo>
                  <a:lnTo>
                    <a:pt x="1050" y="286"/>
                  </a:lnTo>
                  <a:lnTo>
                    <a:pt x="1043" y="304"/>
                  </a:lnTo>
                  <a:lnTo>
                    <a:pt x="1030" y="299"/>
                  </a:lnTo>
                  <a:lnTo>
                    <a:pt x="992" y="328"/>
                  </a:lnTo>
                  <a:lnTo>
                    <a:pt x="928" y="339"/>
                  </a:lnTo>
                  <a:lnTo>
                    <a:pt x="911" y="356"/>
                  </a:lnTo>
                  <a:lnTo>
                    <a:pt x="925" y="374"/>
                  </a:lnTo>
                  <a:lnTo>
                    <a:pt x="927" y="412"/>
                  </a:lnTo>
                  <a:lnTo>
                    <a:pt x="944" y="416"/>
                  </a:lnTo>
                  <a:lnTo>
                    <a:pt x="988" y="470"/>
                  </a:lnTo>
                  <a:lnTo>
                    <a:pt x="990" y="544"/>
                  </a:lnTo>
                  <a:lnTo>
                    <a:pt x="961" y="566"/>
                  </a:lnTo>
                  <a:lnTo>
                    <a:pt x="935" y="540"/>
                  </a:lnTo>
                  <a:lnTo>
                    <a:pt x="911" y="506"/>
                  </a:lnTo>
                  <a:lnTo>
                    <a:pt x="909" y="487"/>
                  </a:lnTo>
                  <a:lnTo>
                    <a:pt x="892" y="482"/>
                  </a:lnTo>
                  <a:lnTo>
                    <a:pt x="872" y="489"/>
                  </a:lnTo>
                  <a:lnTo>
                    <a:pt x="839" y="473"/>
                  </a:lnTo>
                  <a:lnTo>
                    <a:pt x="823" y="511"/>
                  </a:lnTo>
                  <a:lnTo>
                    <a:pt x="796" y="513"/>
                  </a:lnTo>
                  <a:lnTo>
                    <a:pt x="775" y="544"/>
                  </a:lnTo>
                  <a:lnTo>
                    <a:pt x="762" y="537"/>
                  </a:lnTo>
                  <a:lnTo>
                    <a:pt x="743" y="544"/>
                  </a:lnTo>
                  <a:lnTo>
                    <a:pt x="712" y="526"/>
                  </a:lnTo>
                  <a:lnTo>
                    <a:pt x="688" y="555"/>
                  </a:lnTo>
                  <a:lnTo>
                    <a:pt x="688" y="568"/>
                  </a:lnTo>
                  <a:lnTo>
                    <a:pt x="736" y="595"/>
                  </a:lnTo>
                  <a:lnTo>
                    <a:pt x="746" y="614"/>
                  </a:lnTo>
                  <a:lnTo>
                    <a:pt x="712" y="627"/>
                  </a:lnTo>
                  <a:lnTo>
                    <a:pt x="659" y="626"/>
                  </a:lnTo>
                  <a:lnTo>
                    <a:pt x="653" y="603"/>
                  </a:lnTo>
                  <a:lnTo>
                    <a:pt x="633" y="597"/>
                  </a:lnTo>
                  <a:lnTo>
                    <a:pt x="600" y="617"/>
                  </a:lnTo>
                  <a:lnTo>
                    <a:pt x="578" y="605"/>
                  </a:lnTo>
                  <a:lnTo>
                    <a:pt x="576" y="576"/>
                  </a:lnTo>
                  <a:lnTo>
                    <a:pt x="565" y="564"/>
                  </a:lnTo>
                  <a:lnTo>
                    <a:pt x="565" y="548"/>
                  </a:lnTo>
                  <a:lnTo>
                    <a:pt x="535" y="542"/>
                  </a:lnTo>
                  <a:lnTo>
                    <a:pt x="526" y="550"/>
                  </a:lnTo>
                  <a:lnTo>
                    <a:pt x="530" y="573"/>
                  </a:lnTo>
                  <a:lnTo>
                    <a:pt x="506" y="583"/>
                  </a:lnTo>
                  <a:lnTo>
                    <a:pt x="499" y="599"/>
                  </a:lnTo>
                  <a:lnTo>
                    <a:pt x="506" y="619"/>
                  </a:lnTo>
                  <a:lnTo>
                    <a:pt x="451" y="682"/>
                  </a:lnTo>
                  <a:lnTo>
                    <a:pt x="459" y="757"/>
                  </a:lnTo>
                  <a:lnTo>
                    <a:pt x="433" y="780"/>
                  </a:lnTo>
                  <a:lnTo>
                    <a:pt x="420" y="766"/>
                  </a:lnTo>
                  <a:lnTo>
                    <a:pt x="368" y="798"/>
                  </a:lnTo>
                  <a:lnTo>
                    <a:pt x="348" y="786"/>
                  </a:lnTo>
                  <a:lnTo>
                    <a:pt x="272" y="639"/>
                  </a:lnTo>
                  <a:lnTo>
                    <a:pt x="241" y="617"/>
                  </a:lnTo>
                  <a:lnTo>
                    <a:pt x="217" y="610"/>
                  </a:lnTo>
                  <a:lnTo>
                    <a:pt x="205" y="590"/>
                  </a:lnTo>
                  <a:lnTo>
                    <a:pt x="219" y="568"/>
                  </a:lnTo>
                  <a:lnTo>
                    <a:pt x="197" y="550"/>
                  </a:lnTo>
                  <a:lnTo>
                    <a:pt x="171" y="573"/>
                  </a:lnTo>
                  <a:lnTo>
                    <a:pt x="145" y="576"/>
                  </a:lnTo>
                  <a:lnTo>
                    <a:pt x="126" y="497"/>
                  </a:lnTo>
                  <a:lnTo>
                    <a:pt x="122" y="477"/>
                  </a:lnTo>
                  <a:lnTo>
                    <a:pt x="118" y="350"/>
                  </a:lnTo>
                  <a:lnTo>
                    <a:pt x="93" y="286"/>
                  </a:lnTo>
                  <a:lnTo>
                    <a:pt x="112" y="272"/>
                  </a:lnTo>
                  <a:lnTo>
                    <a:pt x="61" y="180"/>
                  </a:lnTo>
                  <a:lnTo>
                    <a:pt x="0" y="131"/>
                  </a:lnTo>
                  <a:lnTo>
                    <a:pt x="9" y="103"/>
                  </a:lnTo>
                  <a:lnTo>
                    <a:pt x="16" y="94"/>
                  </a:lnTo>
                  <a:lnTo>
                    <a:pt x="105" y="80"/>
                  </a:lnTo>
                  <a:lnTo>
                    <a:pt x="164" y="99"/>
                  </a:lnTo>
                  <a:lnTo>
                    <a:pt x="199" y="87"/>
                  </a:lnTo>
                  <a:lnTo>
                    <a:pt x="212" y="109"/>
                  </a:lnTo>
                  <a:lnTo>
                    <a:pt x="256" y="154"/>
                  </a:lnTo>
                  <a:lnTo>
                    <a:pt x="291" y="147"/>
                  </a:lnTo>
                  <a:lnTo>
                    <a:pt x="291" y="120"/>
                  </a:lnTo>
                  <a:lnTo>
                    <a:pt x="300" y="103"/>
                  </a:lnTo>
                  <a:lnTo>
                    <a:pt x="335" y="89"/>
                  </a:lnTo>
                  <a:lnTo>
                    <a:pt x="348" y="111"/>
                  </a:lnTo>
                  <a:lnTo>
                    <a:pt x="368" y="96"/>
                  </a:lnTo>
                  <a:lnTo>
                    <a:pt x="396" y="101"/>
                  </a:lnTo>
                  <a:lnTo>
                    <a:pt x="396" y="99"/>
                  </a:lnTo>
                  <a:lnTo>
                    <a:pt x="396" y="99"/>
                  </a:lnTo>
                </a:path>
              </a:pathLst>
            </a:custGeom>
            <a:solidFill>
              <a:schemeClr val="bg1">
                <a:lumMod val="85000"/>
              </a:schemeClr>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21" name="Freeform 243"/>
            <p:cNvSpPr/>
            <p:nvPr/>
          </p:nvSpPr>
          <p:spPr bwMode="auto">
            <a:xfrm>
              <a:off x="1714204" y="3894782"/>
              <a:ext cx="2532875" cy="1421564"/>
            </a:xfrm>
            <a:custGeom>
              <a:avLst/>
              <a:gdLst>
                <a:gd name="T0" fmla="*/ 1005 w 1652"/>
                <a:gd name="T1" fmla="*/ 860 h 902"/>
                <a:gd name="T2" fmla="*/ 1031 w 1652"/>
                <a:gd name="T3" fmla="*/ 889 h 902"/>
                <a:gd name="T4" fmla="*/ 1114 w 1652"/>
                <a:gd name="T5" fmla="*/ 860 h 902"/>
                <a:gd name="T6" fmla="*/ 1167 w 1652"/>
                <a:gd name="T7" fmla="*/ 821 h 902"/>
                <a:gd name="T8" fmla="*/ 1231 w 1652"/>
                <a:gd name="T9" fmla="*/ 797 h 902"/>
                <a:gd name="T10" fmla="*/ 1296 w 1652"/>
                <a:gd name="T11" fmla="*/ 774 h 902"/>
                <a:gd name="T12" fmla="*/ 1404 w 1652"/>
                <a:gd name="T13" fmla="*/ 756 h 902"/>
                <a:gd name="T14" fmla="*/ 1406 w 1652"/>
                <a:gd name="T15" fmla="*/ 797 h 902"/>
                <a:gd name="T16" fmla="*/ 1439 w 1652"/>
                <a:gd name="T17" fmla="*/ 803 h 902"/>
                <a:gd name="T18" fmla="*/ 1418 w 1652"/>
                <a:gd name="T19" fmla="*/ 853 h 902"/>
                <a:gd name="T20" fmla="*/ 1439 w 1652"/>
                <a:gd name="T21" fmla="*/ 860 h 902"/>
                <a:gd name="T22" fmla="*/ 1530 w 1652"/>
                <a:gd name="T23" fmla="*/ 853 h 902"/>
                <a:gd name="T24" fmla="*/ 1585 w 1652"/>
                <a:gd name="T25" fmla="*/ 872 h 902"/>
                <a:gd name="T26" fmla="*/ 1609 w 1652"/>
                <a:gd name="T27" fmla="*/ 882 h 902"/>
                <a:gd name="T28" fmla="*/ 1614 w 1652"/>
                <a:gd name="T29" fmla="*/ 821 h 902"/>
                <a:gd name="T30" fmla="*/ 1651 w 1652"/>
                <a:gd name="T31" fmla="*/ 781 h 902"/>
                <a:gd name="T32" fmla="*/ 1622 w 1652"/>
                <a:gd name="T33" fmla="*/ 589 h 902"/>
                <a:gd name="T34" fmla="*/ 1590 w 1652"/>
                <a:gd name="T35" fmla="*/ 483 h 902"/>
                <a:gd name="T36" fmla="*/ 1511 w 1652"/>
                <a:gd name="T37" fmla="*/ 445 h 902"/>
                <a:gd name="T38" fmla="*/ 1461 w 1652"/>
                <a:gd name="T39" fmla="*/ 542 h 902"/>
                <a:gd name="T40" fmla="*/ 1366 w 1652"/>
                <a:gd name="T41" fmla="*/ 491 h 902"/>
                <a:gd name="T42" fmla="*/ 1191 w 1652"/>
                <a:gd name="T43" fmla="*/ 428 h 902"/>
                <a:gd name="T44" fmla="*/ 1119 w 1652"/>
                <a:gd name="T45" fmla="*/ 417 h 902"/>
                <a:gd name="T46" fmla="*/ 978 w 1652"/>
                <a:gd name="T47" fmla="*/ 357 h 902"/>
                <a:gd name="T48" fmla="*/ 911 w 1652"/>
                <a:gd name="T49" fmla="*/ 194 h 902"/>
                <a:gd name="T50" fmla="*/ 937 w 1652"/>
                <a:gd name="T51" fmla="*/ 141 h 902"/>
                <a:gd name="T52" fmla="*/ 935 w 1652"/>
                <a:gd name="T53" fmla="*/ 70 h 902"/>
                <a:gd name="T54" fmla="*/ 945 w 1652"/>
                <a:gd name="T55" fmla="*/ 35 h 902"/>
                <a:gd name="T56" fmla="*/ 823 w 1652"/>
                <a:gd name="T57" fmla="*/ 0 h 902"/>
                <a:gd name="T58" fmla="*/ 734 w 1652"/>
                <a:gd name="T59" fmla="*/ 11 h 902"/>
                <a:gd name="T60" fmla="*/ 621 w 1652"/>
                <a:gd name="T61" fmla="*/ 48 h 902"/>
                <a:gd name="T62" fmla="*/ 512 w 1652"/>
                <a:gd name="T63" fmla="*/ 62 h 902"/>
                <a:gd name="T64" fmla="*/ 437 w 1652"/>
                <a:gd name="T65" fmla="*/ 21 h 902"/>
                <a:gd name="T66" fmla="*/ 317 w 1652"/>
                <a:gd name="T67" fmla="*/ 43 h 902"/>
                <a:gd name="T68" fmla="*/ 268 w 1652"/>
                <a:gd name="T69" fmla="*/ 16 h 902"/>
                <a:gd name="T70" fmla="*/ 177 w 1652"/>
                <a:gd name="T71" fmla="*/ 28 h 902"/>
                <a:gd name="T72" fmla="*/ 133 w 1652"/>
                <a:gd name="T73" fmla="*/ 86 h 902"/>
                <a:gd name="T74" fmla="*/ 109 w 1652"/>
                <a:gd name="T75" fmla="*/ 117 h 902"/>
                <a:gd name="T76" fmla="*/ 78 w 1652"/>
                <a:gd name="T77" fmla="*/ 132 h 902"/>
                <a:gd name="T78" fmla="*/ 62 w 1652"/>
                <a:gd name="T79" fmla="*/ 156 h 902"/>
                <a:gd name="T80" fmla="*/ 89 w 1652"/>
                <a:gd name="T81" fmla="*/ 207 h 902"/>
                <a:gd name="T82" fmla="*/ 83 w 1652"/>
                <a:gd name="T83" fmla="*/ 260 h 902"/>
                <a:gd name="T84" fmla="*/ 24 w 1652"/>
                <a:gd name="T85" fmla="*/ 243 h 902"/>
                <a:gd name="T86" fmla="*/ 0 w 1652"/>
                <a:gd name="T87" fmla="*/ 262 h 902"/>
                <a:gd name="T88" fmla="*/ 12 w 1652"/>
                <a:gd name="T89" fmla="*/ 311 h 902"/>
                <a:gd name="T90" fmla="*/ 9 w 1652"/>
                <a:gd name="T91" fmla="*/ 356 h 902"/>
                <a:gd name="T92" fmla="*/ 34 w 1652"/>
                <a:gd name="T93" fmla="*/ 373 h 902"/>
                <a:gd name="T94" fmla="*/ 109 w 1652"/>
                <a:gd name="T95" fmla="*/ 443 h 902"/>
                <a:gd name="T96" fmla="*/ 153 w 1652"/>
                <a:gd name="T97" fmla="*/ 508 h 902"/>
                <a:gd name="T98" fmla="*/ 181 w 1652"/>
                <a:gd name="T99" fmla="*/ 530 h 902"/>
                <a:gd name="T100" fmla="*/ 232 w 1652"/>
                <a:gd name="T101" fmla="*/ 525 h 902"/>
                <a:gd name="T102" fmla="*/ 349 w 1652"/>
                <a:gd name="T103" fmla="*/ 655 h 902"/>
                <a:gd name="T104" fmla="*/ 385 w 1652"/>
                <a:gd name="T105" fmla="*/ 642 h 902"/>
                <a:gd name="T106" fmla="*/ 396 w 1652"/>
                <a:gd name="T107" fmla="*/ 693 h 902"/>
                <a:gd name="T108" fmla="*/ 468 w 1652"/>
                <a:gd name="T109" fmla="*/ 723 h 902"/>
                <a:gd name="T110" fmla="*/ 528 w 1652"/>
                <a:gd name="T111" fmla="*/ 785 h 902"/>
                <a:gd name="T112" fmla="*/ 538 w 1652"/>
                <a:gd name="T113" fmla="*/ 812 h 902"/>
                <a:gd name="T114" fmla="*/ 607 w 1652"/>
                <a:gd name="T115" fmla="*/ 809 h 902"/>
                <a:gd name="T116" fmla="*/ 720 w 1652"/>
                <a:gd name="T117" fmla="*/ 834 h 902"/>
                <a:gd name="T118" fmla="*/ 772 w 1652"/>
                <a:gd name="T119" fmla="*/ 850 h 902"/>
                <a:gd name="T120" fmla="*/ 775 w 1652"/>
                <a:gd name="T121" fmla="*/ 901 h 902"/>
                <a:gd name="T122" fmla="*/ 873 w 1652"/>
                <a:gd name="T123" fmla="*/ 823 h 902"/>
                <a:gd name="T124" fmla="*/ 952 w 1652"/>
                <a:gd name="T125" fmla="*/ 853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2" h="902">
                  <a:moveTo>
                    <a:pt x="952" y="853"/>
                  </a:moveTo>
                  <a:lnTo>
                    <a:pt x="1005" y="860"/>
                  </a:lnTo>
                  <a:lnTo>
                    <a:pt x="1023" y="884"/>
                  </a:lnTo>
                  <a:lnTo>
                    <a:pt x="1031" y="889"/>
                  </a:lnTo>
                  <a:lnTo>
                    <a:pt x="1110" y="874"/>
                  </a:lnTo>
                  <a:lnTo>
                    <a:pt x="1114" y="860"/>
                  </a:lnTo>
                  <a:lnTo>
                    <a:pt x="1129" y="851"/>
                  </a:lnTo>
                  <a:lnTo>
                    <a:pt x="1167" y="821"/>
                  </a:lnTo>
                  <a:lnTo>
                    <a:pt x="1200" y="816"/>
                  </a:lnTo>
                  <a:lnTo>
                    <a:pt x="1231" y="797"/>
                  </a:lnTo>
                  <a:lnTo>
                    <a:pt x="1289" y="763"/>
                  </a:lnTo>
                  <a:lnTo>
                    <a:pt x="1296" y="774"/>
                  </a:lnTo>
                  <a:lnTo>
                    <a:pt x="1340" y="790"/>
                  </a:lnTo>
                  <a:lnTo>
                    <a:pt x="1404" y="756"/>
                  </a:lnTo>
                  <a:lnTo>
                    <a:pt x="1423" y="770"/>
                  </a:lnTo>
                  <a:lnTo>
                    <a:pt x="1406" y="797"/>
                  </a:lnTo>
                  <a:lnTo>
                    <a:pt x="1413" y="803"/>
                  </a:lnTo>
                  <a:lnTo>
                    <a:pt x="1439" y="803"/>
                  </a:lnTo>
                  <a:lnTo>
                    <a:pt x="1440" y="814"/>
                  </a:lnTo>
                  <a:lnTo>
                    <a:pt x="1418" y="853"/>
                  </a:lnTo>
                  <a:lnTo>
                    <a:pt x="1425" y="860"/>
                  </a:lnTo>
                  <a:lnTo>
                    <a:pt x="1439" y="860"/>
                  </a:lnTo>
                  <a:lnTo>
                    <a:pt x="1502" y="877"/>
                  </a:lnTo>
                  <a:lnTo>
                    <a:pt x="1530" y="853"/>
                  </a:lnTo>
                  <a:lnTo>
                    <a:pt x="1572" y="887"/>
                  </a:lnTo>
                  <a:lnTo>
                    <a:pt x="1585" y="872"/>
                  </a:lnTo>
                  <a:lnTo>
                    <a:pt x="1596" y="882"/>
                  </a:lnTo>
                  <a:lnTo>
                    <a:pt x="1609" y="882"/>
                  </a:lnTo>
                  <a:lnTo>
                    <a:pt x="1616" y="872"/>
                  </a:lnTo>
                  <a:lnTo>
                    <a:pt x="1614" y="821"/>
                  </a:lnTo>
                  <a:lnTo>
                    <a:pt x="1624" y="814"/>
                  </a:lnTo>
                  <a:lnTo>
                    <a:pt x="1651" y="781"/>
                  </a:lnTo>
                  <a:lnTo>
                    <a:pt x="1647" y="653"/>
                  </a:lnTo>
                  <a:lnTo>
                    <a:pt x="1622" y="589"/>
                  </a:lnTo>
                  <a:lnTo>
                    <a:pt x="1640" y="576"/>
                  </a:lnTo>
                  <a:lnTo>
                    <a:pt x="1590" y="483"/>
                  </a:lnTo>
                  <a:lnTo>
                    <a:pt x="1528" y="434"/>
                  </a:lnTo>
                  <a:lnTo>
                    <a:pt x="1511" y="445"/>
                  </a:lnTo>
                  <a:lnTo>
                    <a:pt x="1513" y="474"/>
                  </a:lnTo>
                  <a:lnTo>
                    <a:pt x="1461" y="542"/>
                  </a:lnTo>
                  <a:lnTo>
                    <a:pt x="1373" y="525"/>
                  </a:lnTo>
                  <a:lnTo>
                    <a:pt x="1366" y="491"/>
                  </a:lnTo>
                  <a:lnTo>
                    <a:pt x="1311" y="448"/>
                  </a:lnTo>
                  <a:lnTo>
                    <a:pt x="1191" y="428"/>
                  </a:lnTo>
                  <a:lnTo>
                    <a:pt x="1138" y="419"/>
                  </a:lnTo>
                  <a:lnTo>
                    <a:pt x="1119" y="417"/>
                  </a:lnTo>
                  <a:lnTo>
                    <a:pt x="1073" y="380"/>
                  </a:lnTo>
                  <a:lnTo>
                    <a:pt x="978" y="357"/>
                  </a:lnTo>
                  <a:lnTo>
                    <a:pt x="913" y="229"/>
                  </a:lnTo>
                  <a:lnTo>
                    <a:pt x="911" y="194"/>
                  </a:lnTo>
                  <a:lnTo>
                    <a:pt x="937" y="180"/>
                  </a:lnTo>
                  <a:lnTo>
                    <a:pt x="937" y="141"/>
                  </a:lnTo>
                  <a:lnTo>
                    <a:pt x="956" y="93"/>
                  </a:lnTo>
                  <a:lnTo>
                    <a:pt x="935" y="70"/>
                  </a:lnTo>
                  <a:lnTo>
                    <a:pt x="963" y="46"/>
                  </a:lnTo>
                  <a:lnTo>
                    <a:pt x="945" y="35"/>
                  </a:lnTo>
                  <a:lnTo>
                    <a:pt x="902" y="35"/>
                  </a:lnTo>
                  <a:lnTo>
                    <a:pt x="823" y="0"/>
                  </a:lnTo>
                  <a:lnTo>
                    <a:pt x="772" y="0"/>
                  </a:lnTo>
                  <a:lnTo>
                    <a:pt x="734" y="11"/>
                  </a:lnTo>
                  <a:lnTo>
                    <a:pt x="689" y="11"/>
                  </a:lnTo>
                  <a:lnTo>
                    <a:pt x="621" y="48"/>
                  </a:lnTo>
                  <a:lnTo>
                    <a:pt x="567" y="42"/>
                  </a:lnTo>
                  <a:lnTo>
                    <a:pt x="512" y="62"/>
                  </a:lnTo>
                  <a:lnTo>
                    <a:pt x="466" y="46"/>
                  </a:lnTo>
                  <a:lnTo>
                    <a:pt x="437" y="21"/>
                  </a:lnTo>
                  <a:lnTo>
                    <a:pt x="365" y="11"/>
                  </a:lnTo>
                  <a:lnTo>
                    <a:pt x="317" y="43"/>
                  </a:lnTo>
                  <a:lnTo>
                    <a:pt x="291" y="33"/>
                  </a:lnTo>
                  <a:lnTo>
                    <a:pt x="268" y="16"/>
                  </a:lnTo>
                  <a:lnTo>
                    <a:pt x="217" y="2"/>
                  </a:lnTo>
                  <a:lnTo>
                    <a:pt x="177" y="28"/>
                  </a:lnTo>
                  <a:lnTo>
                    <a:pt x="164" y="69"/>
                  </a:lnTo>
                  <a:lnTo>
                    <a:pt x="133" y="86"/>
                  </a:lnTo>
                  <a:lnTo>
                    <a:pt x="129" y="110"/>
                  </a:lnTo>
                  <a:lnTo>
                    <a:pt x="109" y="117"/>
                  </a:lnTo>
                  <a:lnTo>
                    <a:pt x="86" y="115"/>
                  </a:lnTo>
                  <a:lnTo>
                    <a:pt x="78" y="132"/>
                  </a:lnTo>
                  <a:lnTo>
                    <a:pt x="74" y="156"/>
                  </a:lnTo>
                  <a:lnTo>
                    <a:pt x="62" y="156"/>
                  </a:lnTo>
                  <a:lnTo>
                    <a:pt x="62" y="180"/>
                  </a:lnTo>
                  <a:lnTo>
                    <a:pt x="89" y="207"/>
                  </a:lnTo>
                  <a:lnTo>
                    <a:pt x="89" y="245"/>
                  </a:lnTo>
                  <a:lnTo>
                    <a:pt x="83" y="260"/>
                  </a:lnTo>
                  <a:lnTo>
                    <a:pt x="43" y="265"/>
                  </a:lnTo>
                  <a:lnTo>
                    <a:pt x="24" y="243"/>
                  </a:lnTo>
                  <a:lnTo>
                    <a:pt x="2" y="245"/>
                  </a:lnTo>
                  <a:lnTo>
                    <a:pt x="0" y="262"/>
                  </a:lnTo>
                  <a:lnTo>
                    <a:pt x="10" y="291"/>
                  </a:lnTo>
                  <a:lnTo>
                    <a:pt x="12" y="311"/>
                  </a:lnTo>
                  <a:lnTo>
                    <a:pt x="12" y="337"/>
                  </a:lnTo>
                  <a:lnTo>
                    <a:pt x="9" y="356"/>
                  </a:lnTo>
                  <a:lnTo>
                    <a:pt x="10" y="371"/>
                  </a:lnTo>
                  <a:lnTo>
                    <a:pt x="34" y="373"/>
                  </a:lnTo>
                  <a:lnTo>
                    <a:pt x="50" y="397"/>
                  </a:lnTo>
                  <a:lnTo>
                    <a:pt x="109" y="443"/>
                  </a:lnTo>
                  <a:lnTo>
                    <a:pt x="109" y="459"/>
                  </a:lnTo>
                  <a:lnTo>
                    <a:pt x="153" y="508"/>
                  </a:lnTo>
                  <a:lnTo>
                    <a:pt x="165" y="525"/>
                  </a:lnTo>
                  <a:lnTo>
                    <a:pt x="181" y="530"/>
                  </a:lnTo>
                  <a:lnTo>
                    <a:pt x="208" y="503"/>
                  </a:lnTo>
                  <a:lnTo>
                    <a:pt x="232" y="525"/>
                  </a:lnTo>
                  <a:lnTo>
                    <a:pt x="332" y="611"/>
                  </a:lnTo>
                  <a:lnTo>
                    <a:pt x="349" y="655"/>
                  </a:lnTo>
                  <a:lnTo>
                    <a:pt x="372" y="655"/>
                  </a:lnTo>
                  <a:lnTo>
                    <a:pt x="385" y="642"/>
                  </a:lnTo>
                  <a:lnTo>
                    <a:pt x="396" y="653"/>
                  </a:lnTo>
                  <a:lnTo>
                    <a:pt x="396" y="693"/>
                  </a:lnTo>
                  <a:lnTo>
                    <a:pt x="455" y="725"/>
                  </a:lnTo>
                  <a:lnTo>
                    <a:pt x="468" y="723"/>
                  </a:lnTo>
                  <a:lnTo>
                    <a:pt x="476" y="756"/>
                  </a:lnTo>
                  <a:lnTo>
                    <a:pt x="528" y="785"/>
                  </a:lnTo>
                  <a:lnTo>
                    <a:pt x="529" y="805"/>
                  </a:lnTo>
                  <a:lnTo>
                    <a:pt x="538" y="812"/>
                  </a:lnTo>
                  <a:lnTo>
                    <a:pt x="581" y="809"/>
                  </a:lnTo>
                  <a:lnTo>
                    <a:pt x="607" y="809"/>
                  </a:lnTo>
                  <a:lnTo>
                    <a:pt x="641" y="836"/>
                  </a:lnTo>
                  <a:lnTo>
                    <a:pt x="720" y="834"/>
                  </a:lnTo>
                  <a:lnTo>
                    <a:pt x="762" y="831"/>
                  </a:lnTo>
                  <a:lnTo>
                    <a:pt x="772" y="850"/>
                  </a:lnTo>
                  <a:lnTo>
                    <a:pt x="763" y="887"/>
                  </a:lnTo>
                  <a:lnTo>
                    <a:pt x="775" y="901"/>
                  </a:lnTo>
                  <a:lnTo>
                    <a:pt x="818" y="862"/>
                  </a:lnTo>
                  <a:lnTo>
                    <a:pt x="873" y="823"/>
                  </a:lnTo>
                  <a:lnTo>
                    <a:pt x="913" y="829"/>
                  </a:lnTo>
                  <a:lnTo>
                    <a:pt x="952" y="853"/>
                  </a:lnTo>
                  <a:lnTo>
                    <a:pt x="952" y="853"/>
                  </a:lnTo>
                </a:path>
              </a:pathLst>
            </a:custGeom>
            <a:solidFill>
              <a:srgbClr val="92D050"/>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22" name="Freeform 244"/>
            <p:cNvSpPr/>
            <p:nvPr/>
          </p:nvSpPr>
          <p:spPr bwMode="auto">
            <a:xfrm>
              <a:off x="3110223" y="3536758"/>
              <a:ext cx="1636175" cy="1212717"/>
            </a:xfrm>
            <a:custGeom>
              <a:avLst/>
              <a:gdLst>
                <a:gd name="T0" fmla="*/ 86 w 1067"/>
                <a:gd name="T1" fmla="*/ 286 h 770"/>
                <a:gd name="T2" fmla="*/ 138 w 1067"/>
                <a:gd name="T3" fmla="*/ 255 h 770"/>
                <a:gd name="T4" fmla="*/ 115 w 1067"/>
                <a:gd name="T5" fmla="*/ 238 h 770"/>
                <a:gd name="T6" fmla="*/ 148 w 1067"/>
                <a:gd name="T7" fmla="*/ 209 h 770"/>
                <a:gd name="T8" fmla="*/ 107 w 1067"/>
                <a:gd name="T9" fmla="*/ 125 h 770"/>
                <a:gd name="T10" fmla="*/ 133 w 1067"/>
                <a:gd name="T11" fmla="*/ 50 h 770"/>
                <a:gd name="T12" fmla="*/ 347 w 1067"/>
                <a:gd name="T13" fmla="*/ 0 h 770"/>
                <a:gd name="T14" fmla="*/ 478 w 1067"/>
                <a:gd name="T15" fmla="*/ 28 h 770"/>
                <a:gd name="T16" fmla="*/ 554 w 1067"/>
                <a:gd name="T17" fmla="*/ 72 h 770"/>
                <a:gd name="T18" fmla="*/ 626 w 1067"/>
                <a:gd name="T19" fmla="*/ 43 h 770"/>
                <a:gd name="T20" fmla="*/ 719 w 1067"/>
                <a:gd name="T21" fmla="*/ 33 h 770"/>
                <a:gd name="T22" fmla="*/ 838 w 1067"/>
                <a:gd name="T23" fmla="*/ 65 h 770"/>
                <a:gd name="T24" fmla="*/ 912 w 1067"/>
                <a:gd name="T25" fmla="*/ 151 h 770"/>
                <a:gd name="T26" fmla="*/ 980 w 1067"/>
                <a:gd name="T27" fmla="*/ 176 h 770"/>
                <a:gd name="T28" fmla="*/ 1046 w 1067"/>
                <a:gd name="T29" fmla="*/ 295 h 770"/>
                <a:gd name="T30" fmla="*/ 1059 w 1067"/>
                <a:gd name="T31" fmla="*/ 378 h 770"/>
                <a:gd name="T32" fmla="*/ 1023 w 1067"/>
                <a:gd name="T33" fmla="*/ 436 h 770"/>
                <a:gd name="T34" fmla="*/ 984 w 1067"/>
                <a:gd name="T35" fmla="*/ 474 h 770"/>
                <a:gd name="T36" fmla="*/ 965 w 1067"/>
                <a:gd name="T37" fmla="*/ 527 h 770"/>
                <a:gd name="T38" fmla="*/ 920 w 1067"/>
                <a:gd name="T39" fmla="*/ 500 h 770"/>
                <a:gd name="T40" fmla="*/ 923 w 1067"/>
                <a:gd name="T41" fmla="*/ 542 h 770"/>
                <a:gd name="T42" fmla="*/ 991 w 1067"/>
                <a:gd name="T43" fmla="*/ 580 h 770"/>
                <a:gd name="T44" fmla="*/ 1026 w 1067"/>
                <a:gd name="T45" fmla="*/ 597 h 770"/>
                <a:gd name="T46" fmla="*/ 1013 w 1067"/>
                <a:gd name="T47" fmla="*/ 630 h 770"/>
                <a:gd name="T48" fmla="*/ 965 w 1067"/>
                <a:gd name="T49" fmla="*/ 641 h 770"/>
                <a:gd name="T50" fmla="*/ 917 w 1067"/>
                <a:gd name="T51" fmla="*/ 633 h 770"/>
                <a:gd name="T52" fmla="*/ 908 w 1067"/>
                <a:gd name="T53" fmla="*/ 676 h 770"/>
                <a:gd name="T54" fmla="*/ 829 w 1067"/>
                <a:gd name="T55" fmla="*/ 638 h 770"/>
                <a:gd name="T56" fmla="*/ 781 w 1067"/>
                <a:gd name="T57" fmla="*/ 628 h 770"/>
                <a:gd name="T58" fmla="*/ 632 w 1067"/>
                <a:gd name="T59" fmla="*/ 623 h 770"/>
                <a:gd name="T60" fmla="*/ 616 w 1067"/>
                <a:gd name="T61" fmla="*/ 660 h 770"/>
                <a:gd name="T62" fmla="*/ 602 w 1067"/>
                <a:gd name="T63" fmla="*/ 701 h 770"/>
                <a:gd name="T64" fmla="*/ 461 w 1067"/>
                <a:gd name="T65" fmla="*/ 751 h 770"/>
                <a:gd name="T66" fmla="*/ 399 w 1067"/>
                <a:gd name="T67" fmla="*/ 674 h 770"/>
                <a:gd name="T68" fmla="*/ 227 w 1067"/>
                <a:gd name="T69" fmla="*/ 645 h 770"/>
                <a:gd name="T70" fmla="*/ 162 w 1067"/>
                <a:gd name="T71" fmla="*/ 606 h 770"/>
                <a:gd name="T72" fmla="*/ 2 w 1067"/>
                <a:gd name="T73" fmla="*/ 455 h 770"/>
                <a:gd name="T74" fmla="*/ 26 w 1067"/>
                <a:gd name="T75" fmla="*/ 407 h 770"/>
                <a:gd name="T76" fmla="*/ 45 w 1067"/>
                <a:gd name="T77" fmla="*/ 320 h 770"/>
                <a:gd name="T78" fmla="*/ 52 w 1067"/>
                <a:gd name="T79" fmla="*/ 272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770">
                  <a:moveTo>
                    <a:pt x="52" y="272"/>
                  </a:moveTo>
                  <a:lnTo>
                    <a:pt x="86" y="286"/>
                  </a:lnTo>
                  <a:lnTo>
                    <a:pt x="146" y="267"/>
                  </a:lnTo>
                  <a:lnTo>
                    <a:pt x="138" y="255"/>
                  </a:lnTo>
                  <a:lnTo>
                    <a:pt x="122" y="255"/>
                  </a:lnTo>
                  <a:lnTo>
                    <a:pt x="115" y="238"/>
                  </a:lnTo>
                  <a:lnTo>
                    <a:pt x="119" y="222"/>
                  </a:lnTo>
                  <a:lnTo>
                    <a:pt x="148" y="209"/>
                  </a:lnTo>
                  <a:lnTo>
                    <a:pt x="167" y="176"/>
                  </a:lnTo>
                  <a:lnTo>
                    <a:pt x="107" y="125"/>
                  </a:lnTo>
                  <a:lnTo>
                    <a:pt x="105" y="72"/>
                  </a:lnTo>
                  <a:lnTo>
                    <a:pt x="133" y="50"/>
                  </a:lnTo>
                  <a:lnTo>
                    <a:pt x="334" y="10"/>
                  </a:lnTo>
                  <a:lnTo>
                    <a:pt x="347" y="0"/>
                  </a:lnTo>
                  <a:lnTo>
                    <a:pt x="378" y="4"/>
                  </a:lnTo>
                  <a:lnTo>
                    <a:pt x="478" y="28"/>
                  </a:lnTo>
                  <a:lnTo>
                    <a:pt x="509" y="46"/>
                  </a:lnTo>
                  <a:lnTo>
                    <a:pt x="554" y="72"/>
                  </a:lnTo>
                  <a:lnTo>
                    <a:pt x="581" y="70"/>
                  </a:lnTo>
                  <a:lnTo>
                    <a:pt x="626" y="43"/>
                  </a:lnTo>
                  <a:lnTo>
                    <a:pt x="683" y="52"/>
                  </a:lnTo>
                  <a:lnTo>
                    <a:pt x="719" y="33"/>
                  </a:lnTo>
                  <a:lnTo>
                    <a:pt x="796" y="81"/>
                  </a:lnTo>
                  <a:lnTo>
                    <a:pt x="838" y="65"/>
                  </a:lnTo>
                  <a:lnTo>
                    <a:pt x="860" y="118"/>
                  </a:lnTo>
                  <a:lnTo>
                    <a:pt x="912" y="151"/>
                  </a:lnTo>
                  <a:lnTo>
                    <a:pt x="951" y="187"/>
                  </a:lnTo>
                  <a:lnTo>
                    <a:pt x="980" y="176"/>
                  </a:lnTo>
                  <a:lnTo>
                    <a:pt x="1035" y="248"/>
                  </a:lnTo>
                  <a:lnTo>
                    <a:pt x="1046" y="295"/>
                  </a:lnTo>
                  <a:lnTo>
                    <a:pt x="1066" y="323"/>
                  </a:lnTo>
                  <a:lnTo>
                    <a:pt x="1059" y="378"/>
                  </a:lnTo>
                  <a:lnTo>
                    <a:pt x="1015" y="414"/>
                  </a:lnTo>
                  <a:lnTo>
                    <a:pt x="1023" y="436"/>
                  </a:lnTo>
                  <a:lnTo>
                    <a:pt x="1006" y="453"/>
                  </a:lnTo>
                  <a:lnTo>
                    <a:pt x="984" y="474"/>
                  </a:lnTo>
                  <a:lnTo>
                    <a:pt x="984" y="511"/>
                  </a:lnTo>
                  <a:lnTo>
                    <a:pt x="965" y="527"/>
                  </a:lnTo>
                  <a:lnTo>
                    <a:pt x="941" y="520"/>
                  </a:lnTo>
                  <a:lnTo>
                    <a:pt x="920" y="500"/>
                  </a:lnTo>
                  <a:lnTo>
                    <a:pt x="910" y="522"/>
                  </a:lnTo>
                  <a:lnTo>
                    <a:pt x="923" y="542"/>
                  </a:lnTo>
                  <a:lnTo>
                    <a:pt x="958" y="546"/>
                  </a:lnTo>
                  <a:lnTo>
                    <a:pt x="991" y="580"/>
                  </a:lnTo>
                  <a:lnTo>
                    <a:pt x="1011" y="580"/>
                  </a:lnTo>
                  <a:lnTo>
                    <a:pt x="1026" y="597"/>
                  </a:lnTo>
                  <a:lnTo>
                    <a:pt x="1013" y="628"/>
                  </a:lnTo>
                  <a:lnTo>
                    <a:pt x="1013" y="630"/>
                  </a:lnTo>
                  <a:lnTo>
                    <a:pt x="984" y="626"/>
                  </a:lnTo>
                  <a:lnTo>
                    <a:pt x="965" y="641"/>
                  </a:lnTo>
                  <a:lnTo>
                    <a:pt x="951" y="619"/>
                  </a:lnTo>
                  <a:lnTo>
                    <a:pt x="917" y="633"/>
                  </a:lnTo>
                  <a:lnTo>
                    <a:pt x="908" y="650"/>
                  </a:lnTo>
                  <a:lnTo>
                    <a:pt x="908" y="676"/>
                  </a:lnTo>
                  <a:lnTo>
                    <a:pt x="872" y="683"/>
                  </a:lnTo>
                  <a:lnTo>
                    <a:pt x="829" y="638"/>
                  </a:lnTo>
                  <a:lnTo>
                    <a:pt x="815" y="617"/>
                  </a:lnTo>
                  <a:lnTo>
                    <a:pt x="781" y="628"/>
                  </a:lnTo>
                  <a:lnTo>
                    <a:pt x="722" y="610"/>
                  </a:lnTo>
                  <a:lnTo>
                    <a:pt x="632" y="623"/>
                  </a:lnTo>
                  <a:lnTo>
                    <a:pt x="626" y="633"/>
                  </a:lnTo>
                  <a:lnTo>
                    <a:pt x="616" y="660"/>
                  </a:lnTo>
                  <a:lnTo>
                    <a:pt x="599" y="672"/>
                  </a:lnTo>
                  <a:lnTo>
                    <a:pt x="602" y="701"/>
                  </a:lnTo>
                  <a:lnTo>
                    <a:pt x="549" y="769"/>
                  </a:lnTo>
                  <a:lnTo>
                    <a:pt x="461" y="751"/>
                  </a:lnTo>
                  <a:lnTo>
                    <a:pt x="454" y="718"/>
                  </a:lnTo>
                  <a:lnTo>
                    <a:pt x="399" y="674"/>
                  </a:lnTo>
                  <a:lnTo>
                    <a:pt x="279" y="655"/>
                  </a:lnTo>
                  <a:lnTo>
                    <a:pt x="227" y="645"/>
                  </a:lnTo>
                  <a:lnTo>
                    <a:pt x="207" y="643"/>
                  </a:lnTo>
                  <a:lnTo>
                    <a:pt x="162" y="606"/>
                  </a:lnTo>
                  <a:lnTo>
                    <a:pt x="67" y="583"/>
                  </a:lnTo>
                  <a:lnTo>
                    <a:pt x="2" y="455"/>
                  </a:lnTo>
                  <a:lnTo>
                    <a:pt x="0" y="421"/>
                  </a:lnTo>
                  <a:lnTo>
                    <a:pt x="26" y="407"/>
                  </a:lnTo>
                  <a:lnTo>
                    <a:pt x="26" y="368"/>
                  </a:lnTo>
                  <a:lnTo>
                    <a:pt x="45" y="320"/>
                  </a:lnTo>
                  <a:lnTo>
                    <a:pt x="23" y="297"/>
                  </a:lnTo>
                  <a:lnTo>
                    <a:pt x="52" y="272"/>
                  </a:lnTo>
                  <a:lnTo>
                    <a:pt x="52" y="272"/>
                  </a:lnTo>
                </a:path>
              </a:pathLst>
            </a:custGeom>
            <a:solidFill>
              <a:srgbClr val="FFECAF"/>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23" name="Freeform 245"/>
            <p:cNvSpPr/>
            <p:nvPr/>
          </p:nvSpPr>
          <p:spPr bwMode="auto">
            <a:xfrm>
              <a:off x="3675196" y="3048863"/>
              <a:ext cx="1770939" cy="1567231"/>
            </a:xfrm>
            <a:custGeom>
              <a:avLst/>
              <a:gdLst>
                <a:gd name="T0" fmla="*/ 5 w 1155"/>
                <a:gd name="T1" fmla="*/ 158 h 994"/>
                <a:gd name="T2" fmla="*/ 177 w 1155"/>
                <a:gd name="T3" fmla="*/ 63 h 994"/>
                <a:gd name="T4" fmla="*/ 225 w 1155"/>
                <a:gd name="T5" fmla="*/ 0 h 994"/>
                <a:gd name="T6" fmla="*/ 291 w 1155"/>
                <a:gd name="T7" fmla="*/ 34 h 994"/>
                <a:gd name="T8" fmla="*/ 341 w 1155"/>
                <a:gd name="T9" fmla="*/ 202 h 994"/>
                <a:gd name="T10" fmla="*/ 481 w 1155"/>
                <a:gd name="T11" fmla="*/ 188 h 994"/>
                <a:gd name="T12" fmla="*/ 503 w 1155"/>
                <a:gd name="T13" fmla="*/ 233 h 994"/>
                <a:gd name="T14" fmla="*/ 514 w 1155"/>
                <a:gd name="T15" fmla="*/ 323 h 994"/>
                <a:gd name="T16" fmla="*/ 536 w 1155"/>
                <a:gd name="T17" fmla="*/ 347 h 994"/>
                <a:gd name="T18" fmla="*/ 674 w 1155"/>
                <a:gd name="T19" fmla="*/ 374 h 994"/>
                <a:gd name="T20" fmla="*/ 792 w 1155"/>
                <a:gd name="T21" fmla="*/ 368 h 994"/>
                <a:gd name="T22" fmla="*/ 755 w 1155"/>
                <a:gd name="T23" fmla="*/ 434 h 994"/>
                <a:gd name="T24" fmla="*/ 797 w 1155"/>
                <a:gd name="T25" fmla="*/ 522 h 994"/>
                <a:gd name="T26" fmla="*/ 890 w 1155"/>
                <a:gd name="T27" fmla="*/ 646 h 994"/>
                <a:gd name="T28" fmla="*/ 926 w 1155"/>
                <a:gd name="T29" fmla="*/ 711 h 994"/>
                <a:gd name="T30" fmla="*/ 974 w 1155"/>
                <a:gd name="T31" fmla="*/ 690 h 994"/>
                <a:gd name="T32" fmla="*/ 990 w 1155"/>
                <a:gd name="T33" fmla="*/ 632 h 994"/>
                <a:gd name="T34" fmla="*/ 996 w 1155"/>
                <a:gd name="T35" fmla="*/ 537 h 994"/>
                <a:gd name="T36" fmla="*/ 1040 w 1155"/>
                <a:gd name="T37" fmla="*/ 557 h 994"/>
                <a:gd name="T38" fmla="*/ 1154 w 1155"/>
                <a:gd name="T39" fmla="*/ 639 h 994"/>
                <a:gd name="T40" fmla="*/ 1139 w 1155"/>
                <a:gd name="T41" fmla="*/ 716 h 994"/>
                <a:gd name="T42" fmla="*/ 1079 w 1155"/>
                <a:gd name="T43" fmla="*/ 736 h 994"/>
                <a:gd name="T44" fmla="*/ 1016 w 1155"/>
                <a:gd name="T45" fmla="*/ 745 h 994"/>
                <a:gd name="T46" fmla="*/ 988 w 1155"/>
                <a:gd name="T47" fmla="*/ 767 h 994"/>
                <a:gd name="T48" fmla="*/ 996 w 1155"/>
                <a:gd name="T49" fmla="*/ 822 h 994"/>
                <a:gd name="T50" fmla="*/ 983 w 1155"/>
                <a:gd name="T51" fmla="*/ 891 h 994"/>
                <a:gd name="T52" fmla="*/ 948 w 1155"/>
                <a:gd name="T53" fmla="*/ 926 h 994"/>
                <a:gd name="T54" fmla="*/ 906 w 1155"/>
                <a:gd name="T55" fmla="*/ 981 h 994"/>
                <a:gd name="T56" fmla="*/ 818 w 1155"/>
                <a:gd name="T57" fmla="*/ 972 h 994"/>
                <a:gd name="T58" fmla="*/ 782 w 1155"/>
                <a:gd name="T59" fmla="*/ 937 h 994"/>
                <a:gd name="T60" fmla="*/ 718 w 1155"/>
                <a:gd name="T61" fmla="*/ 858 h 994"/>
                <a:gd name="T62" fmla="*/ 641 w 1155"/>
                <a:gd name="T63" fmla="*/ 862 h 994"/>
                <a:gd name="T64" fmla="*/ 591 w 1155"/>
                <a:gd name="T65" fmla="*/ 855 h 994"/>
                <a:gd name="T66" fmla="*/ 553 w 1155"/>
                <a:gd name="T67" fmla="*/ 809 h 994"/>
                <a:gd name="T68" fmla="*/ 617 w 1155"/>
                <a:gd name="T69" fmla="*/ 820 h 994"/>
                <a:gd name="T70" fmla="*/ 656 w 1155"/>
                <a:gd name="T71" fmla="*/ 745 h 994"/>
                <a:gd name="T72" fmla="*/ 698 w 1155"/>
                <a:gd name="T73" fmla="*/ 632 h 994"/>
                <a:gd name="T74" fmla="*/ 613 w 1155"/>
                <a:gd name="T75" fmla="*/ 484 h 994"/>
                <a:gd name="T76" fmla="*/ 492 w 1155"/>
                <a:gd name="T77" fmla="*/ 427 h 994"/>
                <a:gd name="T78" fmla="*/ 352 w 1155"/>
                <a:gd name="T79" fmla="*/ 342 h 994"/>
                <a:gd name="T80" fmla="*/ 213 w 1155"/>
                <a:gd name="T81" fmla="*/ 378 h 994"/>
                <a:gd name="T82" fmla="*/ 110 w 1155"/>
                <a:gd name="T83" fmla="*/ 33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5" h="994">
                  <a:moveTo>
                    <a:pt x="10" y="313"/>
                  </a:moveTo>
                  <a:lnTo>
                    <a:pt x="0" y="185"/>
                  </a:lnTo>
                  <a:lnTo>
                    <a:pt x="5" y="158"/>
                  </a:lnTo>
                  <a:lnTo>
                    <a:pt x="43" y="140"/>
                  </a:lnTo>
                  <a:lnTo>
                    <a:pt x="96" y="96"/>
                  </a:lnTo>
                  <a:lnTo>
                    <a:pt x="177" y="63"/>
                  </a:lnTo>
                  <a:lnTo>
                    <a:pt x="210" y="48"/>
                  </a:lnTo>
                  <a:lnTo>
                    <a:pt x="210" y="17"/>
                  </a:lnTo>
                  <a:lnTo>
                    <a:pt x="225" y="0"/>
                  </a:lnTo>
                  <a:lnTo>
                    <a:pt x="239" y="2"/>
                  </a:lnTo>
                  <a:lnTo>
                    <a:pt x="292" y="10"/>
                  </a:lnTo>
                  <a:lnTo>
                    <a:pt x="291" y="34"/>
                  </a:lnTo>
                  <a:lnTo>
                    <a:pt x="301" y="72"/>
                  </a:lnTo>
                  <a:lnTo>
                    <a:pt x="295" y="134"/>
                  </a:lnTo>
                  <a:lnTo>
                    <a:pt x="341" y="202"/>
                  </a:lnTo>
                  <a:lnTo>
                    <a:pt x="365" y="217"/>
                  </a:lnTo>
                  <a:lnTo>
                    <a:pt x="402" y="188"/>
                  </a:lnTo>
                  <a:lnTo>
                    <a:pt x="481" y="188"/>
                  </a:lnTo>
                  <a:lnTo>
                    <a:pt x="500" y="195"/>
                  </a:lnTo>
                  <a:lnTo>
                    <a:pt x="512" y="213"/>
                  </a:lnTo>
                  <a:lnTo>
                    <a:pt x="503" y="233"/>
                  </a:lnTo>
                  <a:lnTo>
                    <a:pt x="459" y="268"/>
                  </a:lnTo>
                  <a:lnTo>
                    <a:pt x="464" y="286"/>
                  </a:lnTo>
                  <a:lnTo>
                    <a:pt x="514" y="323"/>
                  </a:lnTo>
                  <a:lnTo>
                    <a:pt x="534" y="323"/>
                  </a:lnTo>
                  <a:lnTo>
                    <a:pt x="540" y="332"/>
                  </a:lnTo>
                  <a:lnTo>
                    <a:pt x="536" y="347"/>
                  </a:lnTo>
                  <a:lnTo>
                    <a:pt x="567" y="372"/>
                  </a:lnTo>
                  <a:lnTo>
                    <a:pt x="639" y="383"/>
                  </a:lnTo>
                  <a:lnTo>
                    <a:pt x="674" y="374"/>
                  </a:lnTo>
                  <a:lnTo>
                    <a:pt x="718" y="330"/>
                  </a:lnTo>
                  <a:lnTo>
                    <a:pt x="770" y="335"/>
                  </a:lnTo>
                  <a:lnTo>
                    <a:pt x="792" y="368"/>
                  </a:lnTo>
                  <a:lnTo>
                    <a:pt x="780" y="398"/>
                  </a:lnTo>
                  <a:lnTo>
                    <a:pt x="784" y="417"/>
                  </a:lnTo>
                  <a:lnTo>
                    <a:pt x="755" y="434"/>
                  </a:lnTo>
                  <a:lnTo>
                    <a:pt x="742" y="449"/>
                  </a:lnTo>
                  <a:lnTo>
                    <a:pt x="746" y="487"/>
                  </a:lnTo>
                  <a:lnTo>
                    <a:pt x="797" y="522"/>
                  </a:lnTo>
                  <a:lnTo>
                    <a:pt x="818" y="518"/>
                  </a:lnTo>
                  <a:lnTo>
                    <a:pt x="878" y="590"/>
                  </a:lnTo>
                  <a:lnTo>
                    <a:pt x="890" y="646"/>
                  </a:lnTo>
                  <a:lnTo>
                    <a:pt x="885" y="672"/>
                  </a:lnTo>
                  <a:lnTo>
                    <a:pt x="926" y="694"/>
                  </a:lnTo>
                  <a:lnTo>
                    <a:pt x="926" y="711"/>
                  </a:lnTo>
                  <a:lnTo>
                    <a:pt x="964" y="721"/>
                  </a:lnTo>
                  <a:lnTo>
                    <a:pt x="974" y="721"/>
                  </a:lnTo>
                  <a:lnTo>
                    <a:pt x="974" y="690"/>
                  </a:lnTo>
                  <a:lnTo>
                    <a:pt x="1003" y="685"/>
                  </a:lnTo>
                  <a:lnTo>
                    <a:pt x="1009" y="648"/>
                  </a:lnTo>
                  <a:lnTo>
                    <a:pt x="990" y="632"/>
                  </a:lnTo>
                  <a:lnTo>
                    <a:pt x="974" y="617"/>
                  </a:lnTo>
                  <a:lnTo>
                    <a:pt x="981" y="547"/>
                  </a:lnTo>
                  <a:lnTo>
                    <a:pt x="996" y="537"/>
                  </a:lnTo>
                  <a:lnTo>
                    <a:pt x="1022" y="549"/>
                  </a:lnTo>
                  <a:lnTo>
                    <a:pt x="1033" y="544"/>
                  </a:lnTo>
                  <a:lnTo>
                    <a:pt x="1040" y="557"/>
                  </a:lnTo>
                  <a:lnTo>
                    <a:pt x="1110" y="593"/>
                  </a:lnTo>
                  <a:lnTo>
                    <a:pt x="1148" y="617"/>
                  </a:lnTo>
                  <a:lnTo>
                    <a:pt x="1154" y="639"/>
                  </a:lnTo>
                  <a:lnTo>
                    <a:pt x="1134" y="668"/>
                  </a:lnTo>
                  <a:lnTo>
                    <a:pt x="1145" y="701"/>
                  </a:lnTo>
                  <a:lnTo>
                    <a:pt x="1139" y="716"/>
                  </a:lnTo>
                  <a:lnTo>
                    <a:pt x="1086" y="721"/>
                  </a:lnTo>
                  <a:lnTo>
                    <a:pt x="1075" y="728"/>
                  </a:lnTo>
                  <a:lnTo>
                    <a:pt x="1079" y="736"/>
                  </a:lnTo>
                  <a:lnTo>
                    <a:pt x="1079" y="752"/>
                  </a:lnTo>
                  <a:lnTo>
                    <a:pt x="1038" y="756"/>
                  </a:lnTo>
                  <a:lnTo>
                    <a:pt x="1016" y="745"/>
                  </a:lnTo>
                  <a:lnTo>
                    <a:pt x="988" y="745"/>
                  </a:lnTo>
                  <a:lnTo>
                    <a:pt x="983" y="752"/>
                  </a:lnTo>
                  <a:lnTo>
                    <a:pt x="988" y="767"/>
                  </a:lnTo>
                  <a:lnTo>
                    <a:pt x="974" y="783"/>
                  </a:lnTo>
                  <a:lnTo>
                    <a:pt x="969" y="800"/>
                  </a:lnTo>
                  <a:lnTo>
                    <a:pt x="996" y="822"/>
                  </a:lnTo>
                  <a:lnTo>
                    <a:pt x="976" y="862"/>
                  </a:lnTo>
                  <a:lnTo>
                    <a:pt x="985" y="882"/>
                  </a:lnTo>
                  <a:lnTo>
                    <a:pt x="983" y="891"/>
                  </a:lnTo>
                  <a:lnTo>
                    <a:pt x="952" y="891"/>
                  </a:lnTo>
                  <a:lnTo>
                    <a:pt x="930" y="901"/>
                  </a:lnTo>
                  <a:lnTo>
                    <a:pt x="948" y="926"/>
                  </a:lnTo>
                  <a:lnTo>
                    <a:pt x="937" y="957"/>
                  </a:lnTo>
                  <a:lnTo>
                    <a:pt x="904" y="966"/>
                  </a:lnTo>
                  <a:lnTo>
                    <a:pt x="906" y="981"/>
                  </a:lnTo>
                  <a:lnTo>
                    <a:pt x="897" y="993"/>
                  </a:lnTo>
                  <a:lnTo>
                    <a:pt x="840" y="988"/>
                  </a:lnTo>
                  <a:lnTo>
                    <a:pt x="818" y="972"/>
                  </a:lnTo>
                  <a:lnTo>
                    <a:pt x="814" y="937"/>
                  </a:lnTo>
                  <a:lnTo>
                    <a:pt x="801" y="923"/>
                  </a:lnTo>
                  <a:lnTo>
                    <a:pt x="782" y="937"/>
                  </a:lnTo>
                  <a:lnTo>
                    <a:pt x="746" y="901"/>
                  </a:lnTo>
                  <a:lnTo>
                    <a:pt x="720" y="884"/>
                  </a:lnTo>
                  <a:lnTo>
                    <a:pt x="718" y="858"/>
                  </a:lnTo>
                  <a:lnTo>
                    <a:pt x="709" y="838"/>
                  </a:lnTo>
                  <a:lnTo>
                    <a:pt x="696" y="838"/>
                  </a:lnTo>
                  <a:lnTo>
                    <a:pt x="641" y="862"/>
                  </a:lnTo>
                  <a:lnTo>
                    <a:pt x="643" y="889"/>
                  </a:lnTo>
                  <a:lnTo>
                    <a:pt x="624" y="889"/>
                  </a:lnTo>
                  <a:lnTo>
                    <a:pt x="591" y="855"/>
                  </a:lnTo>
                  <a:lnTo>
                    <a:pt x="555" y="851"/>
                  </a:lnTo>
                  <a:lnTo>
                    <a:pt x="543" y="831"/>
                  </a:lnTo>
                  <a:lnTo>
                    <a:pt x="553" y="809"/>
                  </a:lnTo>
                  <a:lnTo>
                    <a:pt x="574" y="829"/>
                  </a:lnTo>
                  <a:lnTo>
                    <a:pt x="598" y="836"/>
                  </a:lnTo>
                  <a:lnTo>
                    <a:pt x="617" y="820"/>
                  </a:lnTo>
                  <a:lnTo>
                    <a:pt x="617" y="783"/>
                  </a:lnTo>
                  <a:lnTo>
                    <a:pt x="639" y="762"/>
                  </a:lnTo>
                  <a:lnTo>
                    <a:pt x="656" y="745"/>
                  </a:lnTo>
                  <a:lnTo>
                    <a:pt x="648" y="723"/>
                  </a:lnTo>
                  <a:lnTo>
                    <a:pt x="691" y="687"/>
                  </a:lnTo>
                  <a:lnTo>
                    <a:pt x="698" y="632"/>
                  </a:lnTo>
                  <a:lnTo>
                    <a:pt x="679" y="604"/>
                  </a:lnTo>
                  <a:lnTo>
                    <a:pt x="667" y="557"/>
                  </a:lnTo>
                  <a:lnTo>
                    <a:pt x="613" y="484"/>
                  </a:lnTo>
                  <a:lnTo>
                    <a:pt x="584" y="496"/>
                  </a:lnTo>
                  <a:lnTo>
                    <a:pt x="545" y="460"/>
                  </a:lnTo>
                  <a:lnTo>
                    <a:pt x="492" y="427"/>
                  </a:lnTo>
                  <a:lnTo>
                    <a:pt x="471" y="374"/>
                  </a:lnTo>
                  <a:lnTo>
                    <a:pt x="428" y="390"/>
                  </a:lnTo>
                  <a:lnTo>
                    <a:pt x="352" y="342"/>
                  </a:lnTo>
                  <a:lnTo>
                    <a:pt x="315" y="361"/>
                  </a:lnTo>
                  <a:lnTo>
                    <a:pt x="258" y="352"/>
                  </a:lnTo>
                  <a:lnTo>
                    <a:pt x="213" y="378"/>
                  </a:lnTo>
                  <a:lnTo>
                    <a:pt x="186" y="381"/>
                  </a:lnTo>
                  <a:lnTo>
                    <a:pt x="141" y="354"/>
                  </a:lnTo>
                  <a:lnTo>
                    <a:pt x="110" y="337"/>
                  </a:lnTo>
                  <a:lnTo>
                    <a:pt x="10" y="313"/>
                  </a:lnTo>
                  <a:lnTo>
                    <a:pt x="10" y="313"/>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24" name="Freeform 246"/>
            <p:cNvSpPr/>
            <p:nvPr/>
          </p:nvSpPr>
          <p:spPr bwMode="auto">
            <a:xfrm>
              <a:off x="1404938" y="1936182"/>
              <a:ext cx="2615807" cy="2056881"/>
            </a:xfrm>
            <a:custGeom>
              <a:avLst/>
              <a:gdLst>
                <a:gd name="T0" fmla="*/ 1172 w 1707"/>
                <a:gd name="T1" fmla="*/ 43 h 1305"/>
                <a:gd name="T2" fmla="*/ 1224 w 1707"/>
                <a:gd name="T3" fmla="*/ 110 h 1305"/>
                <a:gd name="T4" fmla="*/ 1298 w 1707"/>
                <a:gd name="T5" fmla="*/ 158 h 1305"/>
                <a:gd name="T6" fmla="*/ 1361 w 1707"/>
                <a:gd name="T7" fmla="*/ 284 h 1305"/>
                <a:gd name="T8" fmla="*/ 1327 w 1707"/>
                <a:gd name="T9" fmla="*/ 383 h 1305"/>
                <a:gd name="T10" fmla="*/ 1511 w 1707"/>
                <a:gd name="T11" fmla="*/ 467 h 1305"/>
                <a:gd name="T12" fmla="*/ 1640 w 1707"/>
                <a:gd name="T13" fmla="*/ 562 h 1305"/>
                <a:gd name="T14" fmla="*/ 1706 w 1707"/>
                <a:gd name="T15" fmla="*/ 706 h 1305"/>
                <a:gd name="T16" fmla="*/ 1657 w 1707"/>
                <a:gd name="T17" fmla="*/ 769 h 1305"/>
                <a:gd name="T18" fmla="*/ 1486 w 1707"/>
                <a:gd name="T19" fmla="*/ 865 h 1305"/>
                <a:gd name="T20" fmla="*/ 1460 w 1707"/>
                <a:gd name="T21" fmla="*/ 1014 h 1305"/>
                <a:gd name="T22" fmla="*/ 1217 w 1707"/>
                <a:gd name="T23" fmla="*/ 1087 h 1305"/>
                <a:gd name="T24" fmla="*/ 1261 w 1707"/>
                <a:gd name="T25" fmla="*/ 1224 h 1305"/>
                <a:gd name="T26" fmla="*/ 1234 w 1707"/>
                <a:gd name="T27" fmla="*/ 1270 h 1305"/>
                <a:gd name="T28" fmla="*/ 1199 w 1707"/>
                <a:gd name="T29" fmla="*/ 1301 h 1305"/>
                <a:gd name="T30" fmla="*/ 1103 w 1707"/>
                <a:gd name="T31" fmla="*/ 1277 h 1305"/>
                <a:gd name="T32" fmla="*/ 935 w 1707"/>
                <a:gd name="T33" fmla="*/ 1253 h 1305"/>
                <a:gd name="T34" fmla="*/ 768 w 1707"/>
                <a:gd name="T35" fmla="*/ 1284 h 1305"/>
                <a:gd name="T36" fmla="*/ 639 w 1707"/>
                <a:gd name="T37" fmla="*/ 1263 h 1305"/>
                <a:gd name="T38" fmla="*/ 492 w 1707"/>
                <a:gd name="T39" fmla="*/ 1275 h 1305"/>
                <a:gd name="T40" fmla="*/ 409 w 1707"/>
                <a:gd name="T41" fmla="*/ 1234 h 1305"/>
                <a:gd name="T42" fmla="*/ 321 w 1707"/>
                <a:gd name="T43" fmla="*/ 1173 h 1305"/>
                <a:gd name="T44" fmla="*/ 131 w 1707"/>
                <a:gd name="T45" fmla="*/ 1138 h 1305"/>
                <a:gd name="T46" fmla="*/ 105 w 1707"/>
                <a:gd name="T47" fmla="*/ 1065 h 1305"/>
                <a:gd name="T48" fmla="*/ 65 w 1707"/>
                <a:gd name="T49" fmla="*/ 1012 h 1305"/>
                <a:gd name="T50" fmla="*/ 38 w 1707"/>
                <a:gd name="T51" fmla="*/ 961 h 1305"/>
                <a:gd name="T52" fmla="*/ 65 w 1707"/>
                <a:gd name="T53" fmla="*/ 901 h 1305"/>
                <a:gd name="T54" fmla="*/ 10 w 1707"/>
                <a:gd name="T55" fmla="*/ 829 h 1305"/>
                <a:gd name="T56" fmla="*/ 5 w 1707"/>
                <a:gd name="T57" fmla="*/ 752 h 1305"/>
                <a:gd name="T58" fmla="*/ 38 w 1707"/>
                <a:gd name="T59" fmla="*/ 701 h 1305"/>
                <a:gd name="T60" fmla="*/ 134 w 1707"/>
                <a:gd name="T61" fmla="*/ 668 h 1305"/>
                <a:gd name="T62" fmla="*/ 181 w 1707"/>
                <a:gd name="T63" fmla="*/ 672 h 1305"/>
                <a:gd name="T64" fmla="*/ 235 w 1707"/>
                <a:gd name="T65" fmla="*/ 699 h 1305"/>
                <a:gd name="T66" fmla="*/ 409 w 1707"/>
                <a:gd name="T67" fmla="*/ 639 h 1305"/>
                <a:gd name="T68" fmla="*/ 555 w 1707"/>
                <a:gd name="T69" fmla="*/ 544 h 1305"/>
                <a:gd name="T70" fmla="*/ 601 w 1707"/>
                <a:gd name="T71" fmla="*/ 501 h 1305"/>
                <a:gd name="T72" fmla="*/ 575 w 1707"/>
                <a:gd name="T73" fmla="*/ 342 h 1305"/>
                <a:gd name="T74" fmla="*/ 704 w 1707"/>
                <a:gd name="T75" fmla="*/ 313 h 1305"/>
                <a:gd name="T76" fmla="*/ 761 w 1707"/>
                <a:gd name="T77" fmla="*/ 342 h 1305"/>
                <a:gd name="T78" fmla="*/ 827 w 1707"/>
                <a:gd name="T79" fmla="*/ 163 h 1305"/>
                <a:gd name="T80" fmla="*/ 930 w 1707"/>
                <a:gd name="T81" fmla="*/ 187 h 1305"/>
                <a:gd name="T82" fmla="*/ 1019 w 1707"/>
                <a:gd name="T83" fmla="*/ 84 h 1305"/>
                <a:gd name="T84" fmla="*/ 1098 w 1707"/>
                <a:gd name="T85" fmla="*/ 36 h 1305"/>
                <a:gd name="T86" fmla="*/ 1165 w 1707"/>
                <a:gd name="T87" fmla="*/ 1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7" h="1305">
                  <a:moveTo>
                    <a:pt x="1165" y="10"/>
                  </a:moveTo>
                  <a:lnTo>
                    <a:pt x="1182" y="10"/>
                  </a:lnTo>
                  <a:lnTo>
                    <a:pt x="1172" y="43"/>
                  </a:lnTo>
                  <a:lnTo>
                    <a:pt x="1186" y="63"/>
                  </a:lnTo>
                  <a:lnTo>
                    <a:pt x="1189" y="77"/>
                  </a:lnTo>
                  <a:lnTo>
                    <a:pt x="1224" y="110"/>
                  </a:lnTo>
                  <a:lnTo>
                    <a:pt x="1232" y="138"/>
                  </a:lnTo>
                  <a:lnTo>
                    <a:pt x="1278" y="140"/>
                  </a:lnTo>
                  <a:lnTo>
                    <a:pt x="1298" y="158"/>
                  </a:lnTo>
                  <a:lnTo>
                    <a:pt x="1309" y="158"/>
                  </a:lnTo>
                  <a:lnTo>
                    <a:pt x="1335" y="215"/>
                  </a:lnTo>
                  <a:lnTo>
                    <a:pt x="1361" y="284"/>
                  </a:lnTo>
                  <a:lnTo>
                    <a:pt x="1349" y="326"/>
                  </a:lnTo>
                  <a:lnTo>
                    <a:pt x="1351" y="342"/>
                  </a:lnTo>
                  <a:lnTo>
                    <a:pt x="1327" y="383"/>
                  </a:lnTo>
                  <a:lnTo>
                    <a:pt x="1333" y="417"/>
                  </a:lnTo>
                  <a:lnTo>
                    <a:pt x="1418" y="453"/>
                  </a:lnTo>
                  <a:lnTo>
                    <a:pt x="1511" y="467"/>
                  </a:lnTo>
                  <a:lnTo>
                    <a:pt x="1607" y="533"/>
                  </a:lnTo>
                  <a:lnTo>
                    <a:pt x="1638" y="544"/>
                  </a:lnTo>
                  <a:lnTo>
                    <a:pt x="1640" y="562"/>
                  </a:lnTo>
                  <a:lnTo>
                    <a:pt x="1660" y="604"/>
                  </a:lnTo>
                  <a:lnTo>
                    <a:pt x="1679" y="658"/>
                  </a:lnTo>
                  <a:lnTo>
                    <a:pt x="1706" y="706"/>
                  </a:lnTo>
                  <a:lnTo>
                    <a:pt x="1691" y="723"/>
                  </a:lnTo>
                  <a:lnTo>
                    <a:pt x="1691" y="754"/>
                  </a:lnTo>
                  <a:lnTo>
                    <a:pt x="1657" y="769"/>
                  </a:lnTo>
                  <a:lnTo>
                    <a:pt x="1576" y="802"/>
                  </a:lnTo>
                  <a:lnTo>
                    <a:pt x="1524" y="846"/>
                  </a:lnTo>
                  <a:lnTo>
                    <a:pt x="1486" y="865"/>
                  </a:lnTo>
                  <a:lnTo>
                    <a:pt x="1480" y="891"/>
                  </a:lnTo>
                  <a:lnTo>
                    <a:pt x="1491" y="1019"/>
                  </a:lnTo>
                  <a:lnTo>
                    <a:pt x="1460" y="1014"/>
                  </a:lnTo>
                  <a:lnTo>
                    <a:pt x="1447" y="1025"/>
                  </a:lnTo>
                  <a:lnTo>
                    <a:pt x="1246" y="1065"/>
                  </a:lnTo>
                  <a:lnTo>
                    <a:pt x="1217" y="1087"/>
                  </a:lnTo>
                  <a:lnTo>
                    <a:pt x="1220" y="1140"/>
                  </a:lnTo>
                  <a:lnTo>
                    <a:pt x="1280" y="1191"/>
                  </a:lnTo>
                  <a:lnTo>
                    <a:pt x="1261" y="1224"/>
                  </a:lnTo>
                  <a:lnTo>
                    <a:pt x="1232" y="1237"/>
                  </a:lnTo>
                  <a:lnTo>
                    <a:pt x="1228" y="1253"/>
                  </a:lnTo>
                  <a:lnTo>
                    <a:pt x="1234" y="1270"/>
                  </a:lnTo>
                  <a:lnTo>
                    <a:pt x="1250" y="1270"/>
                  </a:lnTo>
                  <a:lnTo>
                    <a:pt x="1258" y="1282"/>
                  </a:lnTo>
                  <a:lnTo>
                    <a:pt x="1199" y="1301"/>
                  </a:lnTo>
                  <a:lnTo>
                    <a:pt x="1165" y="1287"/>
                  </a:lnTo>
                  <a:lnTo>
                    <a:pt x="1146" y="1277"/>
                  </a:lnTo>
                  <a:lnTo>
                    <a:pt x="1103" y="1277"/>
                  </a:lnTo>
                  <a:lnTo>
                    <a:pt x="1024" y="1241"/>
                  </a:lnTo>
                  <a:lnTo>
                    <a:pt x="974" y="1241"/>
                  </a:lnTo>
                  <a:lnTo>
                    <a:pt x="935" y="1253"/>
                  </a:lnTo>
                  <a:lnTo>
                    <a:pt x="890" y="1253"/>
                  </a:lnTo>
                  <a:lnTo>
                    <a:pt x="823" y="1290"/>
                  </a:lnTo>
                  <a:lnTo>
                    <a:pt x="768" y="1284"/>
                  </a:lnTo>
                  <a:lnTo>
                    <a:pt x="713" y="1304"/>
                  </a:lnTo>
                  <a:lnTo>
                    <a:pt x="667" y="1287"/>
                  </a:lnTo>
                  <a:lnTo>
                    <a:pt x="639" y="1263"/>
                  </a:lnTo>
                  <a:lnTo>
                    <a:pt x="567" y="1253"/>
                  </a:lnTo>
                  <a:lnTo>
                    <a:pt x="519" y="1285"/>
                  </a:lnTo>
                  <a:lnTo>
                    <a:pt x="492" y="1275"/>
                  </a:lnTo>
                  <a:lnTo>
                    <a:pt x="469" y="1257"/>
                  </a:lnTo>
                  <a:lnTo>
                    <a:pt x="418" y="1244"/>
                  </a:lnTo>
                  <a:lnTo>
                    <a:pt x="409" y="1234"/>
                  </a:lnTo>
                  <a:lnTo>
                    <a:pt x="387" y="1232"/>
                  </a:lnTo>
                  <a:lnTo>
                    <a:pt x="354" y="1181"/>
                  </a:lnTo>
                  <a:lnTo>
                    <a:pt x="321" y="1173"/>
                  </a:lnTo>
                  <a:lnTo>
                    <a:pt x="235" y="1200"/>
                  </a:lnTo>
                  <a:lnTo>
                    <a:pt x="203" y="1191"/>
                  </a:lnTo>
                  <a:lnTo>
                    <a:pt x="131" y="1138"/>
                  </a:lnTo>
                  <a:lnTo>
                    <a:pt x="110" y="1135"/>
                  </a:lnTo>
                  <a:lnTo>
                    <a:pt x="93" y="1101"/>
                  </a:lnTo>
                  <a:lnTo>
                    <a:pt x="105" y="1065"/>
                  </a:lnTo>
                  <a:lnTo>
                    <a:pt x="102" y="1048"/>
                  </a:lnTo>
                  <a:lnTo>
                    <a:pt x="76" y="1029"/>
                  </a:lnTo>
                  <a:lnTo>
                    <a:pt x="65" y="1012"/>
                  </a:lnTo>
                  <a:lnTo>
                    <a:pt x="10" y="981"/>
                  </a:lnTo>
                  <a:lnTo>
                    <a:pt x="10" y="972"/>
                  </a:lnTo>
                  <a:lnTo>
                    <a:pt x="38" y="961"/>
                  </a:lnTo>
                  <a:lnTo>
                    <a:pt x="53" y="971"/>
                  </a:lnTo>
                  <a:lnTo>
                    <a:pt x="69" y="954"/>
                  </a:lnTo>
                  <a:lnTo>
                    <a:pt x="65" y="901"/>
                  </a:lnTo>
                  <a:lnTo>
                    <a:pt x="69" y="858"/>
                  </a:lnTo>
                  <a:lnTo>
                    <a:pt x="32" y="822"/>
                  </a:lnTo>
                  <a:lnTo>
                    <a:pt x="10" y="829"/>
                  </a:lnTo>
                  <a:lnTo>
                    <a:pt x="0" y="802"/>
                  </a:lnTo>
                  <a:lnTo>
                    <a:pt x="14" y="776"/>
                  </a:lnTo>
                  <a:lnTo>
                    <a:pt x="5" y="752"/>
                  </a:lnTo>
                  <a:lnTo>
                    <a:pt x="29" y="730"/>
                  </a:lnTo>
                  <a:lnTo>
                    <a:pt x="38" y="721"/>
                  </a:lnTo>
                  <a:lnTo>
                    <a:pt x="38" y="701"/>
                  </a:lnTo>
                  <a:lnTo>
                    <a:pt x="72" y="685"/>
                  </a:lnTo>
                  <a:lnTo>
                    <a:pt x="105" y="679"/>
                  </a:lnTo>
                  <a:lnTo>
                    <a:pt x="134" y="668"/>
                  </a:lnTo>
                  <a:lnTo>
                    <a:pt x="158" y="675"/>
                  </a:lnTo>
                  <a:lnTo>
                    <a:pt x="177" y="668"/>
                  </a:lnTo>
                  <a:lnTo>
                    <a:pt x="181" y="672"/>
                  </a:lnTo>
                  <a:lnTo>
                    <a:pt x="185" y="694"/>
                  </a:lnTo>
                  <a:lnTo>
                    <a:pt x="201" y="701"/>
                  </a:lnTo>
                  <a:lnTo>
                    <a:pt x="235" y="699"/>
                  </a:lnTo>
                  <a:lnTo>
                    <a:pt x="280" y="653"/>
                  </a:lnTo>
                  <a:lnTo>
                    <a:pt x="365" y="670"/>
                  </a:lnTo>
                  <a:lnTo>
                    <a:pt x="409" y="639"/>
                  </a:lnTo>
                  <a:lnTo>
                    <a:pt x="536" y="610"/>
                  </a:lnTo>
                  <a:lnTo>
                    <a:pt x="545" y="593"/>
                  </a:lnTo>
                  <a:lnTo>
                    <a:pt x="555" y="544"/>
                  </a:lnTo>
                  <a:lnTo>
                    <a:pt x="591" y="516"/>
                  </a:lnTo>
                  <a:lnTo>
                    <a:pt x="601" y="516"/>
                  </a:lnTo>
                  <a:lnTo>
                    <a:pt x="601" y="501"/>
                  </a:lnTo>
                  <a:lnTo>
                    <a:pt x="603" y="378"/>
                  </a:lnTo>
                  <a:lnTo>
                    <a:pt x="610" y="352"/>
                  </a:lnTo>
                  <a:lnTo>
                    <a:pt x="575" y="342"/>
                  </a:lnTo>
                  <a:lnTo>
                    <a:pt x="574" y="330"/>
                  </a:lnTo>
                  <a:lnTo>
                    <a:pt x="610" y="320"/>
                  </a:lnTo>
                  <a:lnTo>
                    <a:pt x="704" y="313"/>
                  </a:lnTo>
                  <a:lnTo>
                    <a:pt x="720" y="330"/>
                  </a:lnTo>
                  <a:lnTo>
                    <a:pt x="753" y="339"/>
                  </a:lnTo>
                  <a:lnTo>
                    <a:pt x="761" y="342"/>
                  </a:lnTo>
                  <a:lnTo>
                    <a:pt x="775" y="323"/>
                  </a:lnTo>
                  <a:lnTo>
                    <a:pt x="756" y="306"/>
                  </a:lnTo>
                  <a:lnTo>
                    <a:pt x="827" y="163"/>
                  </a:lnTo>
                  <a:lnTo>
                    <a:pt x="838" y="154"/>
                  </a:lnTo>
                  <a:lnTo>
                    <a:pt x="902" y="187"/>
                  </a:lnTo>
                  <a:lnTo>
                    <a:pt x="930" y="187"/>
                  </a:lnTo>
                  <a:lnTo>
                    <a:pt x="943" y="205"/>
                  </a:lnTo>
                  <a:lnTo>
                    <a:pt x="1005" y="185"/>
                  </a:lnTo>
                  <a:lnTo>
                    <a:pt x="1019" y="84"/>
                  </a:lnTo>
                  <a:lnTo>
                    <a:pt x="1046" y="65"/>
                  </a:lnTo>
                  <a:lnTo>
                    <a:pt x="1077" y="63"/>
                  </a:lnTo>
                  <a:lnTo>
                    <a:pt x="1098" y="36"/>
                  </a:lnTo>
                  <a:lnTo>
                    <a:pt x="1107" y="10"/>
                  </a:lnTo>
                  <a:lnTo>
                    <a:pt x="1125" y="0"/>
                  </a:lnTo>
                  <a:lnTo>
                    <a:pt x="1165" y="10"/>
                  </a:lnTo>
                  <a:lnTo>
                    <a:pt x="1165" y="10"/>
                  </a:lnTo>
                </a:path>
              </a:pathLst>
            </a:custGeom>
            <a:solidFill>
              <a:schemeClr val="bg1">
                <a:lumMod val="85000"/>
              </a:schemeClr>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25" name="Freeform 247"/>
            <p:cNvSpPr/>
            <p:nvPr/>
          </p:nvSpPr>
          <p:spPr bwMode="auto">
            <a:xfrm>
              <a:off x="5100586" y="3510433"/>
              <a:ext cx="644449" cy="1198677"/>
            </a:xfrm>
            <a:custGeom>
              <a:avLst/>
              <a:gdLst>
                <a:gd name="T0" fmla="*/ 349 w 420"/>
                <a:gd name="T1" fmla="*/ 453 h 761"/>
                <a:gd name="T2" fmla="*/ 340 w 420"/>
                <a:gd name="T3" fmla="*/ 255 h 761"/>
                <a:gd name="T4" fmla="*/ 368 w 420"/>
                <a:gd name="T5" fmla="*/ 191 h 761"/>
                <a:gd name="T6" fmla="*/ 366 w 420"/>
                <a:gd name="T7" fmla="*/ 101 h 761"/>
                <a:gd name="T8" fmla="*/ 383 w 420"/>
                <a:gd name="T9" fmla="*/ 39 h 761"/>
                <a:gd name="T10" fmla="*/ 370 w 420"/>
                <a:gd name="T11" fmla="*/ 0 h 761"/>
                <a:gd name="T12" fmla="*/ 306 w 420"/>
                <a:gd name="T13" fmla="*/ 21 h 761"/>
                <a:gd name="T14" fmla="*/ 285 w 420"/>
                <a:gd name="T15" fmla="*/ 77 h 761"/>
                <a:gd name="T16" fmla="*/ 261 w 420"/>
                <a:gd name="T17" fmla="*/ 96 h 761"/>
                <a:gd name="T18" fmla="*/ 179 w 420"/>
                <a:gd name="T19" fmla="*/ 193 h 761"/>
                <a:gd name="T20" fmla="*/ 117 w 420"/>
                <a:gd name="T21" fmla="*/ 191 h 761"/>
                <a:gd name="T22" fmla="*/ 103 w 420"/>
                <a:gd name="T23" fmla="*/ 253 h 761"/>
                <a:gd name="T24" fmla="*/ 179 w 420"/>
                <a:gd name="T25" fmla="*/ 301 h 761"/>
                <a:gd name="T26" fmla="*/ 223 w 420"/>
                <a:gd name="T27" fmla="*/ 347 h 761"/>
                <a:gd name="T28" fmla="*/ 215 w 420"/>
                <a:gd name="T29" fmla="*/ 409 h 761"/>
                <a:gd name="T30" fmla="*/ 155 w 420"/>
                <a:gd name="T31" fmla="*/ 429 h 761"/>
                <a:gd name="T32" fmla="*/ 148 w 420"/>
                <a:gd name="T33" fmla="*/ 444 h 761"/>
                <a:gd name="T34" fmla="*/ 107 w 420"/>
                <a:gd name="T35" fmla="*/ 465 h 761"/>
                <a:gd name="T36" fmla="*/ 57 w 420"/>
                <a:gd name="T37" fmla="*/ 453 h 761"/>
                <a:gd name="T38" fmla="*/ 57 w 420"/>
                <a:gd name="T39" fmla="*/ 475 h 761"/>
                <a:gd name="T40" fmla="*/ 38 w 420"/>
                <a:gd name="T41" fmla="*/ 508 h 761"/>
                <a:gd name="T42" fmla="*/ 45 w 420"/>
                <a:gd name="T43" fmla="*/ 571 h 761"/>
                <a:gd name="T44" fmla="*/ 52 w 420"/>
                <a:gd name="T45" fmla="*/ 599 h 761"/>
                <a:gd name="T46" fmla="*/ 0 w 420"/>
                <a:gd name="T47" fmla="*/ 610 h 761"/>
                <a:gd name="T48" fmla="*/ 6 w 420"/>
                <a:gd name="T49" fmla="*/ 665 h 761"/>
                <a:gd name="T50" fmla="*/ 26 w 420"/>
                <a:gd name="T51" fmla="*/ 689 h 761"/>
                <a:gd name="T52" fmla="*/ 98 w 420"/>
                <a:gd name="T53" fmla="*/ 680 h 761"/>
                <a:gd name="T54" fmla="*/ 112 w 420"/>
                <a:gd name="T55" fmla="*/ 701 h 761"/>
                <a:gd name="T56" fmla="*/ 186 w 420"/>
                <a:gd name="T57" fmla="*/ 731 h 761"/>
                <a:gd name="T58" fmla="*/ 275 w 420"/>
                <a:gd name="T59" fmla="*/ 742 h 761"/>
                <a:gd name="T60" fmla="*/ 320 w 420"/>
                <a:gd name="T61" fmla="*/ 754 h 761"/>
                <a:gd name="T62" fmla="*/ 309 w 420"/>
                <a:gd name="T63" fmla="*/ 711 h 761"/>
                <a:gd name="T64" fmla="*/ 349 w 420"/>
                <a:gd name="T65" fmla="*/ 670 h 761"/>
                <a:gd name="T66" fmla="*/ 340 w 420"/>
                <a:gd name="T67" fmla="*/ 650 h 761"/>
                <a:gd name="T68" fmla="*/ 299 w 420"/>
                <a:gd name="T69" fmla="*/ 625 h 761"/>
                <a:gd name="T70" fmla="*/ 375 w 420"/>
                <a:gd name="T71" fmla="*/ 617 h 761"/>
                <a:gd name="T72" fmla="*/ 399 w 420"/>
                <a:gd name="T73" fmla="*/ 624 h 761"/>
                <a:gd name="T74" fmla="*/ 419 w 420"/>
                <a:gd name="T75" fmla="*/ 581 h 761"/>
                <a:gd name="T76" fmla="*/ 359 w 420"/>
                <a:gd name="T77" fmla="*/ 48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761">
                  <a:moveTo>
                    <a:pt x="359" y="480"/>
                  </a:moveTo>
                  <a:lnTo>
                    <a:pt x="349" y="453"/>
                  </a:lnTo>
                  <a:lnTo>
                    <a:pt x="368" y="385"/>
                  </a:lnTo>
                  <a:lnTo>
                    <a:pt x="340" y="255"/>
                  </a:lnTo>
                  <a:lnTo>
                    <a:pt x="359" y="222"/>
                  </a:lnTo>
                  <a:lnTo>
                    <a:pt x="368" y="191"/>
                  </a:lnTo>
                  <a:lnTo>
                    <a:pt x="342" y="138"/>
                  </a:lnTo>
                  <a:lnTo>
                    <a:pt x="366" y="101"/>
                  </a:lnTo>
                  <a:lnTo>
                    <a:pt x="370" y="65"/>
                  </a:lnTo>
                  <a:lnTo>
                    <a:pt x="383" y="39"/>
                  </a:lnTo>
                  <a:lnTo>
                    <a:pt x="381" y="8"/>
                  </a:lnTo>
                  <a:lnTo>
                    <a:pt x="370" y="0"/>
                  </a:lnTo>
                  <a:lnTo>
                    <a:pt x="352" y="19"/>
                  </a:lnTo>
                  <a:lnTo>
                    <a:pt x="306" y="21"/>
                  </a:lnTo>
                  <a:lnTo>
                    <a:pt x="282" y="56"/>
                  </a:lnTo>
                  <a:lnTo>
                    <a:pt x="285" y="77"/>
                  </a:lnTo>
                  <a:lnTo>
                    <a:pt x="280" y="89"/>
                  </a:lnTo>
                  <a:lnTo>
                    <a:pt x="261" y="96"/>
                  </a:lnTo>
                  <a:lnTo>
                    <a:pt x="188" y="200"/>
                  </a:lnTo>
                  <a:lnTo>
                    <a:pt x="179" y="193"/>
                  </a:lnTo>
                  <a:lnTo>
                    <a:pt x="160" y="188"/>
                  </a:lnTo>
                  <a:lnTo>
                    <a:pt x="117" y="191"/>
                  </a:lnTo>
                  <a:lnTo>
                    <a:pt x="105" y="210"/>
                  </a:lnTo>
                  <a:lnTo>
                    <a:pt x="103" y="253"/>
                  </a:lnTo>
                  <a:lnTo>
                    <a:pt x="109" y="266"/>
                  </a:lnTo>
                  <a:lnTo>
                    <a:pt x="179" y="301"/>
                  </a:lnTo>
                  <a:lnTo>
                    <a:pt x="217" y="325"/>
                  </a:lnTo>
                  <a:lnTo>
                    <a:pt x="223" y="347"/>
                  </a:lnTo>
                  <a:lnTo>
                    <a:pt x="203" y="376"/>
                  </a:lnTo>
                  <a:lnTo>
                    <a:pt x="215" y="409"/>
                  </a:lnTo>
                  <a:lnTo>
                    <a:pt x="208" y="424"/>
                  </a:lnTo>
                  <a:lnTo>
                    <a:pt x="155" y="429"/>
                  </a:lnTo>
                  <a:lnTo>
                    <a:pt x="144" y="436"/>
                  </a:lnTo>
                  <a:lnTo>
                    <a:pt x="148" y="444"/>
                  </a:lnTo>
                  <a:lnTo>
                    <a:pt x="148" y="460"/>
                  </a:lnTo>
                  <a:lnTo>
                    <a:pt x="107" y="465"/>
                  </a:lnTo>
                  <a:lnTo>
                    <a:pt x="85" y="453"/>
                  </a:lnTo>
                  <a:lnTo>
                    <a:pt x="57" y="453"/>
                  </a:lnTo>
                  <a:lnTo>
                    <a:pt x="52" y="460"/>
                  </a:lnTo>
                  <a:lnTo>
                    <a:pt x="57" y="475"/>
                  </a:lnTo>
                  <a:lnTo>
                    <a:pt x="43" y="491"/>
                  </a:lnTo>
                  <a:lnTo>
                    <a:pt x="38" y="508"/>
                  </a:lnTo>
                  <a:lnTo>
                    <a:pt x="65" y="530"/>
                  </a:lnTo>
                  <a:lnTo>
                    <a:pt x="45" y="571"/>
                  </a:lnTo>
                  <a:lnTo>
                    <a:pt x="54" y="590"/>
                  </a:lnTo>
                  <a:lnTo>
                    <a:pt x="52" y="599"/>
                  </a:lnTo>
                  <a:lnTo>
                    <a:pt x="21" y="599"/>
                  </a:lnTo>
                  <a:lnTo>
                    <a:pt x="0" y="610"/>
                  </a:lnTo>
                  <a:lnTo>
                    <a:pt x="17" y="634"/>
                  </a:lnTo>
                  <a:lnTo>
                    <a:pt x="6" y="665"/>
                  </a:lnTo>
                  <a:lnTo>
                    <a:pt x="24" y="670"/>
                  </a:lnTo>
                  <a:lnTo>
                    <a:pt x="26" y="689"/>
                  </a:lnTo>
                  <a:lnTo>
                    <a:pt x="41" y="692"/>
                  </a:lnTo>
                  <a:lnTo>
                    <a:pt x="98" y="680"/>
                  </a:lnTo>
                  <a:lnTo>
                    <a:pt x="109" y="685"/>
                  </a:lnTo>
                  <a:lnTo>
                    <a:pt x="112" y="701"/>
                  </a:lnTo>
                  <a:lnTo>
                    <a:pt x="136" y="707"/>
                  </a:lnTo>
                  <a:lnTo>
                    <a:pt x="186" y="731"/>
                  </a:lnTo>
                  <a:lnTo>
                    <a:pt x="215" y="720"/>
                  </a:lnTo>
                  <a:lnTo>
                    <a:pt x="275" y="742"/>
                  </a:lnTo>
                  <a:lnTo>
                    <a:pt x="289" y="760"/>
                  </a:lnTo>
                  <a:lnTo>
                    <a:pt x="320" y="754"/>
                  </a:lnTo>
                  <a:lnTo>
                    <a:pt x="315" y="720"/>
                  </a:lnTo>
                  <a:lnTo>
                    <a:pt x="309" y="711"/>
                  </a:lnTo>
                  <a:lnTo>
                    <a:pt x="315" y="685"/>
                  </a:lnTo>
                  <a:lnTo>
                    <a:pt x="349" y="670"/>
                  </a:lnTo>
                  <a:lnTo>
                    <a:pt x="357" y="656"/>
                  </a:lnTo>
                  <a:lnTo>
                    <a:pt x="340" y="650"/>
                  </a:lnTo>
                  <a:lnTo>
                    <a:pt x="320" y="646"/>
                  </a:lnTo>
                  <a:lnTo>
                    <a:pt x="299" y="625"/>
                  </a:lnTo>
                  <a:lnTo>
                    <a:pt x="309" y="617"/>
                  </a:lnTo>
                  <a:lnTo>
                    <a:pt x="375" y="617"/>
                  </a:lnTo>
                  <a:lnTo>
                    <a:pt x="390" y="617"/>
                  </a:lnTo>
                  <a:lnTo>
                    <a:pt x="399" y="624"/>
                  </a:lnTo>
                  <a:lnTo>
                    <a:pt x="419" y="608"/>
                  </a:lnTo>
                  <a:lnTo>
                    <a:pt x="419" y="581"/>
                  </a:lnTo>
                  <a:lnTo>
                    <a:pt x="359" y="491"/>
                  </a:lnTo>
                  <a:lnTo>
                    <a:pt x="359" y="480"/>
                  </a:lnTo>
                  <a:lnTo>
                    <a:pt x="359" y="480"/>
                  </a:lnTo>
                </a:path>
              </a:pathLst>
            </a:custGeom>
            <a:solidFill>
              <a:srgbClr val="FFECAF"/>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26" name="Freeform 248"/>
            <p:cNvSpPr/>
            <p:nvPr/>
          </p:nvSpPr>
          <p:spPr bwMode="auto">
            <a:xfrm>
              <a:off x="5651737" y="3963227"/>
              <a:ext cx="777486" cy="724822"/>
            </a:xfrm>
            <a:custGeom>
              <a:avLst/>
              <a:gdLst>
                <a:gd name="T0" fmla="*/ 59 w 506"/>
                <a:gd name="T1" fmla="*/ 319 h 460"/>
                <a:gd name="T2" fmla="*/ 131 w 506"/>
                <a:gd name="T3" fmla="*/ 384 h 460"/>
                <a:gd name="T4" fmla="*/ 191 w 506"/>
                <a:gd name="T5" fmla="*/ 396 h 460"/>
                <a:gd name="T6" fmla="*/ 246 w 506"/>
                <a:gd name="T7" fmla="*/ 388 h 460"/>
                <a:gd name="T8" fmla="*/ 263 w 506"/>
                <a:gd name="T9" fmla="*/ 396 h 460"/>
                <a:gd name="T10" fmla="*/ 282 w 506"/>
                <a:gd name="T11" fmla="*/ 386 h 460"/>
                <a:gd name="T12" fmla="*/ 296 w 506"/>
                <a:gd name="T13" fmla="*/ 399 h 460"/>
                <a:gd name="T14" fmla="*/ 303 w 506"/>
                <a:gd name="T15" fmla="*/ 421 h 460"/>
                <a:gd name="T16" fmla="*/ 329 w 506"/>
                <a:gd name="T17" fmla="*/ 437 h 460"/>
                <a:gd name="T18" fmla="*/ 364 w 506"/>
                <a:gd name="T19" fmla="*/ 437 h 460"/>
                <a:gd name="T20" fmla="*/ 390 w 506"/>
                <a:gd name="T21" fmla="*/ 459 h 460"/>
                <a:gd name="T22" fmla="*/ 414 w 506"/>
                <a:gd name="T23" fmla="*/ 447 h 460"/>
                <a:gd name="T24" fmla="*/ 432 w 506"/>
                <a:gd name="T25" fmla="*/ 459 h 460"/>
                <a:gd name="T26" fmla="*/ 447 w 506"/>
                <a:gd name="T27" fmla="*/ 427 h 460"/>
                <a:gd name="T28" fmla="*/ 469 w 506"/>
                <a:gd name="T29" fmla="*/ 416 h 460"/>
                <a:gd name="T30" fmla="*/ 474 w 506"/>
                <a:gd name="T31" fmla="*/ 392 h 460"/>
                <a:gd name="T32" fmla="*/ 464 w 506"/>
                <a:gd name="T33" fmla="*/ 348 h 460"/>
                <a:gd name="T34" fmla="*/ 460 w 506"/>
                <a:gd name="T35" fmla="*/ 343 h 460"/>
                <a:gd name="T36" fmla="*/ 438 w 506"/>
                <a:gd name="T37" fmla="*/ 365 h 460"/>
                <a:gd name="T38" fmla="*/ 406 w 506"/>
                <a:gd name="T39" fmla="*/ 339 h 460"/>
                <a:gd name="T40" fmla="*/ 382 w 506"/>
                <a:gd name="T41" fmla="*/ 309 h 460"/>
                <a:gd name="T42" fmla="*/ 406 w 506"/>
                <a:gd name="T43" fmla="*/ 291 h 460"/>
                <a:gd name="T44" fmla="*/ 412 w 506"/>
                <a:gd name="T45" fmla="*/ 259 h 460"/>
                <a:gd name="T46" fmla="*/ 428 w 506"/>
                <a:gd name="T47" fmla="*/ 249 h 460"/>
                <a:gd name="T48" fmla="*/ 425 w 506"/>
                <a:gd name="T49" fmla="*/ 207 h 460"/>
                <a:gd name="T50" fmla="*/ 436 w 506"/>
                <a:gd name="T51" fmla="*/ 199 h 460"/>
                <a:gd name="T52" fmla="*/ 456 w 506"/>
                <a:gd name="T53" fmla="*/ 211 h 460"/>
                <a:gd name="T54" fmla="*/ 469 w 506"/>
                <a:gd name="T55" fmla="*/ 230 h 460"/>
                <a:gd name="T56" fmla="*/ 495 w 506"/>
                <a:gd name="T57" fmla="*/ 211 h 460"/>
                <a:gd name="T58" fmla="*/ 505 w 506"/>
                <a:gd name="T59" fmla="*/ 201 h 460"/>
                <a:gd name="T60" fmla="*/ 500 w 506"/>
                <a:gd name="T61" fmla="*/ 180 h 460"/>
                <a:gd name="T62" fmla="*/ 469 w 506"/>
                <a:gd name="T63" fmla="*/ 163 h 460"/>
                <a:gd name="T64" fmla="*/ 462 w 506"/>
                <a:gd name="T65" fmla="*/ 143 h 460"/>
                <a:gd name="T66" fmla="*/ 407 w 506"/>
                <a:gd name="T67" fmla="*/ 150 h 460"/>
                <a:gd name="T68" fmla="*/ 373 w 506"/>
                <a:gd name="T69" fmla="*/ 119 h 460"/>
                <a:gd name="T70" fmla="*/ 357 w 506"/>
                <a:gd name="T71" fmla="*/ 115 h 460"/>
                <a:gd name="T72" fmla="*/ 357 w 506"/>
                <a:gd name="T73" fmla="*/ 95 h 460"/>
                <a:gd name="T74" fmla="*/ 434 w 506"/>
                <a:gd name="T75" fmla="*/ 9 h 460"/>
                <a:gd name="T76" fmla="*/ 406 w 506"/>
                <a:gd name="T77" fmla="*/ 16 h 460"/>
                <a:gd name="T78" fmla="*/ 388 w 506"/>
                <a:gd name="T79" fmla="*/ 28 h 460"/>
                <a:gd name="T80" fmla="*/ 382 w 506"/>
                <a:gd name="T81" fmla="*/ 18 h 460"/>
                <a:gd name="T82" fmla="*/ 382 w 506"/>
                <a:gd name="T83" fmla="*/ 4 h 460"/>
                <a:gd name="T84" fmla="*/ 368 w 506"/>
                <a:gd name="T85" fmla="*/ 0 h 460"/>
                <a:gd name="T86" fmla="*/ 333 w 506"/>
                <a:gd name="T87" fmla="*/ 13 h 460"/>
                <a:gd name="T88" fmla="*/ 246 w 506"/>
                <a:gd name="T89" fmla="*/ 2 h 460"/>
                <a:gd name="T90" fmla="*/ 241 w 506"/>
                <a:gd name="T91" fmla="*/ 75 h 460"/>
                <a:gd name="T92" fmla="*/ 199 w 506"/>
                <a:gd name="T93" fmla="*/ 108 h 460"/>
                <a:gd name="T94" fmla="*/ 143 w 506"/>
                <a:gd name="T95" fmla="*/ 119 h 460"/>
                <a:gd name="T96" fmla="*/ 64 w 506"/>
                <a:gd name="T97" fmla="*/ 174 h 460"/>
                <a:gd name="T98" fmla="*/ 0 w 506"/>
                <a:gd name="T99" fmla="*/ 192 h 460"/>
                <a:gd name="T100" fmla="*/ 0 w 506"/>
                <a:gd name="T101" fmla="*/ 203 h 460"/>
                <a:gd name="T102" fmla="*/ 59 w 506"/>
                <a:gd name="T103" fmla="*/ 293 h 460"/>
                <a:gd name="T104" fmla="*/ 59 w 506"/>
                <a:gd name="T105" fmla="*/ 319 h 460"/>
                <a:gd name="T106" fmla="*/ 59 w 506"/>
                <a:gd name="T107" fmla="*/ 319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6" h="460">
                  <a:moveTo>
                    <a:pt x="59" y="319"/>
                  </a:moveTo>
                  <a:lnTo>
                    <a:pt x="131" y="384"/>
                  </a:lnTo>
                  <a:lnTo>
                    <a:pt x="191" y="396"/>
                  </a:lnTo>
                  <a:lnTo>
                    <a:pt x="246" y="388"/>
                  </a:lnTo>
                  <a:lnTo>
                    <a:pt x="263" y="396"/>
                  </a:lnTo>
                  <a:lnTo>
                    <a:pt x="282" y="386"/>
                  </a:lnTo>
                  <a:lnTo>
                    <a:pt x="296" y="399"/>
                  </a:lnTo>
                  <a:lnTo>
                    <a:pt x="303" y="421"/>
                  </a:lnTo>
                  <a:lnTo>
                    <a:pt x="329" y="437"/>
                  </a:lnTo>
                  <a:lnTo>
                    <a:pt x="364" y="437"/>
                  </a:lnTo>
                  <a:lnTo>
                    <a:pt x="390" y="459"/>
                  </a:lnTo>
                  <a:lnTo>
                    <a:pt x="414" y="447"/>
                  </a:lnTo>
                  <a:lnTo>
                    <a:pt x="432" y="459"/>
                  </a:lnTo>
                  <a:lnTo>
                    <a:pt x="447" y="427"/>
                  </a:lnTo>
                  <a:lnTo>
                    <a:pt x="469" y="416"/>
                  </a:lnTo>
                  <a:lnTo>
                    <a:pt x="474" y="392"/>
                  </a:lnTo>
                  <a:lnTo>
                    <a:pt x="464" y="348"/>
                  </a:lnTo>
                  <a:lnTo>
                    <a:pt x="460" y="343"/>
                  </a:lnTo>
                  <a:lnTo>
                    <a:pt x="438" y="365"/>
                  </a:lnTo>
                  <a:lnTo>
                    <a:pt x="406" y="339"/>
                  </a:lnTo>
                  <a:lnTo>
                    <a:pt x="382" y="309"/>
                  </a:lnTo>
                  <a:lnTo>
                    <a:pt x="406" y="291"/>
                  </a:lnTo>
                  <a:lnTo>
                    <a:pt x="412" y="259"/>
                  </a:lnTo>
                  <a:lnTo>
                    <a:pt x="428" y="249"/>
                  </a:lnTo>
                  <a:lnTo>
                    <a:pt x="425" y="207"/>
                  </a:lnTo>
                  <a:lnTo>
                    <a:pt x="436" y="199"/>
                  </a:lnTo>
                  <a:lnTo>
                    <a:pt x="456" y="211"/>
                  </a:lnTo>
                  <a:lnTo>
                    <a:pt x="469" y="230"/>
                  </a:lnTo>
                  <a:lnTo>
                    <a:pt x="495" y="211"/>
                  </a:lnTo>
                  <a:lnTo>
                    <a:pt x="505" y="201"/>
                  </a:lnTo>
                  <a:lnTo>
                    <a:pt x="500" y="180"/>
                  </a:lnTo>
                  <a:lnTo>
                    <a:pt x="469" y="163"/>
                  </a:lnTo>
                  <a:lnTo>
                    <a:pt x="462" y="143"/>
                  </a:lnTo>
                  <a:lnTo>
                    <a:pt x="407" y="150"/>
                  </a:lnTo>
                  <a:lnTo>
                    <a:pt x="373" y="119"/>
                  </a:lnTo>
                  <a:lnTo>
                    <a:pt x="357" y="115"/>
                  </a:lnTo>
                  <a:lnTo>
                    <a:pt x="357" y="95"/>
                  </a:lnTo>
                  <a:lnTo>
                    <a:pt x="434" y="9"/>
                  </a:lnTo>
                  <a:lnTo>
                    <a:pt x="406" y="16"/>
                  </a:lnTo>
                  <a:lnTo>
                    <a:pt x="388" y="28"/>
                  </a:lnTo>
                  <a:lnTo>
                    <a:pt x="382" y="18"/>
                  </a:lnTo>
                  <a:lnTo>
                    <a:pt x="382" y="4"/>
                  </a:lnTo>
                  <a:lnTo>
                    <a:pt x="368" y="0"/>
                  </a:lnTo>
                  <a:lnTo>
                    <a:pt x="333" y="13"/>
                  </a:lnTo>
                  <a:lnTo>
                    <a:pt x="246" y="2"/>
                  </a:lnTo>
                  <a:lnTo>
                    <a:pt x="241" y="75"/>
                  </a:lnTo>
                  <a:lnTo>
                    <a:pt x="199" y="108"/>
                  </a:lnTo>
                  <a:lnTo>
                    <a:pt x="143" y="119"/>
                  </a:lnTo>
                  <a:lnTo>
                    <a:pt x="64" y="174"/>
                  </a:lnTo>
                  <a:lnTo>
                    <a:pt x="0" y="192"/>
                  </a:lnTo>
                  <a:lnTo>
                    <a:pt x="0" y="203"/>
                  </a:lnTo>
                  <a:lnTo>
                    <a:pt x="59" y="293"/>
                  </a:lnTo>
                  <a:lnTo>
                    <a:pt x="59" y="319"/>
                  </a:lnTo>
                  <a:lnTo>
                    <a:pt x="59" y="319"/>
                  </a:lnTo>
                </a:path>
              </a:pathLst>
            </a:custGeom>
            <a:solidFill>
              <a:srgbClr val="92D050"/>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27" name="Freeform 249"/>
            <p:cNvSpPr/>
            <p:nvPr/>
          </p:nvSpPr>
          <p:spPr bwMode="auto">
            <a:xfrm>
              <a:off x="5622365" y="3312116"/>
              <a:ext cx="449214" cy="956485"/>
            </a:xfrm>
            <a:custGeom>
              <a:avLst/>
              <a:gdLst>
                <a:gd name="T0" fmla="*/ 19 w 292"/>
                <a:gd name="T1" fmla="*/ 605 h 606"/>
                <a:gd name="T2" fmla="*/ 83 w 292"/>
                <a:gd name="T3" fmla="*/ 587 h 606"/>
                <a:gd name="T4" fmla="*/ 162 w 292"/>
                <a:gd name="T5" fmla="*/ 532 h 606"/>
                <a:gd name="T6" fmla="*/ 217 w 292"/>
                <a:gd name="T7" fmla="*/ 520 h 606"/>
                <a:gd name="T8" fmla="*/ 260 w 292"/>
                <a:gd name="T9" fmla="*/ 488 h 606"/>
                <a:gd name="T10" fmla="*/ 264 w 292"/>
                <a:gd name="T11" fmla="*/ 414 h 606"/>
                <a:gd name="T12" fmla="*/ 244 w 292"/>
                <a:gd name="T13" fmla="*/ 388 h 606"/>
                <a:gd name="T14" fmla="*/ 251 w 292"/>
                <a:gd name="T15" fmla="*/ 366 h 606"/>
                <a:gd name="T16" fmla="*/ 264 w 292"/>
                <a:gd name="T17" fmla="*/ 346 h 606"/>
                <a:gd name="T18" fmla="*/ 269 w 292"/>
                <a:gd name="T19" fmla="*/ 315 h 606"/>
                <a:gd name="T20" fmla="*/ 281 w 292"/>
                <a:gd name="T21" fmla="*/ 293 h 606"/>
                <a:gd name="T22" fmla="*/ 260 w 292"/>
                <a:gd name="T23" fmla="*/ 250 h 606"/>
                <a:gd name="T24" fmla="*/ 229 w 292"/>
                <a:gd name="T25" fmla="*/ 214 h 606"/>
                <a:gd name="T26" fmla="*/ 246 w 292"/>
                <a:gd name="T27" fmla="*/ 156 h 606"/>
                <a:gd name="T28" fmla="*/ 284 w 292"/>
                <a:gd name="T29" fmla="*/ 132 h 606"/>
                <a:gd name="T30" fmla="*/ 291 w 292"/>
                <a:gd name="T31" fmla="*/ 95 h 606"/>
                <a:gd name="T32" fmla="*/ 275 w 292"/>
                <a:gd name="T33" fmla="*/ 62 h 606"/>
                <a:gd name="T34" fmla="*/ 275 w 292"/>
                <a:gd name="T35" fmla="*/ 21 h 606"/>
                <a:gd name="T36" fmla="*/ 251 w 292"/>
                <a:gd name="T37" fmla="*/ 0 h 606"/>
                <a:gd name="T38" fmla="*/ 194 w 292"/>
                <a:gd name="T39" fmla="*/ 28 h 606"/>
                <a:gd name="T40" fmla="*/ 186 w 292"/>
                <a:gd name="T41" fmla="*/ 20 h 606"/>
                <a:gd name="T42" fmla="*/ 155 w 292"/>
                <a:gd name="T43" fmla="*/ 42 h 606"/>
                <a:gd name="T44" fmla="*/ 131 w 292"/>
                <a:gd name="T45" fmla="*/ 40 h 606"/>
                <a:gd name="T46" fmla="*/ 83 w 292"/>
                <a:gd name="T47" fmla="*/ 110 h 606"/>
                <a:gd name="T48" fmla="*/ 67 w 292"/>
                <a:gd name="T49" fmla="*/ 110 h 606"/>
                <a:gd name="T50" fmla="*/ 41 w 292"/>
                <a:gd name="T51" fmla="*/ 132 h 606"/>
                <a:gd name="T52" fmla="*/ 43 w 292"/>
                <a:gd name="T53" fmla="*/ 163 h 606"/>
                <a:gd name="T54" fmla="*/ 30 w 292"/>
                <a:gd name="T55" fmla="*/ 190 h 606"/>
                <a:gd name="T56" fmla="*/ 26 w 292"/>
                <a:gd name="T57" fmla="*/ 225 h 606"/>
                <a:gd name="T58" fmla="*/ 2 w 292"/>
                <a:gd name="T59" fmla="*/ 262 h 606"/>
                <a:gd name="T60" fmla="*/ 28 w 292"/>
                <a:gd name="T61" fmla="*/ 315 h 606"/>
                <a:gd name="T62" fmla="*/ 19 w 292"/>
                <a:gd name="T63" fmla="*/ 346 h 606"/>
                <a:gd name="T64" fmla="*/ 0 w 292"/>
                <a:gd name="T65" fmla="*/ 380 h 606"/>
                <a:gd name="T66" fmla="*/ 28 w 292"/>
                <a:gd name="T67" fmla="*/ 510 h 606"/>
                <a:gd name="T68" fmla="*/ 9 w 292"/>
                <a:gd name="T69" fmla="*/ 578 h 606"/>
                <a:gd name="T70" fmla="*/ 19 w 292"/>
                <a:gd name="T71" fmla="*/ 605 h 606"/>
                <a:gd name="T72" fmla="*/ 19 w 292"/>
                <a:gd name="T73" fmla="*/ 605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2" h="606">
                  <a:moveTo>
                    <a:pt x="19" y="605"/>
                  </a:moveTo>
                  <a:lnTo>
                    <a:pt x="83" y="587"/>
                  </a:lnTo>
                  <a:lnTo>
                    <a:pt x="162" y="532"/>
                  </a:lnTo>
                  <a:lnTo>
                    <a:pt x="217" y="520"/>
                  </a:lnTo>
                  <a:lnTo>
                    <a:pt x="260" y="488"/>
                  </a:lnTo>
                  <a:lnTo>
                    <a:pt x="264" y="414"/>
                  </a:lnTo>
                  <a:lnTo>
                    <a:pt x="244" y="388"/>
                  </a:lnTo>
                  <a:lnTo>
                    <a:pt x="251" y="366"/>
                  </a:lnTo>
                  <a:lnTo>
                    <a:pt x="264" y="346"/>
                  </a:lnTo>
                  <a:lnTo>
                    <a:pt x="269" y="315"/>
                  </a:lnTo>
                  <a:lnTo>
                    <a:pt x="281" y="293"/>
                  </a:lnTo>
                  <a:lnTo>
                    <a:pt x="260" y="250"/>
                  </a:lnTo>
                  <a:lnTo>
                    <a:pt x="229" y="214"/>
                  </a:lnTo>
                  <a:lnTo>
                    <a:pt x="246" y="156"/>
                  </a:lnTo>
                  <a:lnTo>
                    <a:pt x="284" y="132"/>
                  </a:lnTo>
                  <a:lnTo>
                    <a:pt x="291" y="95"/>
                  </a:lnTo>
                  <a:lnTo>
                    <a:pt x="275" y="62"/>
                  </a:lnTo>
                  <a:lnTo>
                    <a:pt x="275" y="21"/>
                  </a:lnTo>
                  <a:lnTo>
                    <a:pt x="251" y="0"/>
                  </a:lnTo>
                  <a:lnTo>
                    <a:pt x="194" y="28"/>
                  </a:lnTo>
                  <a:lnTo>
                    <a:pt x="186" y="20"/>
                  </a:lnTo>
                  <a:lnTo>
                    <a:pt x="155" y="42"/>
                  </a:lnTo>
                  <a:lnTo>
                    <a:pt x="131" y="40"/>
                  </a:lnTo>
                  <a:lnTo>
                    <a:pt x="83" y="110"/>
                  </a:lnTo>
                  <a:lnTo>
                    <a:pt x="67" y="110"/>
                  </a:lnTo>
                  <a:lnTo>
                    <a:pt x="41" y="132"/>
                  </a:lnTo>
                  <a:lnTo>
                    <a:pt x="43" y="163"/>
                  </a:lnTo>
                  <a:lnTo>
                    <a:pt x="30" y="190"/>
                  </a:lnTo>
                  <a:lnTo>
                    <a:pt x="26" y="225"/>
                  </a:lnTo>
                  <a:lnTo>
                    <a:pt x="2" y="262"/>
                  </a:lnTo>
                  <a:lnTo>
                    <a:pt x="28" y="315"/>
                  </a:lnTo>
                  <a:lnTo>
                    <a:pt x="19" y="346"/>
                  </a:lnTo>
                  <a:lnTo>
                    <a:pt x="0" y="380"/>
                  </a:lnTo>
                  <a:lnTo>
                    <a:pt x="28" y="510"/>
                  </a:lnTo>
                  <a:lnTo>
                    <a:pt x="9" y="578"/>
                  </a:lnTo>
                  <a:lnTo>
                    <a:pt x="19" y="605"/>
                  </a:lnTo>
                  <a:lnTo>
                    <a:pt x="19" y="605"/>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28" name="Freeform 250"/>
            <p:cNvSpPr/>
            <p:nvPr/>
          </p:nvSpPr>
          <p:spPr bwMode="auto">
            <a:xfrm>
              <a:off x="6199433" y="3606959"/>
              <a:ext cx="843140" cy="594951"/>
            </a:xfrm>
            <a:custGeom>
              <a:avLst/>
              <a:gdLst>
                <a:gd name="T0" fmla="*/ 121 w 549"/>
                <a:gd name="T1" fmla="*/ 365 h 378"/>
                <a:gd name="T2" fmla="*/ 125 w 549"/>
                <a:gd name="T3" fmla="*/ 343 h 378"/>
                <a:gd name="T4" fmla="*/ 145 w 549"/>
                <a:gd name="T5" fmla="*/ 334 h 378"/>
                <a:gd name="T6" fmla="*/ 180 w 549"/>
                <a:gd name="T7" fmla="*/ 365 h 378"/>
                <a:gd name="T8" fmla="*/ 191 w 549"/>
                <a:gd name="T9" fmla="*/ 365 h 378"/>
                <a:gd name="T10" fmla="*/ 224 w 549"/>
                <a:gd name="T11" fmla="*/ 360 h 378"/>
                <a:gd name="T12" fmla="*/ 243 w 549"/>
                <a:gd name="T13" fmla="*/ 345 h 378"/>
                <a:gd name="T14" fmla="*/ 269 w 549"/>
                <a:gd name="T15" fmla="*/ 367 h 378"/>
                <a:gd name="T16" fmla="*/ 281 w 549"/>
                <a:gd name="T17" fmla="*/ 348 h 378"/>
                <a:gd name="T18" fmla="*/ 283 w 549"/>
                <a:gd name="T19" fmla="*/ 336 h 378"/>
                <a:gd name="T20" fmla="*/ 305 w 549"/>
                <a:gd name="T21" fmla="*/ 324 h 378"/>
                <a:gd name="T22" fmla="*/ 311 w 549"/>
                <a:gd name="T23" fmla="*/ 297 h 378"/>
                <a:gd name="T24" fmla="*/ 334 w 549"/>
                <a:gd name="T25" fmla="*/ 293 h 378"/>
                <a:gd name="T26" fmla="*/ 394 w 549"/>
                <a:gd name="T27" fmla="*/ 189 h 378"/>
                <a:gd name="T28" fmla="*/ 384 w 549"/>
                <a:gd name="T29" fmla="*/ 172 h 378"/>
                <a:gd name="T30" fmla="*/ 394 w 549"/>
                <a:gd name="T31" fmla="*/ 160 h 378"/>
                <a:gd name="T32" fmla="*/ 408 w 549"/>
                <a:gd name="T33" fmla="*/ 165 h 378"/>
                <a:gd name="T34" fmla="*/ 427 w 549"/>
                <a:gd name="T35" fmla="*/ 154 h 378"/>
                <a:gd name="T36" fmla="*/ 439 w 549"/>
                <a:gd name="T37" fmla="*/ 129 h 378"/>
                <a:gd name="T38" fmla="*/ 489 w 549"/>
                <a:gd name="T39" fmla="*/ 83 h 378"/>
                <a:gd name="T40" fmla="*/ 528 w 549"/>
                <a:gd name="T41" fmla="*/ 70 h 378"/>
                <a:gd name="T42" fmla="*/ 548 w 549"/>
                <a:gd name="T43" fmla="*/ 52 h 378"/>
                <a:gd name="T44" fmla="*/ 542 w 549"/>
                <a:gd name="T45" fmla="*/ 16 h 378"/>
                <a:gd name="T46" fmla="*/ 515 w 549"/>
                <a:gd name="T47" fmla="*/ 13 h 378"/>
                <a:gd name="T48" fmla="*/ 456 w 549"/>
                <a:gd name="T49" fmla="*/ 19 h 378"/>
                <a:gd name="T50" fmla="*/ 415 w 549"/>
                <a:gd name="T51" fmla="*/ 0 h 378"/>
                <a:gd name="T52" fmla="*/ 390 w 549"/>
                <a:gd name="T53" fmla="*/ 4 h 378"/>
                <a:gd name="T54" fmla="*/ 329 w 549"/>
                <a:gd name="T55" fmla="*/ 83 h 378"/>
                <a:gd name="T56" fmla="*/ 311 w 549"/>
                <a:gd name="T57" fmla="*/ 95 h 378"/>
                <a:gd name="T58" fmla="*/ 272 w 549"/>
                <a:gd name="T59" fmla="*/ 77 h 378"/>
                <a:gd name="T60" fmla="*/ 269 w 549"/>
                <a:gd name="T61" fmla="*/ 57 h 378"/>
                <a:gd name="T62" fmla="*/ 260 w 549"/>
                <a:gd name="T63" fmla="*/ 21 h 378"/>
                <a:gd name="T64" fmla="*/ 239 w 549"/>
                <a:gd name="T65" fmla="*/ 9 h 378"/>
                <a:gd name="T66" fmla="*/ 204 w 549"/>
                <a:gd name="T67" fmla="*/ 17 h 378"/>
                <a:gd name="T68" fmla="*/ 181 w 549"/>
                <a:gd name="T69" fmla="*/ 2 h 378"/>
                <a:gd name="T70" fmla="*/ 149 w 549"/>
                <a:gd name="T71" fmla="*/ 43 h 378"/>
                <a:gd name="T72" fmla="*/ 114 w 549"/>
                <a:gd name="T73" fmla="*/ 52 h 378"/>
                <a:gd name="T74" fmla="*/ 66 w 549"/>
                <a:gd name="T75" fmla="*/ 96 h 378"/>
                <a:gd name="T76" fmla="*/ 13 w 549"/>
                <a:gd name="T77" fmla="*/ 194 h 378"/>
                <a:gd name="T78" fmla="*/ 26 w 549"/>
                <a:gd name="T79" fmla="*/ 220 h 378"/>
                <a:gd name="T80" fmla="*/ 25 w 549"/>
                <a:gd name="T81" fmla="*/ 231 h 378"/>
                <a:gd name="T82" fmla="*/ 25 w 549"/>
                <a:gd name="T83" fmla="*/ 244 h 378"/>
                <a:gd name="T84" fmla="*/ 30 w 549"/>
                <a:gd name="T85" fmla="*/ 255 h 378"/>
                <a:gd name="T86" fmla="*/ 49 w 549"/>
                <a:gd name="T87" fmla="*/ 242 h 378"/>
                <a:gd name="T88" fmla="*/ 76 w 549"/>
                <a:gd name="T89" fmla="*/ 235 h 378"/>
                <a:gd name="T90" fmla="*/ 0 w 549"/>
                <a:gd name="T91" fmla="*/ 321 h 378"/>
                <a:gd name="T92" fmla="*/ 0 w 549"/>
                <a:gd name="T93" fmla="*/ 341 h 378"/>
                <a:gd name="T94" fmla="*/ 16 w 549"/>
                <a:gd name="T95" fmla="*/ 345 h 378"/>
                <a:gd name="T96" fmla="*/ 50 w 549"/>
                <a:gd name="T97" fmla="*/ 377 h 378"/>
                <a:gd name="T98" fmla="*/ 105 w 549"/>
                <a:gd name="T99" fmla="*/ 370 h 378"/>
                <a:gd name="T100" fmla="*/ 121 w 549"/>
                <a:gd name="T101" fmla="*/ 365 h 378"/>
                <a:gd name="T102" fmla="*/ 121 w 549"/>
                <a:gd name="T103" fmla="*/ 365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9" h="378">
                  <a:moveTo>
                    <a:pt x="121" y="365"/>
                  </a:moveTo>
                  <a:lnTo>
                    <a:pt x="125" y="343"/>
                  </a:lnTo>
                  <a:lnTo>
                    <a:pt x="145" y="334"/>
                  </a:lnTo>
                  <a:lnTo>
                    <a:pt x="180" y="365"/>
                  </a:lnTo>
                  <a:lnTo>
                    <a:pt x="191" y="365"/>
                  </a:lnTo>
                  <a:lnTo>
                    <a:pt x="224" y="360"/>
                  </a:lnTo>
                  <a:lnTo>
                    <a:pt x="243" y="345"/>
                  </a:lnTo>
                  <a:lnTo>
                    <a:pt x="269" y="367"/>
                  </a:lnTo>
                  <a:lnTo>
                    <a:pt x="281" y="348"/>
                  </a:lnTo>
                  <a:lnTo>
                    <a:pt x="283" y="336"/>
                  </a:lnTo>
                  <a:lnTo>
                    <a:pt x="305" y="324"/>
                  </a:lnTo>
                  <a:lnTo>
                    <a:pt x="311" y="297"/>
                  </a:lnTo>
                  <a:lnTo>
                    <a:pt x="334" y="293"/>
                  </a:lnTo>
                  <a:lnTo>
                    <a:pt x="394" y="189"/>
                  </a:lnTo>
                  <a:lnTo>
                    <a:pt x="384" y="172"/>
                  </a:lnTo>
                  <a:lnTo>
                    <a:pt x="394" y="160"/>
                  </a:lnTo>
                  <a:lnTo>
                    <a:pt x="408" y="165"/>
                  </a:lnTo>
                  <a:lnTo>
                    <a:pt x="427" y="154"/>
                  </a:lnTo>
                  <a:lnTo>
                    <a:pt x="439" y="129"/>
                  </a:lnTo>
                  <a:lnTo>
                    <a:pt x="489" y="83"/>
                  </a:lnTo>
                  <a:lnTo>
                    <a:pt x="528" y="70"/>
                  </a:lnTo>
                  <a:lnTo>
                    <a:pt x="548" y="52"/>
                  </a:lnTo>
                  <a:lnTo>
                    <a:pt x="542" y="16"/>
                  </a:lnTo>
                  <a:lnTo>
                    <a:pt x="515" y="13"/>
                  </a:lnTo>
                  <a:lnTo>
                    <a:pt x="456" y="19"/>
                  </a:lnTo>
                  <a:lnTo>
                    <a:pt x="415" y="0"/>
                  </a:lnTo>
                  <a:lnTo>
                    <a:pt x="390" y="4"/>
                  </a:lnTo>
                  <a:lnTo>
                    <a:pt x="329" y="83"/>
                  </a:lnTo>
                  <a:lnTo>
                    <a:pt x="311" y="95"/>
                  </a:lnTo>
                  <a:lnTo>
                    <a:pt x="272" y="77"/>
                  </a:lnTo>
                  <a:lnTo>
                    <a:pt x="269" y="57"/>
                  </a:lnTo>
                  <a:lnTo>
                    <a:pt x="260" y="21"/>
                  </a:lnTo>
                  <a:lnTo>
                    <a:pt x="239" y="9"/>
                  </a:lnTo>
                  <a:lnTo>
                    <a:pt x="204" y="17"/>
                  </a:lnTo>
                  <a:lnTo>
                    <a:pt x="181" y="2"/>
                  </a:lnTo>
                  <a:lnTo>
                    <a:pt x="149" y="43"/>
                  </a:lnTo>
                  <a:lnTo>
                    <a:pt x="114" y="52"/>
                  </a:lnTo>
                  <a:lnTo>
                    <a:pt x="66" y="96"/>
                  </a:lnTo>
                  <a:lnTo>
                    <a:pt x="13" y="194"/>
                  </a:lnTo>
                  <a:lnTo>
                    <a:pt x="26" y="220"/>
                  </a:lnTo>
                  <a:lnTo>
                    <a:pt x="25" y="231"/>
                  </a:lnTo>
                  <a:lnTo>
                    <a:pt x="25" y="244"/>
                  </a:lnTo>
                  <a:lnTo>
                    <a:pt x="30" y="255"/>
                  </a:lnTo>
                  <a:lnTo>
                    <a:pt x="49" y="242"/>
                  </a:lnTo>
                  <a:lnTo>
                    <a:pt x="76" y="235"/>
                  </a:lnTo>
                  <a:lnTo>
                    <a:pt x="0" y="321"/>
                  </a:lnTo>
                  <a:lnTo>
                    <a:pt x="0" y="341"/>
                  </a:lnTo>
                  <a:lnTo>
                    <a:pt x="16" y="345"/>
                  </a:lnTo>
                  <a:lnTo>
                    <a:pt x="50" y="377"/>
                  </a:lnTo>
                  <a:lnTo>
                    <a:pt x="105" y="370"/>
                  </a:lnTo>
                  <a:lnTo>
                    <a:pt x="121" y="365"/>
                  </a:lnTo>
                  <a:lnTo>
                    <a:pt x="121" y="365"/>
                  </a:lnTo>
                </a:path>
              </a:pathLst>
            </a:custGeom>
            <a:solidFill>
              <a:schemeClr val="bg1">
                <a:lumMod val="85000"/>
              </a:schemeClr>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29" name="Freeform 251"/>
            <p:cNvSpPr/>
            <p:nvPr/>
          </p:nvSpPr>
          <p:spPr bwMode="auto">
            <a:xfrm>
              <a:off x="5964459" y="2948827"/>
              <a:ext cx="696282" cy="1037215"/>
            </a:xfrm>
            <a:custGeom>
              <a:avLst/>
              <a:gdLst>
                <a:gd name="T0" fmla="*/ 179 w 455"/>
                <a:gd name="T1" fmla="*/ 637 h 658"/>
                <a:gd name="T2" fmla="*/ 219 w 455"/>
                <a:gd name="T3" fmla="*/ 513 h 658"/>
                <a:gd name="T4" fmla="*/ 303 w 455"/>
                <a:gd name="T5" fmla="*/ 460 h 658"/>
                <a:gd name="T6" fmla="*/ 322 w 455"/>
                <a:gd name="T7" fmla="*/ 409 h 658"/>
                <a:gd name="T8" fmla="*/ 284 w 455"/>
                <a:gd name="T9" fmla="*/ 390 h 658"/>
                <a:gd name="T10" fmla="*/ 241 w 455"/>
                <a:gd name="T11" fmla="*/ 368 h 658"/>
                <a:gd name="T12" fmla="*/ 217 w 455"/>
                <a:gd name="T13" fmla="*/ 306 h 658"/>
                <a:gd name="T14" fmla="*/ 176 w 455"/>
                <a:gd name="T15" fmla="*/ 310 h 658"/>
                <a:gd name="T16" fmla="*/ 131 w 455"/>
                <a:gd name="T17" fmla="*/ 300 h 658"/>
                <a:gd name="T18" fmla="*/ 164 w 455"/>
                <a:gd name="T19" fmla="*/ 233 h 658"/>
                <a:gd name="T20" fmla="*/ 200 w 455"/>
                <a:gd name="T21" fmla="*/ 167 h 658"/>
                <a:gd name="T22" fmla="*/ 263 w 455"/>
                <a:gd name="T23" fmla="*/ 194 h 658"/>
                <a:gd name="T24" fmla="*/ 287 w 455"/>
                <a:gd name="T25" fmla="*/ 238 h 658"/>
                <a:gd name="T26" fmla="*/ 291 w 455"/>
                <a:gd name="T27" fmla="*/ 277 h 658"/>
                <a:gd name="T28" fmla="*/ 327 w 455"/>
                <a:gd name="T29" fmla="*/ 317 h 658"/>
                <a:gd name="T30" fmla="*/ 416 w 455"/>
                <a:gd name="T31" fmla="*/ 293 h 658"/>
                <a:gd name="T32" fmla="*/ 454 w 455"/>
                <a:gd name="T33" fmla="*/ 218 h 658"/>
                <a:gd name="T34" fmla="*/ 408 w 455"/>
                <a:gd name="T35" fmla="*/ 178 h 658"/>
                <a:gd name="T36" fmla="*/ 384 w 455"/>
                <a:gd name="T37" fmla="*/ 115 h 658"/>
                <a:gd name="T38" fmla="*/ 303 w 455"/>
                <a:gd name="T39" fmla="*/ 72 h 658"/>
                <a:gd name="T40" fmla="*/ 256 w 455"/>
                <a:gd name="T41" fmla="*/ 0 h 658"/>
                <a:gd name="T42" fmla="*/ 200 w 455"/>
                <a:gd name="T43" fmla="*/ 42 h 658"/>
                <a:gd name="T44" fmla="*/ 202 w 455"/>
                <a:gd name="T45" fmla="*/ 74 h 658"/>
                <a:gd name="T46" fmla="*/ 147 w 455"/>
                <a:gd name="T47" fmla="*/ 93 h 658"/>
                <a:gd name="T48" fmla="*/ 116 w 455"/>
                <a:gd name="T49" fmla="*/ 101 h 658"/>
                <a:gd name="T50" fmla="*/ 66 w 455"/>
                <a:gd name="T51" fmla="*/ 117 h 658"/>
                <a:gd name="T52" fmla="*/ 52 w 455"/>
                <a:gd name="T53" fmla="*/ 74 h 658"/>
                <a:gd name="T54" fmla="*/ 9 w 455"/>
                <a:gd name="T55" fmla="*/ 134 h 658"/>
                <a:gd name="T56" fmla="*/ 28 w 455"/>
                <a:gd name="T57" fmla="*/ 231 h 658"/>
                <a:gd name="T58" fmla="*/ 52 w 455"/>
                <a:gd name="T59" fmla="*/ 293 h 658"/>
                <a:gd name="T60" fmla="*/ 61 w 455"/>
                <a:gd name="T61" fmla="*/ 363 h 658"/>
                <a:gd name="T62" fmla="*/ 6 w 455"/>
                <a:gd name="T63" fmla="*/ 445 h 658"/>
                <a:gd name="T64" fmla="*/ 59 w 455"/>
                <a:gd name="T65" fmla="*/ 524 h 658"/>
                <a:gd name="T66" fmla="*/ 42 w 455"/>
                <a:gd name="T67" fmla="*/ 577 h 658"/>
                <a:gd name="T68" fmla="*/ 21 w 455"/>
                <a:gd name="T69" fmla="*/ 619 h 658"/>
                <a:gd name="T70" fmla="*/ 129 w 455"/>
                <a:gd name="T71" fmla="*/ 657 h 658"/>
                <a:gd name="T72" fmla="*/ 178 w 455"/>
                <a:gd name="T73" fmla="*/ 647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5" h="658">
                  <a:moveTo>
                    <a:pt x="178" y="647"/>
                  </a:moveTo>
                  <a:lnTo>
                    <a:pt x="179" y="637"/>
                  </a:lnTo>
                  <a:lnTo>
                    <a:pt x="166" y="610"/>
                  </a:lnTo>
                  <a:lnTo>
                    <a:pt x="219" y="513"/>
                  </a:lnTo>
                  <a:lnTo>
                    <a:pt x="267" y="469"/>
                  </a:lnTo>
                  <a:lnTo>
                    <a:pt x="303" y="460"/>
                  </a:lnTo>
                  <a:lnTo>
                    <a:pt x="335" y="418"/>
                  </a:lnTo>
                  <a:lnTo>
                    <a:pt x="322" y="409"/>
                  </a:lnTo>
                  <a:lnTo>
                    <a:pt x="311" y="379"/>
                  </a:lnTo>
                  <a:lnTo>
                    <a:pt x="284" y="390"/>
                  </a:lnTo>
                  <a:lnTo>
                    <a:pt x="243" y="379"/>
                  </a:lnTo>
                  <a:lnTo>
                    <a:pt x="241" y="368"/>
                  </a:lnTo>
                  <a:lnTo>
                    <a:pt x="239" y="298"/>
                  </a:lnTo>
                  <a:lnTo>
                    <a:pt x="217" y="306"/>
                  </a:lnTo>
                  <a:lnTo>
                    <a:pt x="203" y="319"/>
                  </a:lnTo>
                  <a:lnTo>
                    <a:pt x="176" y="310"/>
                  </a:lnTo>
                  <a:lnTo>
                    <a:pt x="138" y="317"/>
                  </a:lnTo>
                  <a:lnTo>
                    <a:pt x="131" y="300"/>
                  </a:lnTo>
                  <a:lnTo>
                    <a:pt x="136" y="266"/>
                  </a:lnTo>
                  <a:lnTo>
                    <a:pt x="164" y="233"/>
                  </a:lnTo>
                  <a:lnTo>
                    <a:pt x="171" y="196"/>
                  </a:lnTo>
                  <a:lnTo>
                    <a:pt x="200" y="167"/>
                  </a:lnTo>
                  <a:lnTo>
                    <a:pt x="250" y="194"/>
                  </a:lnTo>
                  <a:lnTo>
                    <a:pt x="263" y="194"/>
                  </a:lnTo>
                  <a:lnTo>
                    <a:pt x="272" y="231"/>
                  </a:lnTo>
                  <a:lnTo>
                    <a:pt x="287" y="238"/>
                  </a:lnTo>
                  <a:lnTo>
                    <a:pt x="293" y="262"/>
                  </a:lnTo>
                  <a:lnTo>
                    <a:pt x="291" y="277"/>
                  </a:lnTo>
                  <a:lnTo>
                    <a:pt x="322" y="300"/>
                  </a:lnTo>
                  <a:lnTo>
                    <a:pt x="327" y="317"/>
                  </a:lnTo>
                  <a:lnTo>
                    <a:pt x="353" y="329"/>
                  </a:lnTo>
                  <a:lnTo>
                    <a:pt x="416" y="293"/>
                  </a:lnTo>
                  <a:lnTo>
                    <a:pt x="416" y="273"/>
                  </a:lnTo>
                  <a:lnTo>
                    <a:pt x="454" y="218"/>
                  </a:lnTo>
                  <a:lnTo>
                    <a:pt x="427" y="180"/>
                  </a:lnTo>
                  <a:lnTo>
                    <a:pt x="408" y="178"/>
                  </a:lnTo>
                  <a:lnTo>
                    <a:pt x="370" y="154"/>
                  </a:lnTo>
                  <a:lnTo>
                    <a:pt x="384" y="115"/>
                  </a:lnTo>
                  <a:lnTo>
                    <a:pt x="327" y="110"/>
                  </a:lnTo>
                  <a:lnTo>
                    <a:pt x="303" y="72"/>
                  </a:lnTo>
                  <a:lnTo>
                    <a:pt x="305" y="52"/>
                  </a:lnTo>
                  <a:lnTo>
                    <a:pt x="256" y="0"/>
                  </a:lnTo>
                  <a:lnTo>
                    <a:pt x="226" y="16"/>
                  </a:lnTo>
                  <a:lnTo>
                    <a:pt x="200" y="42"/>
                  </a:lnTo>
                  <a:lnTo>
                    <a:pt x="208" y="62"/>
                  </a:lnTo>
                  <a:lnTo>
                    <a:pt x="202" y="74"/>
                  </a:lnTo>
                  <a:lnTo>
                    <a:pt x="164" y="77"/>
                  </a:lnTo>
                  <a:lnTo>
                    <a:pt x="147" y="93"/>
                  </a:lnTo>
                  <a:lnTo>
                    <a:pt x="131" y="86"/>
                  </a:lnTo>
                  <a:lnTo>
                    <a:pt x="116" y="101"/>
                  </a:lnTo>
                  <a:lnTo>
                    <a:pt x="81" y="127"/>
                  </a:lnTo>
                  <a:lnTo>
                    <a:pt x="66" y="117"/>
                  </a:lnTo>
                  <a:lnTo>
                    <a:pt x="66" y="81"/>
                  </a:lnTo>
                  <a:lnTo>
                    <a:pt x="52" y="74"/>
                  </a:lnTo>
                  <a:lnTo>
                    <a:pt x="33" y="83"/>
                  </a:lnTo>
                  <a:lnTo>
                    <a:pt x="9" y="134"/>
                  </a:lnTo>
                  <a:lnTo>
                    <a:pt x="0" y="182"/>
                  </a:lnTo>
                  <a:lnTo>
                    <a:pt x="28" y="231"/>
                  </a:lnTo>
                  <a:lnTo>
                    <a:pt x="52" y="253"/>
                  </a:lnTo>
                  <a:lnTo>
                    <a:pt x="52" y="293"/>
                  </a:lnTo>
                  <a:lnTo>
                    <a:pt x="68" y="326"/>
                  </a:lnTo>
                  <a:lnTo>
                    <a:pt x="61" y="363"/>
                  </a:lnTo>
                  <a:lnTo>
                    <a:pt x="24" y="387"/>
                  </a:lnTo>
                  <a:lnTo>
                    <a:pt x="6" y="445"/>
                  </a:lnTo>
                  <a:lnTo>
                    <a:pt x="37" y="480"/>
                  </a:lnTo>
                  <a:lnTo>
                    <a:pt x="59" y="524"/>
                  </a:lnTo>
                  <a:lnTo>
                    <a:pt x="46" y="546"/>
                  </a:lnTo>
                  <a:lnTo>
                    <a:pt x="42" y="577"/>
                  </a:lnTo>
                  <a:lnTo>
                    <a:pt x="28" y="597"/>
                  </a:lnTo>
                  <a:lnTo>
                    <a:pt x="21" y="619"/>
                  </a:lnTo>
                  <a:lnTo>
                    <a:pt x="42" y="645"/>
                  </a:lnTo>
                  <a:lnTo>
                    <a:pt x="129" y="657"/>
                  </a:lnTo>
                  <a:lnTo>
                    <a:pt x="164" y="643"/>
                  </a:lnTo>
                  <a:lnTo>
                    <a:pt x="178" y="647"/>
                  </a:lnTo>
                  <a:lnTo>
                    <a:pt x="178" y="647"/>
                  </a:lnTo>
                </a:path>
              </a:pathLst>
            </a:custGeom>
            <a:solidFill>
              <a:srgbClr val="FFECAF"/>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30" name="Freeform 252"/>
            <p:cNvSpPr/>
            <p:nvPr/>
          </p:nvSpPr>
          <p:spPr bwMode="auto">
            <a:xfrm>
              <a:off x="6330741" y="3312116"/>
              <a:ext cx="138220" cy="252723"/>
            </a:xfrm>
            <a:custGeom>
              <a:avLst/>
              <a:gdLst>
                <a:gd name="T0" fmla="*/ 72 w 89"/>
                <a:gd name="T1" fmla="*/ 148 h 160"/>
                <a:gd name="T2" fmla="*/ 45 w 89"/>
                <a:gd name="T3" fmla="*/ 159 h 160"/>
                <a:gd name="T4" fmla="*/ 4 w 89"/>
                <a:gd name="T5" fmla="*/ 148 h 160"/>
                <a:gd name="T6" fmla="*/ 2 w 89"/>
                <a:gd name="T7" fmla="*/ 137 h 160"/>
                <a:gd name="T8" fmla="*/ 0 w 89"/>
                <a:gd name="T9" fmla="*/ 66 h 160"/>
                <a:gd name="T10" fmla="*/ 28 w 89"/>
                <a:gd name="T11" fmla="*/ 53 h 160"/>
                <a:gd name="T12" fmla="*/ 24 w 89"/>
                <a:gd name="T13" fmla="*/ 40 h 160"/>
                <a:gd name="T14" fmla="*/ 30 w 89"/>
                <a:gd name="T15" fmla="*/ 13 h 160"/>
                <a:gd name="T16" fmla="*/ 33 w 89"/>
                <a:gd name="T17" fmla="*/ 0 h 160"/>
                <a:gd name="T18" fmla="*/ 48 w 89"/>
                <a:gd name="T19" fmla="*/ 6 h 160"/>
                <a:gd name="T20" fmla="*/ 54 w 89"/>
                <a:gd name="T21" fmla="*/ 31 h 160"/>
                <a:gd name="T22" fmla="*/ 52 w 89"/>
                <a:gd name="T23" fmla="*/ 46 h 160"/>
                <a:gd name="T24" fmla="*/ 83 w 89"/>
                <a:gd name="T25" fmla="*/ 69 h 160"/>
                <a:gd name="T26" fmla="*/ 88 w 89"/>
                <a:gd name="T27" fmla="*/ 86 h 160"/>
                <a:gd name="T28" fmla="*/ 69 w 89"/>
                <a:gd name="T29" fmla="*/ 99 h 160"/>
                <a:gd name="T30" fmla="*/ 64 w 89"/>
                <a:gd name="T31" fmla="*/ 127 h 160"/>
                <a:gd name="T32" fmla="*/ 72 w 89"/>
                <a:gd name="T33" fmla="*/ 148 h 160"/>
                <a:gd name="T34" fmla="*/ 72 w 89"/>
                <a:gd name="T35"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60">
                  <a:moveTo>
                    <a:pt x="72" y="148"/>
                  </a:moveTo>
                  <a:lnTo>
                    <a:pt x="45" y="159"/>
                  </a:lnTo>
                  <a:lnTo>
                    <a:pt x="4" y="148"/>
                  </a:lnTo>
                  <a:lnTo>
                    <a:pt x="2" y="137"/>
                  </a:lnTo>
                  <a:lnTo>
                    <a:pt x="0" y="66"/>
                  </a:lnTo>
                  <a:lnTo>
                    <a:pt x="28" y="53"/>
                  </a:lnTo>
                  <a:lnTo>
                    <a:pt x="24" y="40"/>
                  </a:lnTo>
                  <a:lnTo>
                    <a:pt x="30" y="13"/>
                  </a:lnTo>
                  <a:lnTo>
                    <a:pt x="33" y="0"/>
                  </a:lnTo>
                  <a:lnTo>
                    <a:pt x="48" y="6"/>
                  </a:lnTo>
                  <a:lnTo>
                    <a:pt x="54" y="31"/>
                  </a:lnTo>
                  <a:lnTo>
                    <a:pt x="52" y="46"/>
                  </a:lnTo>
                  <a:lnTo>
                    <a:pt x="83" y="69"/>
                  </a:lnTo>
                  <a:lnTo>
                    <a:pt x="88" y="86"/>
                  </a:lnTo>
                  <a:lnTo>
                    <a:pt x="69" y="99"/>
                  </a:lnTo>
                  <a:lnTo>
                    <a:pt x="64" y="127"/>
                  </a:lnTo>
                  <a:lnTo>
                    <a:pt x="72" y="148"/>
                  </a:lnTo>
                  <a:lnTo>
                    <a:pt x="72" y="148"/>
                  </a:lnTo>
                </a:path>
              </a:pathLst>
            </a:custGeom>
            <a:solidFill>
              <a:srgbClr val="92D050"/>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31" name="Freeform 253"/>
            <p:cNvSpPr/>
            <p:nvPr/>
          </p:nvSpPr>
          <p:spPr bwMode="auto">
            <a:xfrm>
              <a:off x="6164878" y="3213835"/>
              <a:ext cx="217696" cy="240437"/>
            </a:xfrm>
            <a:custGeom>
              <a:avLst/>
              <a:gdLst>
                <a:gd name="T0" fmla="*/ 107 w 142"/>
                <a:gd name="T1" fmla="*/ 130 h 153"/>
                <a:gd name="T2" fmla="*/ 105 w 142"/>
                <a:gd name="T3" fmla="*/ 108 h 153"/>
                <a:gd name="T4" fmla="*/ 98 w 142"/>
                <a:gd name="T5" fmla="*/ 92 h 153"/>
                <a:gd name="T6" fmla="*/ 138 w 142"/>
                <a:gd name="T7" fmla="*/ 77 h 153"/>
                <a:gd name="T8" fmla="*/ 141 w 142"/>
                <a:gd name="T9" fmla="*/ 63 h 153"/>
                <a:gd name="T10" fmla="*/ 131 w 142"/>
                <a:gd name="T11" fmla="*/ 26 h 153"/>
                <a:gd name="T12" fmla="*/ 119 w 142"/>
                <a:gd name="T13" fmla="*/ 26 h 153"/>
                <a:gd name="T14" fmla="*/ 68 w 142"/>
                <a:gd name="T15" fmla="*/ 0 h 153"/>
                <a:gd name="T16" fmla="*/ 40 w 142"/>
                <a:gd name="T17" fmla="*/ 28 h 153"/>
                <a:gd name="T18" fmla="*/ 33 w 142"/>
                <a:gd name="T19" fmla="*/ 65 h 153"/>
                <a:gd name="T20" fmla="*/ 4 w 142"/>
                <a:gd name="T21" fmla="*/ 99 h 153"/>
                <a:gd name="T22" fmla="*/ 0 w 142"/>
                <a:gd name="T23" fmla="*/ 132 h 153"/>
                <a:gd name="T24" fmla="*/ 6 w 142"/>
                <a:gd name="T25" fmla="*/ 149 h 153"/>
                <a:gd name="T26" fmla="*/ 44 w 142"/>
                <a:gd name="T27" fmla="*/ 142 h 153"/>
                <a:gd name="T28" fmla="*/ 72 w 142"/>
                <a:gd name="T29" fmla="*/ 152 h 153"/>
                <a:gd name="T30" fmla="*/ 85 w 142"/>
                <a:gd name="T31" fmla="*/ 138 h 153"/>
                <a:gd name="T32" fmla="*/ 107 w 142"/>
                <a:gd name="T33" fmla="*/ 130 h 153"/>
                <a:gd name="T34" fmla="*/ 107 w 142"/>
                <a:gd name="T35"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53">
                  <a:moveTo>
                    <a:pt x="107" y="130"/>
                  </a:moveTo>
                  <a:lnTo>
                    <a:pt x="105" y="108"/>
                  </a:lnTo>
                  <a:lnTo>
                    <a:pt x="98" y="92"/>
                  </a:lnTo>
                  <a:lnTo>
                    <a:pt x="138" y="77"/>
                  </a:lnTo>
                  <a:lnTo>
                    <a:pt x="141" y="63"/>
                  </a:lnTo>
                  <a:lnTo>
                    <a:pt x="131" y="26"/>
                  </a:lnTo>
                  <a:lnTo>
                    <a:pt x="119" y="26"/>
                  </a:lnTo>
                  <a:lnTo>
                    <a:pt x="68" y="0"/>
                  </a:lnTo>
                  <a:lnTo>
                    <a:pt x="40" y="28"/>
                  </a:lnTo>
                  <a:lnTo>
                    <a:pt x="33" y="65"/>
                  </a:lnTo>
                  <a:lnTo>
                    <a:pt x="4" y="99"/>
                  </a:lnTo>
                  <a:lnTo>
                    <a:pt x="0" y="132"/>
                  </a:lnTo>
                  <a:lnTo>
                    <a:pt x="6" y="149"/>
                  </a:lnTo>
                  <a:lnTo>
                    <a:pt x="44" y="142"/>
                  </a:lnTo>
                  <a:lnTo>
                    <a:pt x="72" y="152"/>
                  </a:lnTo>
                  <a:lnTo>
                    <a:pt x="85" y="138"/>
                  </a:lnTo>
                  <a:lnTo>
                    <a:pt x="107" y="130"/>
                  </a:lnTo>
                  <a:lnTo>
                    <a:pt x="107" y="130"/>
                  </a:lnTo>
                </a:path>
              </a:pathLst>
            </a:custGeom>
            <a:solidFill>
              <a:schemeClr val="tx2">
                <a:lumMod val="10000"/>
                <a:lumOff val="90000"/>
              </a:schemeClr>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32" name="Freeform 254"/>
            <p:cNvSpPr/>
            <p:nvPr/>
          </p:nvSpPr>
          <p:spPr bwMode="auto">
            <a:xfrm>
              <a:off x="4929539" y="3557818"/>
              <a:ext cx="354188" cy="630051"/>
            </a:xfrm>
            <a:custGeom>
              <a:avLst/>
              <a:gdLst>
                <a:gd name="T0" fmla="*/ 214 w 230"/>
                <a:gd name="T1" fmla="*/ 223 h 400"/>
                <a:gd name="T2" fmla="*/ 216 w 230"/>
                <a:gd name="T3" fmla="*/ 180 h 400"/>
                <a:gd name="T4" fmla="*/ 229 w 230"/>
                <a:gd name="T5" fmla="*/ 160 h 400"/>
                <a:gd name="T6" fmla="*/ 223 w 230"/>
                <a:gd name="T7" fmla="*/ 141 h 400"/>
                <a:gd name="T8" fmla="*/ 152 w 230"/>
                <a:gd name="T9" fmla="*/ 114 h 400"/>
                <a:gd name="T10" fmla="*/ 157 w 230"/>
                <a:gd name="T11" fmla="*/ 86 h 400"/>
                <a:gd name="T12" fmla="*/ 178 w 230"/>
                <a:gd name="T13" fmla="*/ 55 h 400"/>
                <a:gd name="T14" fmla="*/ 166 w 230"/>
                <a:gd name="T15" fmla="*/ 6 h 400"/>
                <a:gd name="T16" fmla="*/ 159 w 230"/>
                <a:gd name="T17" fmla="*/ 0 h 400"/>
                <a:gd name="T18" fmla="*/ 113 w 230"/>
                <a:gd name="T19" fmla="*/ 31 h 400"/>
                <a:gd name="T20" fmla="*/ 92 w 230"/>
                <a:gd name="T21" fmla="*/ 101 h 400"/>
                <a:gd name="T22" fmla="*/ 85 w 230"/>
                <a:gd name="T23" fmla="*/ 150 h 400"/>
                <a:gd name="T24" fmla="*/ 47 w 230"/>
                <a:gd name="T25" fmla="*/ 180 h 400"/>
                <a:gd name="T26" fmla="*/ 26 w 230"/>
                <a:gd name="T27" fmla="*/ 189 h 400"/>
                <a:gd name="T28" fmla="*/ 0 w 230"/>
                <a:gd name="T29" fmla="*/ 196 h 400"/>
                <a:gd name="T30" fmla="*/ 59 w 230"/>
                <a:gd name="T31" fmla="*/ 269 h 400"/>
                <a:gd name="T32" fmla="*/ 71 w 230"/>
                <a:gd name="T33" fmla="*/ 324 h 400"/>
                <a:gd name="T34" fmla="*/ 66 w 230"/>
                <a:gd name="T35" fmla="*/ 350 h 400"/>
                <a:gd name="T36" fmla="*/ 107 w 230"/>
                <a:gd name="T37" fmla="*/ 372 h 400"/>
                <a:gd name="T38" fmla="*/ 107 w 230"/>
                <a:gd name="T39" fmla="*/ 389 h 400"/>
                <a:gd name="T40" fmla="*/ 144 w 230"/>
                <a:gd name="T41" fmla="*/ 399 h 400"/>
                <a:gd name="T42" fmla="*/ 154 w 230"/>
                <a:gd name="T43" fmla="*/ 399 h 400"/>
                <a:gd name="T44" fmla="*/ 154 w 230"/>
                <a:gd name="T45" fmla="*/ 367 h 400"/>
                <a:gd name="T46" fmla="*/ 183 w 230"/>
                <a:gd name="T47" fmla="*/ 363 h 400"/>
                <a:gd name="T48" fmla="*/ 190 w 230"/>
                <a:gd name="T49" fmla="*/ 326 h 400"/>
                <a:gd name="T50" fmla="*/ 170 w 230"/>
                <a:gd name="T51" fmla="*/ 310 h 400"/>
                <a:gd name="T52" fmla="*/ 154 w 230"/>
                <a:gd name="T53" fmla="*/ 295 h 400"/>
                <a:gd name="T54" fmla="*/ 161 w 230"/>
                <a:gd name="T55" fmla="*/ 225 h 400"/>
                <a:gd name="T56" fmla="*/ 176 w 230"/>
                <a:gd name="T57" fmla="*/ 216 h 400"/>
                <a:gd name="T58" fmla="*/ 202 w 230"/>
                <a:gd name="T59" fmla="*/ 227 h 400"/>
                <a:gd name="T60" fmla="*/ 214 w 230"/>
                <a:gd name="T61" fmla="*/ 223 h 400"/>
                <a:gd name="T62" fmla="*/ 214 w 230"/>
                <a:gd name="T63" fmla="*/ 22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0" h="400">
                  <a:moveTo>
                    <a:pt x="214" y="223"/>
                  </a:moveTo>
                  <a:lnTo>
                    <a:pt x="216" y="180"/>
                  </a:lnTo>
                  <a:lnTo>
                    <a:pt x="229" y="160"/>
                  </a:lnTo>
                  <a:lnTo>
                    <a:pt x="223" y="141"/>
                  </a:lnTo>
                  <a:lnTo>
                    <a:pt x="152" y="114"/>
                  </a:lnTo>
                  <a:lnTo>
                    <a:pt x="157" y="86"/>
                  </a:lnTo>
                  <a:lnTo>
                    <a:pt x="178" y="55"/>
                  </a:lnTo>
                  <a:lnTo>
                    <a:pt x="166" y="6"/>
                  </a:lnTo>
                  <a:lnTo>
                    <a:pt x="159" y="0"/>
                  </a:lnTo>
                  <a:lnTo>
                    <a:pt x="113" y="31"/>
                  </a:lnTo>
                  <a:lnTo>
                    <a:pt x="92" y="101"/>
                  </a:lnTo>
                  <a:lnTo>
                    <a:pt x="85" y="150"/>
                  </a:lnTo>
                  <a:lnTo>
                    <a:pt x="47" y="180"/>
                  </a:lnTo>
                  <a:lnTo>
                    <a:pt x="26" y="189"/>
                  </a:lnTo>
                  <a:lnTo>
                    <a:pt x="0" y="196"/>
                  </a:lnTo>
                  <a:lnTo>
                    <a:pt x="59" y="269"/>
                  </a:lnTo>
                  <a:lnTo>
                    <a:pt x="71" y="324"/>
                  </a:lnTo>
                  <a:lnTo>
                    <a:pt x="66" y="350"/>
                  </a:lnTo>
                  <a:lnTo>
                    <a:pt x="107" y="372"/>
                  </a:lnTo>
                  <a:lnTo>
                    <a:pt x="107" y="389"/>
                  </a:lnTo>
                  <a:lnTo>
                    <a:pt x="144" y="399"/>
                  </a:lnTo>
                  <a:lnTo>
                    <a:pt x="154" y="399"/>
                  </a:lnTo>
                  <a:lnTo>
                    <a:pt x="154" y="367"/>
                  </a:lnTo>
                  <a:lnTo>
                    <a:pt x="183" y="363"/>
                  </a:lnTo>
                  <a:lnTo>
                    <a:pt x="190" y="326"/>
                  </a:lnTo>
                  <a:lnTo>
                    <a:pt x="170" y="310"/>
                  </a:lnTo>
                  <a:lnTo>
                    <a:pt x="154" y="295"/>
                  </a:lnTo>
                  <a:lnTo>
                    <a:pt x="161" y="225"/>
                  </a:lnTo>
                  <a:lnTo>
                    <a:pt x="176" y="216"/>
                  </a:lnTo>
                  <a:lnTo>
                    <a:pt x="202" y="227"/>
                  </a:lnTo>
                  <a:lnTo>
                    <a:pt x="214" y="223"/>
                  </a:lnTo>
                  <a:lnTo>
                    <a:pt x="214" y="223"/>
                  </a:lnTo>
                </a:path>
              </a:pathLst>
            </a:custGeom>
            <a:solidFill>
              <a:srgbClr val="92D050"/>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33" name="Freeform 255"/>
            <p:cNvSpPr/>
            <p:nvPr/>
          </p:nvSpPr>
          <p:spPr bwMode="auto">
            <a:xfrm>
              <a:off x="4120954" y="1195565"/>
              <a:ext cx="2874969" cy="2679912"/>
            </a:xfrm>
            <a:custGeom>
              <a:avLst/>
              <a:gdLst>
                <a:gd name="T0" fmla="*/ 613 w 1876"/>
                <a:gd name="T1" fmla="*/ 1648 h 1700"/>
                <a:gd name="T2" fmla="*/ 694 w 1876"/>
                <a:gd name="T3" fmla="*/ 1504 h 1700"/>
                <a:gd name="T4" fmla="*/ 751 w 1876"/>
                <a:gd name="T5" fmla="*/ 1639 h 1700"/>
                <a:gd name="T6" fmla="*/ 828 w 1876"/>
                <a:gd name="T7" fmla="*/ 1667 h 1700"/>
                <a:gd name="T8" fmla="*/ 922 w 1876"/>
                <a:gd name="T9" fmla="*/ 1523 h 1700"/>
                <a:gd name="T10" fmla="*/ 1020 w 1876"/>
                <a:gd name="T11" fmla="*/ 1475 h 1700"/>
                <a:gd name="T12" fmla="*/ 1134 w 1876"/>
                <a:gd name="T13" fmla="*/ 1385 h 1700"/>
                <a:gd name="T14" fmla="*/ 1202 w 1876"/>
                <a:gd name="T15" fmla="*/ 1294 h 1700"/>
                <a:gd name="T16" fmla="*/ 1268 w 1876"/>
                <a:gd name="T17" fmla="*/ 1193 h 1700"/>
                <a:gd name="T18" fmla="*/ 1333 w 1876"/>
                <a:gd name="T19" fmla="*/ 1197 h 1700"/>
                <a:gd name="T20" fmla="*/ 1410 w 1876"/>
                <a:gd name="T21" fmla="*/ 1173 h 1700"/>
                <a:gd name="T22" fmla="*/ 1507 w 1876"/>
                <a:gd name="T23" fmla="*/ 1164 h 1700"/>
                <a:gd name="T24" fmla="*/ 1599 w 1876"/>
                <a:gd name="T25" fmla="*/ 1200 h 1700"/>
                <a:gd name="T26" fmla="*/ 1647 w 1876"/>
                <a:gd name="T27" fmla="*/ 1162 h 1700"/>
                <a:gd name="T28" fmla="*/ 1744 w 1876"/>
                <a:gd name="T29" fmla="*/ 1072 h 1700"/>
                <a:gd name="T30" fmla="*/ 1829 w 1876"/>
                <a:gd name="T31" fmla="*/ 1025 h 1700"/>
                <a:gd name="T32" fmla="*/ 1850 w 1876"/>
                <a:gd name="T33" fmla="*/ 947 h 1700"/>
                <a:gd name="T34" fmla="*/ 1748 w 1876"/>
                <a:gd name="T35" fmla="*/ 891 h 1700"/>
                <a:gd name="T36" fmla="*/ 1723 w 1876"/>
                <a:gd name="T37" fmla="*/ 778 h 1700"/>
                <a:gd name="T38" fmla="*/ 1754 w 1876"/>
                <a:gd name="T39" fmla="*/ 740 h 1700"/>
                <a:gd name="T40" fmla="*/ 1766 w 1876"/>
                <a:gd name="T41" fmla="*/ 653 h 1700"/>
                <a:gd name="T42" fmla="*/ 1766 w 1876"/>
                <a:gd name="T43" fmla="*/ 631 h 1700"/>
                <a:gd name="T44" fmla="*/ 1790 w 1876"/>
                <a:gd name="T45" fmla="*/ 463 h 1700"/>
                <a:gd name="T46" fmla="*/ 1826 w 1876"/>
                <a:gd name="T47" fmla="*/ 480 h 1700"/>
                <a:gd name="T48" fmla="*/ 1840 w 1876"/>
                <a:gd name="T49" fmla="*/ 264 h 1700"/>
                <a:gd name="T50" fmla="*/ 1719 w 1876"/>
                <a:gd name="T51" fmla="*/ 171 h 1700"/>
                <a:gd name="T52" fmla="*/ 1627 w 1876"/>
                <a:gd name="T53" fmla="*/ 114 h 1700"/>
                <a:gd name="T54" fmla="*/ 1537 w 1876"/>
                <a:gd name="T55" fmla="*/ 87 h 1700"/>
                <a:gd name="T56" fmla="*/ 1520 w 1876"/>
                <a:gd name="T57" fmla="*/ 0 h 1700"/>
                <a:gd name="T58" fmla="*/ 1484 w 1876"/>
                <a:gd name="T59" fmla="*/ 87 h 1700"/>
                <a:gd name="T60" fmla="*/ 1439 w 1876"/>
                <a:gd name="T61" fmla="*/ 320 h 1700"/>
                <a:gd name="T62" fmla="*/ 1316 w 1876"/>
                <a:gd name="T63" fmla="*/ 412 h 1700"/>
                <a:gd name="T64" fmla="*/ 1235 w 1876"/>
                <a:gd name="T65" fmla="*/ 578 h 1700"/>
                <a:gd name="T66" fmla="*/ 1362 w 1876"/>
                <a:gd name="T67" fmla="*/ 607 h 1700"/>
                <a:gd name="T68" fmla="*/ 1542 w 1876"/>
                <a:gd name="T69" fmla="*/ 668 h 1700"/>
                <a:gd name="T70" fmla="*/ 1415 w 1876"/>
                <a:gd name="T71" fmla="*/ 721 h 1700"/>
                <a:gd name="T72" fmla="*/ 1312 w 1876"/>
                <a:gd name="T73" fmla="*/ 790 h 1700"/>
                <a:gd name="T74" fmla="*/ 1176 w 1876"/>
                <a:gd name="T75" fmla="*/ 915 h 1700"/>
                <a:gd name="T76" fmla="*/ 1014 w 1876"/>
                <a:gd name="T77" fmla="*/ 939 h 1700"/>
                <a:gd name="T78" fmla="*/ 979 w 1876"/>
                <a:gd name="T79" fmla="*/ 1096 h 1700"/>
                <a:gd name="T80" fmla="*/ 728 w 1876"/>
                <a:gd name="T81" fmla="*/ 1202 h 1700"/>
                <a:gd name="T82" fmla="*/ 517 w 1876"/>
                <a:gd name="T83" fmla="*/ 1268 h 1700"/>
                <a:gd name="T84" fmla="*/ 187 w 1876"/>
                <a:gd name="T85" fmla="*/ 1191 h 1700"/>
                <a:gd name="T86" fmla="*/ 10 w 1876"/>
                <a:gd name="T87" fmla="*/ 1248 h 1700"/>
                <a:gd name="T88" fmla="*/ 110 w 1876"/>
                <a:gd name="T89" fmla="*/ 1364 h 1700"/>
                <a:gd name="T90" fmla="*/ 211 w 1876"/>
                <a:gd name="T91" fmla="*/ 1409 h 1700"/>
                <a:gd name="T92" fmla="*/ 242 w 1876"/>
                <a:gd name="T93" fmla="*/ 1499 h 1700"/>
                <a:gd name="T94" fmla="*/ 347 w 1876"/>
                <a:gd name="T95" fmla="*/ 1559 h 1700"/>
                <a:gd name="T96" fmla="*/ 501 w 1876"/>
                <a:gd name="T97" fmla="*/ 1544 h 1700"/>
                <a:gd name="T98" fmla="*/ 450 w 1876"/>
                <a:gd name="T99" fmla="*/ 1625 h 1700"/>
                <a:gd name="T100" fmla="*/ 527 w 1876"/>
                <a:gd name="T101" fmla="*/ 1694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6" h="1700">
                  <a:moveTo>
                    <a:pt x="527" y="1694"/>
                  </a:moveTo>
                  <a:lnTo>
                    <a:pt x="553" y="1687"/>
                  </a:lnTo>
                  <a:lnTo>
                    <a:pt x="575" y="1678"/>
                  </a:lnTo>
                  <a:lnTo>
                    <a:pt x="613" y="1648"/>
                  </a:lnTo>
                  <a:lnTo>
                    <a:pt x="620" y="1598"/>
                  </a:lnTo>
                  <a:lnTo>
                    <a:pt x="641" y="1528"/>
                  </a:lnTo>
                  <a:lnTo>
                    <a:pt x="687" y="1497"/>
                  </a:lnTo>
                  <a:lnTo>
                    <a:pt x="694" y="1504"/>
                  </a:lnTo>
                  <a:lnTo>
                    <a:pt x="706" y="1552"/>
                  </a:lnTo>
                  <a:lnTo>
                    <a:pt x="685" y="1583"/>
                  </a:lnTo>
                  <a:lnTo>
                    <a:pt x="680" y="1612"/>
                  </a:lnTo>
                  <a:lnTo>
                    <a:pt x="751" y="1639"/>
                  </a:lnTo>
                  <a:lnTo>
                    <a:pt x="757" y="1658"/>
                  </a:lnTo>
                  <a:lnTo>
                    <a:pt x="799" y="1656"/>
                  </a:lnTo>
                  <a:lnTo>
                    <a:pt x="819" y="1660"/>
                  </a:lnTo>
                  <a:lnTo>
                    <a:pt x="828" y="1667"/>
                  </a:lnTo>
                  <a:lnTo>
                    <a:pt x="900" y="1564"/>
                  </a:lnTo>
                  <a:lnTo>
                    <a:pt x="919" y="1557"/>
                  </a:lnTo>
                  <a:lnTo>
                    <a:pt x="924" y="1544"/>
                  </a:lnTo>
                  <a:lnTo>
                    <a:pt x="922" y="1523"/>
                  </a:lnTo>
                  <a:lnTo>
                    <a:pt x="946" y="1489"/>
                  </a:lnTo>
                  <a:lnTo>
                    <a:pt x="991" y="1487"/>
                  </a:lnTo>
                  <a:lnTo>
                    <a:pt x="1010" y="1467"/>
                  </a:lnTo>
                  <a:lnTo>
                    <a:pt x="1020" y="1475"/>
                  </a:lnTo>
                  <a:lnTo>
                    <a:pt x="1046" y="1453"/>
                  </a:lnTo>
                  <a:lnTo>
                    <a:pt x="1062" y="1453"/>
                  </a:lnTo>
                  <a:lnTo>
                    <a:pt x="1110" y="1383"/>
                  </a:lnTo>
                  <a:lnTo>
                    <a:pt x="1134" y="1385"/>
                  </a:lnTo>
                  <a:lnTo>
                    <a:pt x="1165" y="1363"/>
                  </a:lnTo>
                  <a:lnTo>
                    <a:pt x="1173" y="1371"/>
                  </a:lnTo>
                  <a:lnTo>
                    <a:pt x="1230" y="1343"/>
                  </a:lnTo>
                  <a:lnTo>
                    <a:pt x="1202" y="1294"/>
                  </a:lnTo>
                  <a:lnTo>
                    <a:pt x="1211" y="1246"/>
                  </a:lnTo>
                  <a:lnTo>
                    <a:pt x="1235" y="1195"/>
                  </a:lnTo>
                  <a:lnTo>
                    <a:pt x="1254" y="1186"/>
                  </a:lnTo>
                  <a:lnTo>
                    <a:pt x="1268" y="1193"/>
                  </a:lnTo>
                  <a:lnTo>
                    <a:pt x="1268" y="1229"/>
                  </a:lnTo>
                  <a:lnTo>
                    <a:pt x="1283" y="1239"/>
                  </a:lnTo>
                  <a:lnTo>
                    <a:pt x="1319" y="1212"/>
                  </a:lnTo>
                  <a:lnTo>
                    <a:pt x="1333" y="1197"/>
                  </a:lnTo>
                  <a:lnTo>
                    <a:pt x="1349" y="1204"/>
                  </a:lnTo>
                  <a:lnTo>
                    <a:pt x="1367" y="1188"/>
                  </a:lnTo>
                  <a:lnTo>
                    <a:pt x="1404" y="1186"/>
                  </a:lnTo>
                  <a:lnTo>
                    <a:pt x="1410" y="1173"/>
                  </a:lnTo>
                  <a:lnTo>
                    <a:pt x="1402" y="1154"/>
                  </a:lnTo>
                  <a:lnTo>
                    <a:pt x="1428" y="1127"/>
                  </a:lnTo>
                  <a:lnTo>
                    <a:pt x="1458" y="1111"/>
                  </a:lnTo>
                  <a:lnTo>
                    <a:pt x="1507" y="1164"/>
                  </a:lnTo>
                  <a:lnTo>
                    <a:pt x="1505" y="1184"/>
                  </a:lnTo>
                  <a:lnTo>
                    <a:pt x="1529" y="1222"/>
                  </a:lnTo>
                  <a:lnTo>
                    <a:pt x="1586" y="1226"/>
                  </a:lnTo>
                  <a:lnTo>
                    <a:pt x="1599" y="1200"/>
                  </a:lnTo>
                  <a:lnTo>
                    <a:pt x="1584" y="1123"/>
                  </a:lnTo>
                  <a:lnTo>
                    <a:pt x="1597" y="1109"/>
                  </a:lnTo>
                  <a:lnTo>
                    <a:pt x="1623" y="1127"/>
                  </a:lnTo>
                  <a:lnTo>
                    <a:pt x="1647" y="1162"/>
                  </a:lnTo>
                  <a:lnTo>
                    <a:pt x="1685" y="1104"/>
                  </a:lnTo>
                  <a:lnTo>
                    <a:pt x="1702" y="1101"/>
                  </a:lnTo>
                  <a:lnTo>
                    <a:pt x="1730" y="1072"/>
                  </a:lnTo>
                  <a:lnTo>
                    <a:pt x="1744" y="1072"/>
                  </a:lnTo>
                  <a:lnTo>
                    <a:pt x="1768" y="1048"/>
                  </a:lnTo>
                  <a:lnTo>
                    <a:pt x="1781" y="1048"/>
                  </a:lnTo>
                  <a:lnTo>
                    <a:pt x="1794" y="1025"/>
                  </a:lnTo>
                  <a:lnTo>
                    <a:pt x="1829" y="1025"/>
                  </a:lnTo>
                  <a:lnTo>
                    <a:pt x="1860" y="995"/>
                  </a:lnTo>
                  <a:lnTo>
                    <a:pt x="1875" y="979"/>
                  </a:lnTo>
                  <a:lnTo>
                    <a:pt x="1875" y="961"/>
                  </a:lnTo>
                  <a:lnTo>
                    <a:pt x="1850" y="947"/>
                  </a:lnTo>
                  <a:lnTo>
                    <a:pt x="1850" y="915"/>
                  </a:lnTo>
                  <a:lnTo>
                    <a:pt x="1805" y="858"/>
                  </a:lnTo>
                  <a:lnTo>
                    <a:pt x="1761" y="899"/>
                  </a:lnTo>
                  <a:lnTo>
                    <a:pt x="1748" y="891"/>
                  </a:lnTo>
                  <a:lnTo>
                    <a:pt x="1745" y="867"/>
                  </a:lnTo>
                  <a:lnTo>
                    <a:pt x="1728" y="840"/>
                  </a:lnTo>
                  <a:lnTo>
                    <a:pt x="1723" y="809"/>
                  </a:lnTo>
                  <a:lnTo>
                    <a:pt x="1723" y="778"/>
                  </a:lnTo>
                  <a:lnTo>
                    <a:pt x="1693" y="756"/>
                  </a:lnTo>
                  <a:lnTo>
                    <a:pt x="1689" y="742"/>
                  </a:lnTo>
                  <a:lnTo>
                    <a:pt x="1697" y="723"/>
                  </a:lnTo>
                  <a:lnTo>
                    <a:pt x="1754" y="740"/>
                  </a:lnTo>
                  <a:lnTo>
                    <a:pt x="1757" y="711"/>
                  </a:lnTo>
                  <a:lnTo>
                    <a:pt x="1776" y="689"/>
                  </a:lnTo>
                  <a:lnTo>
                    <a:pt x="1764" y="677"/>
                  </a:lnTo>
                  <a:lnTo>
                    <a:pt x="1766" y="653"/>
                  </a:lnTo>
                  <a:lnTo>
                    <a:pt x="1794" y="639"/>
                  </a:lnTo>
                  <a:lnTo>
                    <a:pt x="1800" y="631"/>
                  </a:lnTo>
                  <a:lnTo>
                    <a:pt x="1797" y="622"/>
                  </a:lnTo>
                  <a:lnTo>
                    <a:pt x="1766" y="631"/>
                  </a:lnTo>
                  <a:lnTo>
                    <a:pt x="1711" y="590"/>
                  </a:lnTo>
                  <a:lnTo>
                    <a:pt x="1709" y="580"/>
                  </a:lnTo>
                  <a:lnTo>
                    <a:pt x="1735" y="547"/>
                  </a:lnTo>
                  <a:lnTo>
                    <a:pt x="1790" y="463"/>
                  </a:lnTo>
                  <a:lnTo>
                    <a:pt x="1794" y="456"/>
                  </a:lnTo>
                  <a:lnTo>
                    <a:pt x="1802" y="456"/>
                  </a:lnTo>
                  <a:lnTo>
                    <a:pt x="1821" y="478"/>
                  </a:lnTo>
                  <a:lnTo>
                    <a:pt x="1826" y="480"/>
                  </a:lnTo>
                  <a:lnTo>
                    <a:pt x="1826" y="378"/>
                  </a:lnTo>
                  <a:lnTo>
                    <a:pt x="1845" y="370"/>
                  </a:lnTo>
                  <a:lnTo>
                    <a:pt x="1845" y="330"/>
                  </a:lnTo>
                  <a:lnTo>
                    <a:pt x="1840" y="264"/>
                  </a:lnTo>
                  <a:lnTo>
                    <a:pt x="1862" y="176"/>
                  </a:lnTo>
                  <a:lnTo>
                    <a:pt x="1797" y="125"/>
                  </a:lnTo>
                  <a:lnTo>
                    <a:pt x="1745" y="169"/>
                  </a:lnTo>
                  <a:lnTo>
                    <a:pt x="1719" y="171"/>
                  </a:lnTo>
                  <a:lnTo>
                    <a:pt x="1706" y="187"/>
                  </a:lnTo>
                  <a:lnTo>
                    <a:pt x="1663" y="180"/>
                  </a:lnTo>
                  <a:lnTo>
                    <a:pt x="1640" y="154"/>
                  </a:lnTo>
                  <a:lnTo>
                    <a:pt x="1627" y="114"/>
                  </a:lnTo>
                  <a:lnTo>
                    <a:pt x="1630" y="99"/>
                  </a:lnTo>
                  <a:lnTo>
                    <a:pt x="1594" y="77"/>
                  </a:lnTo>
                  <a:lnTo>
                    <a:pt x="1575" y="110"/>
                  </a:lnTo>
                  <a:lnTo>
                    <a:pt x="1537" y="87"/>
                  </a:lnTo>
                  <a:lnTo>
                    <a:pt x="1531" y="81"/>
                  </a:lnTo>
                  <a:lnTo>
                    <a:pt x="1553" y="21"/>
                  </a:lnTo>
                  <a:lnTo>
                    <a:pt x="1536" y="0"/>
                  </a:lnTo>
                  <a:lnTo>
                    <a:pt x="1520" y="0"/>
                  </a:lnTo>
                  <a:lnTo>
                    <a:pt x="1481" y="26"/>
                  </a:lnTo>
                  <a:lnTo>
                    <a:pt x="1448" y="77"/>
                  </a:lnTo>
                  <a:lnTo>
                    <a:pt x="1460" y="84"/>
                  </a:lnTo>
                  <a:lnTo>
                    <a:pt x="1484" y="87"/>
                  </a:lnTo>
                  <a:lnTo>
                    <a:pt x="1505" y="137"/>
                  </a:lnTo>
                  <a:lnTo>
                    <a:pt x="1494" y="158"/>
                  </a:lnTo>
                  <a:lnTo>
                    <a:pt x="1474" y="187"/>
                  </a:lnTo>
                  <a:lnTo>
                    <a:pt x="1439" y="320"/>
                  </a:lnTo>
                  <a:lnTo>
                    <a:pt x="1452" y="342"/>
                  </a:lnTo>
                  <a:lnTo>
                    <a:pt x="1441" y="359"/>
                  </a:lnTo>
                  <a:lnTo>
                    <a:pt x="1360" y="419"/>
                  </a:lnTo>
                  <a:lnTo>
                    <a:pt x="1316" y="412"/>
                  </a:lnTo>
                  <a:lnTo>
                    <a:pt x="1292" y="403"/>
                  </a:lnTo>
                  <a:lnTo>
                    <a:pt x="1288" y="414"/>
                  </a:lnTo>
                  <a:lnTo>
                    <a:pt x="1252" y="557"/>
                  </a:lnTo>
                  <a:lnTo>
                    <a:pt x="1235" y="578"/>
                  </a:lnTo>
                  <a:lnTo>
                    <a:pt x="1244" y="602"/>
                  </a:lnTo>
                  <a:lnTo>
                    <a:pt x="1266" y="622"/>
                  </a:lnTo>
                  <a:lnTo>
                    <a:pt x="1303" y="602"/>
                  </a:lnTo>
                  <a:lnTo>
                    <a:pt x="1362" y="607"/>
                  </a:lnTo>
                  <a:lnTo>
                    <a:pt x="1380" y="578"/>
                  </a:lnTo>
                  <a:lnTo>
                    <a:pt x="1410" y="569"/>
                  </a:lnTo>
                  <a:lnTo>
                    <a:pt x="1470" y="590"/>
                  </a:lnTo>
                  <a:lnTo>
                    <a:pt x="1542" y="668"/>
                  </a:lnTo>
                  <a:lnTo>
                    <a:pt x="1542" y="684"/>
                  </a:lnTo>
                  <a:lnTo>
                    <a:pt x="1527" y="694"/>
                  </a:lnTo>
                  <a:lnTo>
                    <a:pt x="1443" y="699"/>
                  </a:lnTo>
                  <a:lnTo>
                    <a:pt x="1415" y="721"/>
                  </a:lnTo>
                  <a:lnTo>
                    <a:pt x="1393" y="718"/>
                  </a:lnTo>
                  <a:lnTo>
                    <a:pt x="1378" y="742"/>
                  </a:lnTo>
                  <a:lnTo>
                    <a:pt x="1338" y="752"/>
                  </a:lnTo>
                  <a:lnTo>
                    <a:pt x="1312" y="790"/>
                  </a:lnTo>
                  <a:lnTo>
                    <a:pt x="1307" y="820"/>
                  </a:lnTo>
                  <a:lnTo>
                    <a:pt x="1250" y="858"/>
                  </a:lnTo>
                  <a:lnTo>
                    <a:pt x="1216" y="862"/>
                  </a:lnTo>
                  <a:lnTo>
                    <a:pt x="1176" y="915"/>
                  </a:lnTo>
                  <a:lnTo>
                    <a:pt x="1139" y="937"/>
                  </a:lnTo>
                  <a:lnTo>
                    <a:pt x="1067" y="921"/>
                  </a:lnTo>
                  <a:lnTo>
                    <a:pt x="1042" y="911"/>
                  </a:lnTo>
                  <a:lnTo>
                    <a:pt x="1014" y="939"/>
                  </a:lnTo>
                  <a:lnTo>
                    <a:pt x="1000" y="990"/>
                  </a:lnTo>
                  <a:lnTo>
                    <a:pt x="1041" y="1048"/>
                  </a:lnTo>
                  <a:lnTo>
                    <a:pt x="1014" y="1074"/>
                  </a:lnTo>
                  <a:lnTo>
                    <a:pt x="979" y="1096"/>
                  </a:lnTo>
                  <a:lnTo>
                    <a:pt x="926" y="1162"/>
                  </a:lnTo>
                  <a:lnTo>
                    <a:pt x="859" y="1193"/>
                  </a:lnTo>
                  <a:lnTo>
                    <a:pt x="747" y="1204"/>
                  </a:lnTo>
                  <a:lnTo>
                    <a:pt x="728" y="1202"/>
                  </a:lnTo>
                  <a:lnTo>
                    <a:pt x="599" y="1257"/>
                  </a:lnTo>
                  <a:lnTo>
                    <a:pt x="541" y="1294"/>
                  </a:lnTo>
                  <a:lnTo>
                    <a:pt x="522" y="1285"/>
                  </a:lnTo>
                  <a:lnTo>
                    <a:pt x="517" y="1268"/>
                  </a:lnTo>
                  <a:lnTo>
                    <a:pt x="438" y="1263"/>
                  </a:lnTo>
                  <a:lnTo>
                    <a:pt x="345" y="1234"/>
                  </a:lnTo>
                  <a:lnTo>
                    <a:pt x="321" y="1207"/>
                  </a:lnTo>
                  <a:lnTo>
                    <a:pt x="187" y="1191"/>
                  </a:lnTo>
                  <a:lnTo>
                    <a:pt x="163" y="1202"/>
                  </a:lnTo>
                  <a:lnTo>
                    <a:pt x="1" y="1186"/>
                  </a:lnTo>
                  <a:lnTo>
                    <a:pt x="0" y="1210"/>
                  </a:lnTo>
                  <a:lnTo>
                    <a:pt x="10" y="1248"/>
                  </a:lnTo>
                  <a:lnTo>
                    <a:pt x="3" y="1310"/>
                  </a:lnTo>
                  <a:lnTo>
                    <a:pt x="50" y="1378"/>
                  </a:lnTo>
                  <a:lnTo>
                    <a:pt x="74" y="1393"/>
                  </a:lnTo>
                  <a:lnTo>
                    <a:pt x="110" y="1364"/>
                  </a:lnTo>
                  <a:lnTo>
                    <a:pt x="189" y="1364"/>
                  </a:lnTo>
                  <a:lnTo>
                    <a:pt x="209" y="1371"/>
                  </a:lnTo>
                  <a:lnTo>
                    <a:pt x="220" y="1389"/>
                  </a:lnTo>
                  <a:lnTo>
                    <a:pt x="211" y="1409"/>
                  </a:lnTo>
                  <a:lnTo>
                    <a:pt x="168" y="1444"/>
                  </a:lnTo>
                  <a:lnTo>
                    <a:pt x="172" y="1462"/>
                  </a:lnTo>
                  <a:lnTo>
                    <a:pt x="223" y="1499"/>
                  </a:lnTo>
                  <a:lnTo>
                    <a:pt x="242" y="1499"/>
                  </a:lnTo>
                  <a:lnTo>
                    <a:pt x="249" y="1508"/>
                  </a:lnTo>
                  <a:lnTo>
                    <a:pt x="244" y="1523"/>
                  </a:lnTo>
                  <a:lnTo>
                    <a:pt x="275" y="1548"/>
                  </a:lnTo>
                  <a:lnTo>
                    <a:pt x="347" y="1559"/>
                  </a:lnTo>
                  <a:lnTo>
                    <a:pt x="383" y="1550"/>
                  </a:lnTo>
                  <a:lnTo>
                    <a:pt x="426" y="1506"/>
                  </a:lnTo>
                  <a:lnTo>
                    <a:pt x="479" y="1511"/>
                  </a:lnTo>
                  <a:lnTo>
                    <a:pt x="501" y="1544"/>
                  </a:lnTo>
                  <a:lnTo>
                    <a:pt x="488" y="1574"/>
                  </a:lnTo>
                  <a:lnTo>
                    <a:pt x="493" y="1593"/>
                  </a:lnTo>
                  <a:lnTo>
                    <a:pt x="464" y="1610"/>
                  </a:lnTo>
                  <a:lnTo>
                    <a:pt x="450" y="1625"/>
                  </a:lnTo>
                  <a:lnTo>
                    <a:pt x="455" y="1663"/>
                  </a:lnTo>
                  <a:lnTo>
                    <a:pt x="505" y="1699"/>
                  </a:lnTo>
                  <a:lnTo>
                    <a:pt x="527" y="1694"/>
                  </a:lnTo>
                  <a:lnTo>
                    <a:pt x="527" y="1694"/>
                  </a:lnTo>
                </a:path>
              </a:pathLst>
            </a:custGeom>
            <a:solidFill>
              <a:schemeClr val="bg1">
                <a:lumMod val="85000"/>
              </a:schemeClr>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34" name="Freeform 256"/>
            <p:cNvSpPr/>
            <p:nvPr/>
          </p:nvSpPr>
          <p:spPr bwMode="auto">
            <a:xfrm>
              <a:off x="6532887" y="2694350"/>
              <a:ext cx="751569" cy="752903"/>
            </a:xfrm>
            <a:custGeom>
              <a:avLst/>
              <a:gdLst>
                <a:gd name="T0" fmla="*/ 406 w 491"/>
                <a:gd name="T1" fmla="*/ 331 h 478"/>
                <a:gd name="T2" fmla="*/ 458 w 491"/>
                <a:gd name="T3" fmla="*/ 254 h 478"/>
                <a:gd name="T4" fmla="*/ 490 w 491"/>
                <a:gd name="T5" fmla="*/ 216 h 478"/>
                <a:gd name="T6" fmla="*/ 485 w 491"/>
                <a:gd name="T7" fmla="*/ 178 h 478"/>
                <a:gd name="T8" fmla="*/ 451 w 491"/>
                <a:gd name="T9" fmla="*/ 139 h 478"/>
                <a:gd name="T10" fmla="*/ 446 w 491"/>
                <a:gd name="T11" fmla="*/ 106 h 478"/>
                <a:gd name="T12" fmla="*/ 384 w 491"/>
                <a:gd name="T13" fmla="*/ 20 h 478"/>
                <a:gd name="T14" fmla="*/ 380 w 491"/>
                <a:gd name="T15" fmla="*/ 28 h 478"/>
                <a:gd name="T16" fmla="*/ 367 w 491"/>
                <a:gd name="T17" fmla="*/ 42 h 478"/>
                <a:gd name="T18" fmla="*/ 341 w 491"/>
                <a:gd name="T19" fmla="*/ 11 h 478"/>
                <a:gd name="T20" fmla="*/ 303 w 491"/>
                <a:gd name="T21" fmla="*/ 0 h 478"/>
                <a:gd name="T22" fmla="*/ 301 w 491"/>
                <a:gd name="T23" fmla="*/ 11 h 478"/>
                <a:gd name="T24" fmla="*/ 301 w 491"/>
                <a:gd name="T25" fmla="*/ 28 h 478"/>
                <a:gd name="T26" fmla="*/ 286 w 491"/>
                <a:gd name="T27" fmla="*/ 44 h 478"/>
                <a:gd name="T28" fmla="*/ 255 w 491"/>
                <a:gd name="T29" fmla="*/ 74 h 478"/>
                <a:gd name="T30" fmla="*/ 221 w 491"/>
                <a:gd name="T31" fmla="*/ 74 h 478"/>
                <a:gd name="T32" fmla="*/ 207 w 491"/>
                <a:gd name="T33" fmla="*/ 97 h 478"/>
                <a:gd name="T34" fmla="*/ 195 w 491"/>
                <a:gd name="T35" fmla="*/ 97 h 478"/>
                <a:gd name="T36" fmla="*/ 171 w 491"/>
                <a:gd name="T37" fmla="*/ 122 h 478"/>
                <a:gd name="T38" fmla="*/ 157 w 491"/>
                <a:gd name="T39" fmla="*/ 122 h 478"/>
                <a:gd name="T40" fmla="*/ 129 w 491"/>
                <a:gd name="T41" fmla="*/ 150 h 478"/>
                <a:gd name="T42" fmla="*/ 111 w 491"/>
                <a:gd name="T43" fmla="*/ 154 h 478"/>
                <a:gd name="T44" fmla="*/ 74 w 491"/>
                <a:gd name="T45" fmla="*/ 212 h 478"/>
                <a:gd name="T46" fmla="*/ 50 w 491"/>
                <a:gd name="T47" fmla="*/ 177 h 478"/>
                <a:gd name="T48" fmla="*/ 23 w 491"/>
                <a:gd name="T49" fmla="*/ 159 h 478"/>
                <a:gd name="T50" fmla="*/ 11 w 491"/>
                <a:gd name="T51" fmla="*/ 172 h 478"/>
                <a:gd name="T52" fmla="*/ 26 w 491"/>
                <a:gd name="T53" fmla="*/ 250 h 478"/>
                <a:gd name="T54" fmla="*/ 13 w 491"/>
                <a:gd name="T55" fmla="*/ 276 h 478"/>
                <a:gd name="T56" fmla="*/ 0 w 491"/>
                <a:gd name="T57" fmla="*/ 315 h 478"/>
                <a:gd name="T58" fmla="*/ 37 w 491"/>
                <a:gd name="T59" fmla="*/ 339 h 478"/>
                <a:gd name="T60" fmla="*/ 57 w 491"/>
                <a:gd name="T61" fmla="*/ 342 h 478"/>
                <a:gd name="T62" fmla="*/ 83 w 491"/>
                <a:gd name="T63" fmla="*/ 380 h 478"/>
                <a:gd name="T64" fmla="*/ 102 w 491"/>
                <a:gd name="T65" fmla="*/ 368 h 478"/>
                <a:gd name="T66" fmla="*/ 133 w 491"/>
                <a:gd name="T67" fmla="*/ 331 h 478"/>
                <a:gd name="T68" fmla="*/ 164 w 491"/>
                <a:gd name="T69" fmla="*/ 278 h 478"/>
                <a:gd name="T70" fmla="*/ 217 w 491"/>
                <a:gd name="T71" fmla="*/ 267 h 478"/>
                <a:gd name="T72" fmla="*/ 250 w 491"/>
                <a:gd name="T73" fmla="*/ 300 h 478"/>
                <a:gd name="T74" fmla="*/ 225 w 491"/>
                <a:gd name="T75" fmla="*/ 353 h 478"/>
                <a:gd name="T76" fmla="*/ 195 w 491"/>
                <a:gd name="T77" fmla="*/ 402 h 478"/>
                <a:gd name="T78" fmla="*/ 223 w 491"/>
                <a:gd name="T79" fmla="*/ 421 h 478"/>
                <a:gd name="T80" fmla="*/ 221 w 491"/>
                <a:gd name="T81" fmla="*/ 445 h 478"/>
                <a:gd name="T82" fmla="*/ 198 w 491"/>
                <a:gd name="T83" fmla="*/ 467 h 478"/>
                <a:gd name="T84" fmla="*/ 203 w 491"/>
                <a:gd name="T85" fmla="*/ 477 h 478"/>
                <a:gd name="T86" fmla="*/ 243 w 491"/>
                <a:gd name="T87" fmla="*/ 457 h 478"/>
                <a:gd name="T88" fmla="*/ 298 w 491"/>
                <a:gd name="T89" fmla="*/ 384 h 478"/>
                <a:gd name="T90" fmla="*/ 379 w 491"/>
                <a:gd name="T91" fmla="*/ 337 h 478"/>
                <a:gd name="T92" fmla="*/ 406 w 491"/>
                <a:gd name="T93" fmla="*/ 331 h 478"/>
                <a:gd name="T94" fmla="*/ 406 w 491"/>
                <a:gd name="T95" fmla="*/ 33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1" h="478">
                  <a:moveTo>
                    <a:pt x="406" y="331"/>
                  </a:moveTo>
                  <a:lnTo>
                    <a:pt x="458" y="254"/>
                  </a:lnTo>
                  <a:lnTo>
                    <a:pt x="490" y="216"/>
                  </a:lnTo>
                  <a:lnTo>
                    <a:pt x="485" y="178"/>
                  </a:lnTo>
                  <a:lnTo>
                    <a:pt x="451" y="139"/>
                  </a:lnTo>
                  <a:lnTo>
                    <a:pt x="446" y="106"/>
                  </a:lnTo>
                  <a:lnTo>
                    <a:pt x="384" y="20"/>
                  </a:lnTo>
                  <a:lnTo>
                    <a:pt x="380" y="28"/>
                  </a:lnTo>
                  <a:lnTo>
                    <a:pt x="367" y="42"/>
                  </a:lnTo>
                  <a:lnTo>
                    <a:pt x="341" y="11"/>
                  </a:lnTo>
                  <a:lnTo>
                    <a:pt x="303" y="0"/>
                  </a:lnTo>
                  <a:lnTo>
                    <a:pt x="301" y="11"/>
                  </a:lnTo>
                  <a:lnTo>
                    <a:pt x="301" y="28"/>
                  </a:lnTo>
                  <a:lnTo>
                    <a:pt x="286" y="44"/>
                  </a:lnTo>
                  <a:lnTo>
                    <a:pt x="255" y="74"/>
                  </a:lnTo>
                  <a:lnTo>
                    <a:pt x="221" y="74"/>
                  </a:lnTo>
                  <a:lnTo>
                    <a:pt x="207" y="97"/>
                  </a:lnTo>
                  <a:lnTo>
                    <a:pt x="195" y="97"/>
                  </a:lnTo>
                  <a:lnTo>
                    <a:pt x="171" y="122"/>
                  </a:lnTo>
                  <a:lnTo>
                    <a:pt x="157" y="122"/>
                  </a:lnTo>
                  <a:lnTo>
                    <a:pt x="129" y="150"/>
                  </a:lnTo>
                  <a:lnTo>
                    <a:pt x="111" y="154"/>
                  </a:lnTo>
                  <a:lnTo>
                    <a:pt x="74" y="212"/>
                  </a:lnTo>
                  <a:lnTo>
                    <a:pt x="50" y="177"/>
                  </a:lnTo>
                  <a:lnTo>
                    <a:pt x="23" y="159"/>
                  </a:lnTo>
                  <a:lnTo>
                    <a:pt x="11" y="172"/>
                  </a:lnTo>
                  <a:lnTo>
                    <a:pt x="26" y="250"/>
                  </a:lnTo>
                  <a:lnTo>
                    <a:pt x="13" y="276"/>
                  </a:lnTo>
                  <a:lnTo>
                    <a:pt x="0" y="315"/>
                  </a:lnTo>
                  <a:lnTo>
                    <a:pt x="37" y="339"/>
                  </a:lnTo>
                  <a:lnTo>
                    <a:pt x="57" y="342"/>
                  </a:lnTo>
                  <a:lnTo>
                    <a:pt x="83" y="380"/>
                  </a:lnTo>
                  <a:lnTo>
                    <a:pt x="102" y="368"/>
                  </a:lnTo>
                  <a:lnTo>
                    <a:pt x="133" y="331"/>
                  </a:lnTo>
                  <a:lnTo>
                    <a:pt x="164" y="278"/>
                  </a:lnTo>
                  <a:lnTo>
                    <a:pt x="217" y="267"/>
                  </a:lnTo>
                  <a:lnTo>
                    <a:pt x="250" y="300"/>
                  </a:lnTo>
                  <a:lnTo>
                    <a:pt x="225" y="353"/>
                  </a:lnTo>
                  <a:lnTo>
                    <a:pt x="195" y="402"/>
                  </a:lnTo>
                  <a:lnTo>
                    <a:pt x="223" y="421"/>
                  </a:lnTo>
                  <a:lnTo>
                    <a:pt x="221" y="445"/>
                  </a:lnTo>
                  <a:lnTo>
                    <a:pt x="198" y="467"/>
                  </a:lnTo>
                  <a:lnTo>
                    <a:pt x="203" y="477"/>
                  </a:lnTo>
                  <a:lnTo>
                    <a:pt x="243" y="457"/>
                  </a:lnTo>
                  <a:lnTo>
                    <a:pt x="298" y="384"/>
                  </a:lnTo>
                  <a:lnTo>
                    <a:pt x="379" y="337"/>
                  </a:lnTo>
                  <a:lnTo>
                    <a:pt x="406" y="331"/>
                  </a:lnTo>
                  <a:lnTo>
                    <a:pt x="406" y="331"/>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35" name="Freeform 257"/>
            <p:cNvSpPr/>
            <p:nvPr/>
          </p:nvSpPr>
          <p:spPr bwMode="auto">
            <a:xfrm>
              <a:off x="6710845" y="2267880"/>
              <a:ext cx="1086752" cy="768698"/>
            </a:xfrm>
            <a:custGeom>
              <a:avLst/>
              <a:gdLst>
                <a:gd name="T0" fmla="*/ 686 w 709"/>
                <a:gd name="T1" fmla="*/ 135 h 488"/>
                <a:gd name="T2" fmla="*/ 631 w 709"/>
                <a:gd name="T3" fmla="*/ 125 h 488"/>
                <a:gd name="T4" fmla="*/ 609 w 709"/>
                <a:gd name="T5" fmla="*/ 120 h 488"/>
                <a:gd name="T6" fmla="*/ 561 w 709"/>
                <a:gd name="T7" fmla="*/ 149 h 488"/>
                <a:gd name="T8" fmla="*/ 539 w 709"/>
                <a:gd name="T9" fmla="*/ 162 h 488"/>
                <a:gd name="T10" fmla="*/ 496 w 709"/>
                <a:gd name="T11" fmla="*/ 130 h 488"/>
                <a:gd name="T12" fmla="*/ 458 w 709"/>
                <a:gd name="T13" fmla="*/ 96 h 488"/>
                <a:gd name="T14" fmla="*/ 451 w 709"/>
                <a:gd name="T15" fmla="*/ 142 h 488"/>
                <a:gd name="T16" fmla="*/ 412 w 709"/>
                <a:gd name="T17" fmla="*/ 96 h 488"/>
                <a:gd name="T18" fmla="*/ 379 w 709"/>
                <a:gd name="T19" fmla="*/ 63 h 488"/>
                <a:gd name="T20" fmla="*/ 307 w 709"/>
                <a:gd name="T21" fmla="*/ 63 h 488"/>
                <a:gd name="T22" fmla="*/ 269 w 709"/>
                <a:gd name="T23" fmla="*/ 36 h 488"/>
                <a:gd name="T24" fmla="*/ 216 w 709"/>
                <a:gd name="T25" fmla="*/ 55 h 488"/>
                <a:gd name="T26" fmla="*/ 161 w 709"/>
                <a:gd name="T27" fmla="*/ 41 h 488"/>
                <a:gd name="T28" fmla="*/ 87 w 709"/>
                <a:gd name="T29" fmla="*/ 10 h 488"/>
                <a:gd name="T30" fmla="*/ 65 w 709"/>
                <a:gd name="T31" fmla="*/ 61 h 488"/>
                <a:gd name="T32" fmla="*/ 0 w 709"/>
                <a:gd name="T33" fmla="*/ 63 h 488"/>
                <a:gd name="T34" fmla="*/ 34 w 709"/>
                <a:gd name="T35" fmla="*/ 99 h 488"/>
                <a:gd name="T36" fmla="*/ 38 w 709"/>
                <a:gd name="T37" fmla="*/ 161 h 488"/>
                <a:gd name="T38" fmla="*/ 58 w 709"/>
                <a:gd name="T39" fmla="*/ 211 h 488"/>
                <a:gd name="T40" fmla="*/ 115 w 709"/>
                <a:gd name="T41" fmla="*/ 178 h 488"/>
                <a:gd name="T42" fmla="*/ 161 w 709"/>
                <a:gd name="T43" fmla="*/ 268 h 488"/>
                <a:gd name="T44" fmla="*/ 187 w 709"/>
                <a:gd name="T45" fmla="*/ 270 h 488"/>
                <a:gd name="T46" fmla="*/ 252 w 709"/>
                <a:gd name="T47" fmla="*/ 313 h 488"/>
                <a:gd name="T48" fmla="*/ 269 w 709"/>
                <a:gd name="T49" fmla="*/ 291 h 488"/>
                <a:gd name="T50" fmla="*/ 335 w 709"/>
                <a:gd name="T51" fmla="*/ 409 h 488"/>
                <a:gd name="T52" fmla="*/ 374 w 709"/>
                <a:gd name="T53" fmla="*/ 487 h 488"/>
                <a:gd name="T54" fmla="*/ 434 w 709"/>
                <a:gd name="T55" fmla="*/ 385 h 488"/>
                <a:gd name="T56" fmla="*/ 477 w 709"/>
                <a:gd name="T57" fmla="*/ 398 h 488"/>
                <a:gd name="T58" fmla="*/ 546 w 709"/>
                <a:gd name="T59" fmla="*/ 376 h 488"/>
                <a:gd name="T60" fmla="*/ 528 w 709"/>
                <a:gd name="T61" fmla="*/ 330 h 488"/>
                <a:gd name="T62" fmla="*/ 594 w 709"/>
                <a:gd name="T63" fmla="*/ 277 h 488"/>
                <a:gd name="T64" fmla="*/ 620 w 709"/>
                <a:gd name="T65" fmla="*/ 229 h 488"/>
                <a:gd name="T66" fmla="*/ 642 w 709"/>
                <a:gd name="T67" fmla="*/ 200 h 488"/>
                <a:gd name="T68" fmla="*/ 666 w 709"/>
                <a:gd name="T69" fmla="*/ 224 h 488"/>
                <a:gd name="T70" fmla="*/ 708 w 709"/>
                <a:gd name="T71" fmla="*/ 147 h 488"/>
                <a:gd name="T72" fmla="*/ 704 w 709"/>
                <a:gd name="T73" fmla="*/ 135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488">
                  <a:moveTo>
                    <a:pt x="704" y="135"/>
                  </a:moveTo>
                  <a:lnTo>
                    <a:pt x="686" y="135"/>
                  </a:lnTo>
                  <a:lnTo>
                    <a:pt x="664" y="135"/>
                  </a:lnTo>
                  <a:lnTo>
                    <a:pt x="631" y="125"/>
                  </a:lnTo>
                  <a:lnTo>
                    <a:pt x="620" y="105"/>
                  </a:lnTo>
                  <a:lnTo>
                    <a:pt x="609" y="120"/>
                  </a:lnTo>
                  <a:lnTo>
                    <a:pt x="594" y="110"/>
                  </a:lnTo>
                  <a:lnTo>
                    <a:pt x="561" y="149"/>
                  </a:lnTo>
                  <a:lnTo>
                    <a:pt x="554" y="161"/>
                  </a:lnTo>
                  <a:lnTo>
                    <a:pt x="539" y="162"/>
                  </a:lnTo>
                  <a:lnTo>
                    <a:pt x="517" y="138"/>
                  </a:lnTo>
                  <a:lnTo>
                    <a:pt x="496" y="130"/>
                  </a:lnTo>
                  <a:lnTo>
                    <a:pt x="473" y="85"/>
                  </a:lnTo>
                  <a:lnTo>
                    <a:pt x="458" y="96"/>
                  </a:lnTo>
                  <a:lnTo>
                    <a:pt x="462" y="135"/>
                  </a:lnTo>
                  <a:lnTo>
                    <a:pt x="451" y="142"/>
                  </a:lnTo>
                  <a:lnTo>
                    <a:pt x="422" y="110"/>
                  </a:lnTo>
                  <a:lnTo>
                    <a:pt x="412" y="96"/>
                  </a:lnTo>
                  <a:lnTo>
                    <a:pt x="390" y="96"/>
                  </a:lnTo>
                  <a:lnTo>
                    <a:pt x="379" y="63"/>
                  </a:lnTo>
                  <a:lnTo>
                    <a:pt x="348" y="48"/>
                  </a:lnTo>
                  <a:lnTo>
                    <a:pt x="307" y="63"/>
                  </a:lnTo>
                  <a:lnTo>
                    <a:pt x="290" y="61"/>
                  </a:lnTo>
                  <a:lnTo>
                    <a:pt x="269" y="36"/>
                  </a:lnTo>
                  <a:lnTo>
                    <a:pt x="237" y="55"/>
                  </a:lnTo>
                  <a:lnTo>
                    <a:pt x="216" y="55"/>
                  </a:lnTo>
                  <a:lnTo>
                    <a:pt x="194" y="65"/>
                  </a:lnTo>
                  <a:lnTo>
                    <a:pt x="161" y="41"/>
                  </a:lnTo>
                  <a:lnTo>
                    <a:pt x="139" y="0"/>
                  </a:lnTo>
                  <a:lnTo>
                    <a:pt x="87" y="10"/>
                  </a:lnTo>
                  <a:lnTo>
                    <a:pt x="67" y="32"/>
                  </a:lnTo>
                  <a:lnTo>
                    <a:pt x="65" y="61"/>
                  </a:lnTo>
                  <a:lnTo>
                    <a:pt x="8" y="43"/>
                  </a:lnTo>
                  <a:lnTo>
                    <a:pt x="0" y="63"/>
                  </a:lnTo>
                  <a:lnTo>
                    <a:pt x="3" y="77"/>
                  </a:lnTo>
                  <a:lnTo>
                    <a:pt x="34" y="99"/>
                  </a:lnTo>
                  <a:lnTo>
                    <a:pt x="34" y="130"/>
                  </a:lnTo>
                  <a:lnTo>
                    <a:pt x="38" y="161"/>
                  </a:lnTo>
                  <a:lnTo>
                    <a:pt x="56" y="187"/>
                  </a:lnTo>
                  <a:lnTo>
                    <a:pt x="58" y="211"/>
                  </a:lnTo>
                  <a:lnTo>
                    <a:pt x="72" y="219"/>
                  </a:lnTo>
                  <a:lnTo>
                    <a:pt x="115" y="178"/>
                  </a:lnTo>
                  <a:lnTo>
                    <a:pt x="161" y="236"/>
                  </a:lnTo>
                  <a:lnTo>
                    <a:pt x="161" y="268"/>
                  </a:lnTo>
                  <a:lnTo>
                    <a:pt x="185" y="282"/>
                  </a:lnTo>
                  <a:lnTo>
                    <a:pt x="187" y="270"/>
                  </a:lnTo>
                  <a:lnTo>
                    <a:pt x="225" y="282"/>
                  </a:lnTo>
                  <a:lnTo>
                    <a:pt x="252" y="313"/>
                  </a:lnTo>
                  <a:lnTo>
                    <a:pt x="264" y="299"/>
                  </a:lnTo>
                  <a:lnTo>
                    <a:pt x="269" y="291"/>
                  </a:lnTo>
                  <a:lnTo>
                    <a:pt x="331" y="376"/>
                  </a:lnTo>
                  <a:lnTo>
                    <a:pt x="335" y="409"/>
                  </a:lnTo>
                  <a:lnTo>
                    <a:pt x="370" y="449"/>
                  </a:lnTo>
                  <a:lnTo>
                    <a:pt x="374" y="487"/>
                  </a:lnTo>
                  <a:lnTo>
                    <a:pt x="405" y="467"/>
                  </a:lnTo>
                  <a:lnTo>
                    <a:pt x="434" y="385"/>
                  </a:lnTo>
                  <a:lnTo>
                    <a:pt x="446" y="381"/>
                  </a:lnTo>
                  <a:lnTo>
                    <a:pt x="477" y="398"/>
                  </a:lnTo>
                  <a:lnTo>
                    <a:pt x="528" y="392"/>
                  </a:lnTo>
                  <a:lnTo>
                    <a:pt x="546" y="376"/>
                  </a:lnTo>
                  <a:lnTo>
                    <a:pt x="522" y="339"/>
                  </a:lnTo>
                  <a:lnTo>
                    <a:pt x="528" y="330"/>
                  </a:lnTo>
                  <a:lnTo>
                    <a:pt x="577" y="315"/>
                  </a:lnTo>
                  <a:lnTo>
                    <a:pt x="594" y="277"/>
                  </a:lnTo>
                  <a:lnTo>
                    <a:pt x="620" y="265"/>
                  </a:lnTo>
                  <a:lnTo>
                    <a:pt x="620" y="229"/>
                  </a:lnTo>
                  <a:lnTo>
                    <a:pt x="627" y="204"/>
                  </a:lnTo>
                  <a:lnTo>
                    <a:pt x="642" y="200"/>
                  </a:lnTo>
                  <a:lnTo>
                    <a:pt x="654" y="214"/>
                  </a:lnTo>
                  <a:lnTo>
                    <a:pt x="666" y="224"/>
                  </a:lnTo>
                  <a:lnTo>
                    <a:pt x="699" y="180"/>
                  </a:lnTo>
                  <a:lnTo>
                    <a:pt x="708" y="147"/>
                  </a:lnTo>
                  <a:lnTo>
                    <a:pt x="704" y="135"/>
                  </a:lnTo>
                  <a:lnTo>
                    <a:pt x="704" y="135"/>
                  </a:lnTo>
                </a:path>
              </a:pathLst>
            </a:custGeom>
            <a:solidFill>
              <a:srgbClr val="FFECAF"/>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36" name="Freeform 258"/>
            <p:cNvSpPr/>
            <p:nvPr/>
          </p:nvSpPr>
          <p:spPr bwMode="auto">
            <a:xfrm>
              <a:off x="6470689" y="1125364"/>
              <a:ext cx="1485861" cy="1398749"/>
            </a:xfrm>
            <a:custGeom>
              <a:avLst/>
              <a:gdLst>
                <a:gd name="T0" fmla="*/ 297 w 970"/>
                <a:gd name="T1" fmla="*/ 724 h 888"/>
                <a:gd name="T2" fmla="*/ 351 w 970"/>
                <a:gd name="T3" fmla="*/ 790 h 888"/>
                <a:gd name="T4" fmla="*/ 394 w 970"/>
                <a:gd name="T5" fmla="*/ 779 h 888"/>
                <a:gd name="T6" fmla="*/ 447 w 970"/>
                <a:gd name="T7" fmla="*/ 785 h 888"/>
                <a:gd name="T8" fmla="*/ 505 w 970"/>
                <a:gd name="T9" fmla="*/ 772 h 888"/>
                <a:gd name="T10" fmla="*/ 547 w 970"/>
                <a:gd name="T11" fmla="*/ 821 h 888"/>
                <a:gd name="T12" fmla="*/ 579 w 970"/>
                <a:gd name="T13" fmla="*/ 835 h 888"/>
                <a:gd name="T14" fmla="*/ 619 w 970"/>
                <a:gd name="T15" fmla="*/ 860 h 888"/>
                <a:gd name="T16" fmla="*/ 629 w 970"/>
                <a:gd name="T17" fmla="*/ 809 h 888"/>
                <a:gd name="T18" fmla="*/ 674 w 970"/>
                <a:gd name="T19" fmla="*/ 862 h 888"/>
                <a:gd name="T20" fmla="*/ 710 w 970"/>
                <a:gd name="T21" fmla="*/ 885 h 888"/>
                <a:gd name="T22" fmla="*/ 750 w 970"/>
                <a:gd name="T23" fmla="*/ 835 h 888"/>
                <a:gd name="T24" fmla="*/ 777 w 970"/>
                <a:gd name="T25" fmla="*/ 830 h 888"/>
                <a:gd name="T26" fmla="*/ 820 w 970"/>
                <a:gd name="T27" fmla="*/ 860 h 888"/>
                <a:gd name="T28" fmla="*/ 860 w 970"/>
                <a:gd name="T29" fmla="*/ 860 h 888"/>
                <a:gd name="T30" fmla="*/ 844 w 970"/>
                <a:gd name="T31" fmla="*/ 790 h 888"/>
                <a:gd name="T32" fmla="*/ 827 w 970"/>
                <a:gd name="T33" fmla="*/ 708 h 888"/>
                <a:gd name="T34" fmla="*/ 921 w 970"/>
                <a:gd name="T35" fmla="*/ 669 h 888"/>
                <a:gd name="T36" fmla="*/ 930 w 970"/>
                <a:gd name="T37" fmla="*/ 628 h 888"/>
                <a:gd name="T38" fmla="*/ 941 w 970"/>
                <a:gd name="T39" fmla="*/ 585 h 888"/>
                <a:gd name="T40" fmla="*/ 947 w 970"/>
                <a:gd name="T41" fmla="*/ 419 h 888"/>
                <a:gd name="T42" fmla="*/ 942 w 970"/>
                <a:gd name="T43" fmla="*/ 349 h 888"/>
                <a:gd name="T44" fmla="*/ 937 w 970"/>
                <a:gd name="T45" fmla="*/ 315 h 888"/>
                <a:gd name="T46" fmla="*/ 875 w 970"/>
                <a:gd name="T47" fmla="*/ 365 h 888"/>
                <a:gd name="T48" fmla="*/ 810 w 970"/>
                <a:gd name="T49" fmla="*/ 426 h 888"/>
                <a:gd name="T50" fmla="*/ 691 w 970"/>
                <a:gd name="T51" fmla="*/ 426 h 888"/>
                <a:gd name="T52" fmla="*/ 678 w 970"/>
                <a:gd name="T53" fmla="*/ 380 h 888"/>
                <a:gd name="T54" fmla="*/ 636 w 970"/>
                <a:gd name="T55" fmla="*/ 349 h 888"/>
                <a:gd name="T56" fmla="*/ 559 w 970"/>
                <a:gd name="T57" fmla="*/ 327 h 888"/>
                <a:gd name="T58" fmla="*/ 497 w 970"/>
                <a:gd name="T59" fmla="*/ 320 h 888"/>
                <a:gd name="T60" fmla="*/ 444 w 970"/>
                <a:gd name="T61" fmla="*/ 283 h 888"/>
                <a:gd name="T62" fmla="*/ 418 w 970"/>
                <a:gd name="T63" fmla="*/ 238 h 888"/>
                <a:gd name="T64" fmla="*/ 375 w 970"/>
                <a:gd name="T65" fmla="*/ 187 h 888"/>
                <a:gd name="T66" fmla="*/ 330 w 970"/>
                <a:gd name="T67" fmla="*/ 110 h 888"/>
                <a:gd name="T68" fmla="*/ 279 w 970"/>
                <a:gd name="T69" fmla="*/ 33 h 888"/>
                <a:gd name="T70" fmla="*/ 196 w 970"/>
                <a:gd name="T71" fmla="*/ 18 h 888"/>
                <a:gd name="T72" fmla="*/ 105 w 970"/>
                <a:gd name="T73" fmla="*/ 0 h 888"/>
                <a:gd name="T74" fmla="*/ 4 w 970"/>
                <a:gd name="T75" fmla="*/ 44 h 888"/>
                <a:gd name="T76" fmla="*/ 0 w 970"/>
                <a:gd name="T77" fmla="*/ 126 h 888"/>
                <a:gd name="T78" fmla="*/ 43 w 970"/>
                <a:gd name="T79" fmla="*/ 155 h 888"/>
                <a:gd name="T80" fmla="*/ 98 w 970"/>
                <a:gd name="T81" fmla="*/ 143 h 888"/>
                <a:gd name="T82" fmla="*/ 108 w 970"/>
                <a:gd name="T83" fmla="*/ 199 h 888"/>
                <a:gd name="T84" fmla="*/ 174 w 970"/>
                <a:gd name="T85" fmla="*/ 232 h 888"/>
                <a:gd name="T86" fmla="*/ 213 w 970"/>
                <a:gd name="T87" fmla="*/ 214 h 888"/>
                <a:gd name="T88" fmla="*/ 330 w 970"/>
                <a:gd name="T89" fmla="*/ 221 h 888"/>
                <a:gd name="T90" fmla="*/ 313 w 970"/>
                <a:gd name="T91" fmla="*/ 375 h 888"/>
                <a:gd name="T92" fmla="*/ 294 w 970"/>
                <a:gd name="T93" fmla="*/ 423 h 888"/>
                <a:gd name="T94" fmla="*/ 289 w 970"/>
                <a:gd name="T95" fmla="*/ 522 h 888"/>
                <a:gd name="T96" fmla="*/ 262 w 970"/>
                <a:gd name="T97" fmla="*/ 501 h 888"/>
                <a:gd name="T98" fmla="*/ 203 w 970"/>
                <a:gd name="T99" fmla="*/ 592 h 888"/>
                <a:gd name="T100" fmla="*/ 179 w 970"/>
                <a:gd name="T101" fmla="*/ 635 h 888"/>
                <a:gd name="T102" fmla="*/ 265 w 970"/>
                <a:gd name="T103" fmla="*/ 666 h 888"/>
                <a:gd name="T104" fmla="*/ 262 w 970"/>
                <a:gd name="T105" fmla="*/ 684 h 888"/>
                <a:gd name="T106" fmla="*/ 231 w 970"/>
                <a:gd name="T107" fmla="*/ 722 h 888"/>
                <a:gd name="T108" fmla="*/ 244 w 970"/>
                <a:gd name="T109" fmla="*/ 734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0" h="888">
                  <a:moveTo>
                    <a:pt x="244" y="734"/>
                  </a:moveTo>
                  <a:lnTo>
                    <a:pt x="297" y="724"/>
                  </a:lnTo>
                  <a:lnTo>
                    <a:pt x="318" y="766"/>
                  </a:lnTo>
                  <a:lnTo>
                    <a:pt x="351" y="790"/>
                  </a:lnTo>
                  <a:lnTo>
                    <a:pt x="373" y="779"/>
                  </a:lnTo>
                  <a:lnTo>
                    <a:pt x="394" y="779"/>
                  </a:lnTo>
                  <a:lnTo>
                    <a:pt x="426" y="761"/>
                  </a:lnTo>
                  <a:lnTo>
                    <a:pt x="447" y="785"/>
                  </a:lnTo>
                  <a:lnTo>
                    <a:pt x="463" y="787"/>
                  </a:lnTo>
                  <a:lnTo>
                    <a:pt x="505" y="772"/>
                  </a:lnTo>
                  <a:lnTo>
                    <a:pt x="535" y="787"/>
                  </a:lnTo>
                  <a:lnTo>
                    <a:pt x="547" y="821"/>
                  </a:lnTo>
                  <a:lnTo>
                    <a:pt x="569" y="821"/>
                  </a:lnTo>
                  <a:lnTo>
                    <a:pt x="579" y="835"/>
                  </a:lnTo>
                  <a:lnTo>
                    <a:pt x="607" y="867"/>
                  </a:lnTo>
                  <a:lnTo>
                    <a:pt x="619" y="860"/>
                  </a:lnTo>
                  <a:lnTo>
                    <a:pt x="614" y="821"/>
                  </a:lnTo>
                  <a:lnTo>
                    <a:pt x="629" y="809"/>
                  </a:lnTo>
                  <a:lnTo>
                    <a:pt x="652" y="854"/>
                  </a:lnTo>
                  <a:lnTo>
                    <a:pt x="674" y="862"/>
                  </a:lnTo>
                  <a:lnTo>
                    <a:pt x="695" y="887"/>
                  </a:lnTo>
                  <a:lnTo>
                    <a:pt x="710" y="885"/>
                  </a:lnTo>
                  <a:lnTo>
                    <a:pt x="717" y="874"/>
                  </a:lnTo>
                  <a:lnTo>
                    <a:pt x="750" y="835"/>
                  </a:lnTo>
                  <a:lnTo>
                    <a:pt x="765" y="845"/>
                  </a:lnTo>
                  <a:lnTo>
                    <a:pt x="777" y="830"/>
                  </a:lnTo>
                  <a:lnTo>
                    <a:pt x="787" y="850"/>
                  </a:lnTo>
                  <a:lnTo>
                    <a:pt x="820" y="860"/>
                  </a:lnTo>
                  <a:lnTo>
                    <a:pt x="842" y="860"/>
                  </a:lnTo>
                  <a:lnTo>
                    <a:pt x="860" y="860"/>
                  </a:lnTo>
                  <a:lnTo>
                    <a:pt x="849" y="845"/>
                  </a:lnTo>
                  <a:lnTo>
                    <a:pt x="844" y="790"/>
                  </a:lnTo>
                  <a:lnTo>
                    <a:pt x="805" y="730"/>
                  </a:lnTo>
                  <a:lnTo>
                    <a:pt x="827" y="708"/>
                  </a:lnTo>
                  <a:lnTo>
                    <a:pt x="849" y="669"/>
                  </a:lnTo>
                  <a:lnTo>
                    <a:pt x="921" y="669"/>
                  </a:lnTo>
                  <a:lnTo>
                    <a:pt x="937" y="657"/>
                  </a:lnTo>
                  <a:lnTo>
                    <a:pt x="930" y="628"/>
                  </a:lnTo>
                  <a:lnTo>
                    <a:pt x="947" y="600"/>
                  </a:lnTo>
                  <a:lnTo>
                    <a:pt x="941" y="585"/>
                  </a:lnTo>
                  <a:lnTo>
                    <a:pt x="947" y="558"/>
                  </a:lnTo>
                  <a:lnTo>
                    <a:pt x="947" y="419"/>
                  </a:lnTo>
                  <a:lnTo>
                    <a:pt x="969" y="375"/>
                  </a:lnTo>
                  <a:lnTo>
                    <a:pt x="942" y="349"/>
                  </a:lnTo>
                  <a:lnTo>
                    <a:pt x="947" y="331"/>
                  </a:lnTo>
                  <a:lnTo>
                    <a:pt x="937" y="315"/>
                  </a:lnTo>
                  <a:lnTo>
                    <a:pt x="908" y="327"/>
                  </a:lnTo>
                  <a:lnTo>
                    <a:pt x="875" y="365"/>
                  </a:lnTo>
                  <a:lnTo>
                    <a:pt x="842" y="380"/>
                  </a:lnTo>
                  <a:lnTo>
                    <a:pt x="810" y="426"/>
                  </a:lnTo>
                  <a:lnTo>
                    <a:pt x="729" y="452"/>
                  </a:lnTo>
                  <a:lnTo>
                    <a:pt x="691" y="426"/>
                  </a:lnTo>
                  <a:lnTo>
                    <a:pt x="695" y="408"/>
                  </a:lnTo>
                  <a:lnTo>
                    <a:pt x="678" y="380"/>
                  </a:lnTo>
                  <a:lnTo>
                    <a:pt x="667" y="349"/>
                  </a:lnTo>
                  <a:lnTo>
                    <a:pt x="636" y="349"/>
                  </a:lnTo>
                  <a:lnTo>
                    <a:pt x="581" y="320"/>
                  </a:lnTo>
                  <a:lnTo>
                    <a:pt x="559" y="327"/>
                  </a:lnTo>
                  <a:lnTo>
                    <a:pt x="535" y="315"/>
                  </a:lnTo>
                  <a:lnTo>
                    <a:pt x="497" y="320"/>
                  </a:lnTo>
                  <a:lnTo>
                    <a:pt x="463" y="309"/>
                  </a:lnTo>
                  <a:lnTo>
                    <a:pt x="444" y="283"/>
                  </a:lnTo>
                  <a:lnTo>
                    <a:pt x="426" y="261"/>
                  </a:lnTo>
                  <a:lnTo>
                    <a:pt x="418" y="238"/>
                  </a:lnTo>
                  <a:lnTo>
                    <a:pt x="394" y="209"/>
                  </a:lnTo>
                  <a:lnTo>
                    <a:pt x="375" y="187"/>
                  </a:lnTo>
                  <a:lnTo>
                    <a:pt x="341" y="137"/>
                  </a:lnTo>
                  <a:lnTo>
                    <a:pt x="330" y="110"/>
                  </a:lnTo>
                  <a:lnTo>
                    <a:pt x="291" y="59"/>
                  </a:lnTo>
                  <a:lnTo>
                    <a:pt x="279" y="33"/>
                  </a:lnTo>
                  <a:lnTo>
                    <a:pt x="229" y="6"/>
                  </a:lnTo>
                  <a:lnTo>
                    <a:pt x="196" y="18"/>
                  </a:lnTo>
                  <a:lnTo>
                    <a:pt x="167" y="11"/>
                  </a:lnTo>
                  <a:lnTo>
                    <a:pt x="105" y="0"/>
                  </a:lnTo>
                  <a:lnTo>
                    <a:pt x="19" y="28"/>
                  </a:lnTo>
                  <a:lnTo>
                    <a:pt x="4" y="44"/>
                  </a:lnTo>
                  <a:lnTo>
                    <a:pt x="21" y="66"/>
                  </a:lnTo>
                  <a:lnTo>
                    <a:pt x="0" y="126"/>
                  </a:lnTo>
                  <a:lnTo>
                    <a:pt x="5" y="132"/>
                  </a:lnTo>
                  <a:lnTo>
                    <a:pt x="43" y="155"/>
                  </a:lnTo>
                  <a:lnTo>
                    <a:pt x="62" y="122"/>
                  </a:lnTo>
                  <a:lnTo>
                    <a:pt x="98" y="143"/>
                  </a:lnTo>
                  <a:lnTo>
                    <a:pt x="95" y="158"/>
                  </a:lnTo>
                  <a:lnTo>
                    <a:pt x="108" y="199"/>
                  </a:lnTo>
                  <a:lnTo>
                    <a:pt x="131" y="225"/>
                  </a:lnTo>
                  <a:lnTo>
                    <a:pt x="174" y="232"/>
                  </a:lnTo>
                  <a:lnTo>
                    <a:pt x="187" y="216"/>
                  </a:lnTo>
                  <a:lnTo>
                    <a:pt x="213" y="214"/>
                  </a:lnTo>
                  <a:lnTo>
                    <a:pt x="265" y="170"/>
                  </a:lnTo>
                  <a:lnTo>
                    <a:pt x="330" y="221"/>
                  </a:lnTo>
                  <a:lnTo>
                    <a:pt x="308" y="309"/>
                  </a:lnTo>
                  <a:lnTo>
                    <a:pt x="313" y="375"/>
                  </a:lnTo>
                  <a:lnTo>
                    <a:pt x="313" y="415"/>
                  </a:lnTo>
                  <a:lnTo>
                    <a:pt x="294" y="423"/>
                  </a:lnTo>
                  <a:lnTo>
                    <a:pt x="294" y="525"/>
                  </a:lnTo>
                  <a:lnTo>
                    <a:pt x="289" y="522"/>
                  </a:lnTo>
                  <a:lnTo>
                    <a:pt x="270" y="501"/>
                  </a:lnTo>
                  <a:lnTo>
                    <a:pt x="262" y="501"/>
                  </a:lnTo>
                  <a:lnTo>
                    <a:pt x="258" y="508"/>
                  </a:lnTo>
                  <a:lnTo>
                    <a:pt x="203" y="592"/>
                  </a:lnTo>
                  <a:lnTo>
                    <a:pt x="177" y="625"/>
                  </a:lnTo>
                  <a:lnTo>
                    <a:pt x="179" y="635"/>
                  </a:lnTo>
                  <a:lnTo>
                    <a:pt x="234" y="676"/>
                  </a:lnTo>
                  <a:lnTo>
                    <a:pt x="265" y="666"/>
                  </a:lnTo>
                  <a:lnTo>
                    <a:pt x="268" y="676"/>
                  </a:lnTo>
                  <a:lnTo>
                    <a:pt x="262" y="684"/>
                  </a:lnTo>
                  <a:lnTo>
                    <a:pt x="234" y="698"/>
                  </a:lnTo>
                  <a:lnTo>
                    <a:pt x="231" y="722"/>
                  </a:lnTo>
                  <a:lnTo>
                    <a:pt x="244" y="734"/>
                  </a:lnTo>
                  <a:lnTo>
                    <a:pt x="244" y="734"/>
                  </a:lnTo>
                </a:path>
              </a:pathLst>
            </a:custGeom>
            <a:solidFill>
              <a:srgbClr val="92D050"/>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37" name="Freeform 259"/>
            <p:cNvSpPr/>
            <p:nvPr/>
          </p:nvSpPr>
          <p:spPr bwMode="auto">
            <a:xfrm>
              <a:off x="6315192" y="3334931"/>
              <a:ext cx="63927" cy="85996"/>
            </a:xfrm>
            <a:custGeom>
              <a:avLst/>
              <a:gdLst>
                <a:gd name="T0" fmla="*/ 41 w 42"/>
                <a:gd name="T1" fmla="*/ 0 h 54"/>
                <a:gd name="T2" fmla="*/ 33 w 42"/>
                <a:gd name="T3" fmla="*/ 26 h 54"/>
                <a:gd name="T4" fmla="*/ 38 w 42"/>
                <a:gd name="T5" fmla="*/ 39 h 54"/>
                <a:gd name="T6" fmla="*/ 9 w 42"/>
                <a:gd name="T7" fmla="*/ 53 h 54"/>
                <a:gd name="T8" fmla="*/ 7 w 42"/>
                <a:gd name="T9" fmla="*/ 31 h 54"/>
                <a:gd name="T10" fmla="*/ 0 w 42"/>
                <a:gd name="T11" fmla="*/ 14 h 54"/>
                <a:gd name="T12" fmla="*/ 41 w 42"/>
                <a:gd name="T13" fmla="*/ 0 h 54"/>
                <a:gd name="T14" fmla="*/ 41 w 42"/>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41" y="0"/>
                  </a:moveTo>
                  <a:lnTo>
                    <a:pt x="33" y="26"/>
                  </a:lnTo>
                  <a:lnTo>
                    <a:pt x="38" y="39"/>
                  </a:lnTo>
                  <a:lnTo>
                    <a:pt x="9" y="53"/>
                  </a:lnTo>
                  <a:lnTo>
                    <a:pt x="7" y="31"/>
                  </a:lnTo>
                  <a:lnTo>
                    <a:pt x="0" y="14"/>
                  </a:lnTo>
                  <a:lnTo>
                    <a:pt x="41" y="0"/>
                  </a:lnTo>
                  <a:lnTo>
                    <a:pt x="41" y="0"/>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38" name="Freeform 260"/>
            <p:cNvSpPr/>
            <p:nvPr/>
          </p:nvSpPr>
          <p:spPr bwMode="auto">
            <a:xfrm>
              <a:off x="1404938" y="1125364"/>
              <a:ext cx="6551612" cy="5354559"/>
            </a:xfrm>
            <a:custGeom>
              <a:avLst/>
              <a:gdLst>
                <a:gd name="T0" fmla="*/ 2289 w 4274"/>
                <a:gd name="T1" fmla="*/ 1313 h 3397"/>
                <a:gd name="T2" fmla="*/ 2786 w 4274"/>
                <a:gd name="T3" fmla="*/ 1119 h 3397"/>
                <a:gd name="T4" fmla="*/ 3022 w 4274"/>
                <a:gd name="T5" fmla="*/ 903 h 3397"/>
                <a:gd name="T6" fmla="*/ 3313 w 4274"/>
                <a:gd name="T7" fmla="*/ 729 h 3397"/>
                <a:gd name="T8" fmla="*/ 3007 w 4274"/>
                <a:gd name="T9" fmla="*/ 623 h 3397"/>
                <a:gd name="T10" fmla="*/ 3246 w 4274"/>
                <a:gd name="T11" fmla="*/ 232 h 3397"/>
                <a:gd name="T12" fmla="*/ 3322 w 4274"/>
                <a:gd name="T13" fmla="*/ 28 h 3397"/>
                <a:gd name="T14" fmla="*/ 3679 w 4274"/>
                <a:gd name="T15" fmla="*/ 187 h 3397"/>
                <a:gd name="T16" fmla="*/ 3885 w 4274"/>
                <a:gd name="T17" fmla="*/ 320 h 3397"/>
                <a:gd name="T18" fmla="*/ 4179 w 4274"/>
                <a:gd name="T19" fmla="*/ 365 h 3397"/>
                <a:gd name="T20" fmla="*/ 4251 w 4274"/>
                <a:gd name="T21" fmla="*/ 600 h 3397"/>
                <a:gd name="T22" fmla="*/ 4164 w 4274"/>
                <a:gd name="T23" fmla="*/ 860 h 3397"/>
                <a:gd name="T24" fmla="*/ 4054 w 4274"/>
                <a:gd name="T25" fmla="*/ 1002 h 3397"/>
                <a:gd name="T26" fmla="*/ 3865 w 4274"/>
                <a:gd name="T27" fmla="*/ 1192 h 3397"/>
                <a:gd name="T28" fmla="*/ 3566 w 4274"/>
                <a:gd name="T29" fmla="*/ 1441 h 3397"/>
                <a:gd name="T30" fmla="*/ 3428 w 4274"/>
                <a:gd name="T31" fmla="*/ 1375 h 3397"/>
                <a:gd name="T32" fmla="*/ 3309 w 4274"/>
                <a:gd name="T33" fmla="*/ 1575 h 3397"/>
                <a:gd name="T34" fmla="*/ 3542 w 4274"/>
                <a:gd name="T35" fmla="*/ 1573 h 3397"/>
                <a:gd name="T36" fmla="*/ 3535 w 4274"/>
                <a:gd name="T37" fmla="*/ 1739 h 3397"/>
                <a:gd name="T38" fmla="*/ 3677 w 4274"/>
                <a:gd name="T39" fmla="*/ 2083 h 3397"/>
                <a:gd name="T40" fmla="*/ 3633 w 4274"/>
                <a:gd name="T41" fmla="*/ 2144 h 3397"/>
                <a:gd name="T42" fmla="*/ 3645 w 4274"/>
                <a:gd name="T43" fmla="*/ 2288 h 3397"/>
                <a:gd name="T44" fmla="*/ 3753 w 4274"/>
                <a:gd name="T45" fmla="*/ 2441 h 3397"/>
                <a:gd name="T46" fmla="*/ 3631 w 4274"/>
                <a:gd name="T47" fmla="*/ 2663 h 3397"/>
                <a:gd name="T48" fmla="*/ 3598 w 4274"/>
                <a:gd name="T49" fmla="*/ 2840 h 3397"/>
                <a:gd name="T50" fmla="*/ 3493 w 4274"/>
                <a:gd name="T51" fmla="*/ 2968 h 3397"/>
                <a:gd name="T52" fmla="*/ 3329 w 4274"/>
                <a:gd name="T53" fmla="*/ 3094 h 3397"/>
                <a:gd name="T54" fmla="*/ 3145 w 4274"/>
                <a:gd name="T55" fmla="*/ 3133 h 3397"/>
                <a:gd name="T56" fmla="*/ 2875 w 4274"/>
                <a:gd name="T57" fmla="*/ 3306 h 3397"/>
                <a:gd name="T58" fmla="*/ 2731 w 4274"/>
                <a:gd name="T59" fmla="*/ 3263 h 3397"/>
                <a:gd name="T60" fmla="*/ 2494 w 4274"/>
                <a:gd name="T61" fmla="*/ 3159 h 3397"/>
                <a:gd name="T62" fmla="*/ 2310 w 4274"/>
                <a:gd name="T63" fmla="*/ 3178 h 3397"/>
                <a:gd name="T64" fmla="*/ 2131 w 4274"/>
                <a:gd name="T65" fmla="*/ 3215 h 3397"/>
                <a:gd name="T66" fmla="*/ 2036 w 4274"/>
                <a:gd name="T67" fmla="*/ 3330 h 3397"/>
                <a:gd name="T68" fmla="*/ 1859 w 4274"/>
                <a:gd name="T69" fmla="*/ 3243 h 3397"/>
                <a:gd name="T70" fmla="*/ 1811 w 4274"/>
                <a:gd name="T71" fmla="*/ 3074 h 3397"/>
                <a:gd name="T72" fmla="*/ 1730 w 4274"/>
                <a:gd name="T73" fmla="*/ 2942 h 3397"/>
                <a:gd name="T74" fmla="*/ 1640 w 4274"/>
                <a:gd name="T75" fmla="*/ 2617 h 3397"/>
                <a:gd name="T76" fmla="*/ 1541 w 4274"/>
                <a:gd name="T77" fmla="*/ 2547 h 3397"/>
                <a:gd name="T78" fmla="*/ 1232 w 4274"/>
                <a:gd name="T79" fmla="*/ 2646 h 3397"/>
                <a:gd name="T80" fmla="*/ 974 w 4274"/>
                <a:gd name="T81" fmla="*/ 2606 h 3397"/>
                <a:gd name="T82" fmla="*/ 678 w 4274"/>
                <a:gd name="T83" fmla="*/ 2513 h 3397"/>
                <a:gd name="T84" fmla="*/ 433 w 4274"/>
                <a:gd name="T85" fmla="*/ 2282 h 3397"/>
                <a:gd name="T86" fmla="*/ 211 w 4274"/>
                <a:gd name="T87" fmla="*/ 2127 h 3397"/>
                <a:gd name="T88" fmla="*/ 284 w 4274"/>
                <a:gd name="T89" fmla="*/ 2017 h 3397"/>
                <a:gd name="T90" fmla="*/ 330 w 4274"/>
                <a:gd name="T91" fmla="*/ 1867 h 3397"/>
                <a:gd name="T92" fmla="*/ 235 w 4274"/>
                <a:gd name="T93" fmla="*/ 1715 h 3397"/>
                <a:gd name="T94" fmla="*/ 10 w 4274"/>
                <a:gd name="T95" fmla="*/ 1496 h 3397"/>
                <a:gd name="T96" fmla="*/ 0 w 4274"/>
                <a:gd name="T97" fmla="*/ 1317 h 3397"/>
                <a:gd name="T98" fmla="*/ 158 w 4274"/>
                <a:gd name="T99" fmla="*/ 1189 h 3397"/>
                <a:gd name="T100" fmla="*/ 536 w 4274"/>
                <a:gd name="T101" fmla="*/ 1125 h 3397"/>
                <a:gd name="T102" fmla="*/ 574 w 4274"/>
                <a:gd name="T103" fmla="*/ 845 h 3397"/>
                <a:gd name="T104" fmla="*/ 838 w 4274"/>
                <a:gd name="T105" fmla="*/ 669 h 3397"/>
                <a:gd name="T106" fmla="*/ 1107 w 4274"/>
                <a:gd name="T107" fmla="*/ 525 h 3397"/>
                <a:gd name="T108" fmla="*/ 1278 w 4274"/>
                <a:gd name="T109" fmla="*/ 655 h 3397"/>
                <a:gd name="T110" fmla="*/ 1418 w 4274"/>
                <a:gd name="T111" fmla="*/ 968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74" h="3397">
                  <a:moveTo>
                    <a:pt x="1705" y="1221"/>
                  </a:moveTo>
                  <a:lnTo>
                    <a:pt x="1719" y="1223"/>
                  </a:lnTo>
                  <a:lnTo>
                    <a:pt x="1773" y="1231"/>
                  </a:lnTo>
                  <a:lnTo>
                    <a:pt x="1935" y="1247"/>
                  </a:lnTo>
                  <a:lnTo>
                    <a:pt x="1959" y="1236"/>
                  </a:lnTo>
                  <a:lnTo>
                    <a:pt x="2093" y="1252"/>
                  </a:lnTo>
                  <a:lnTo>
                    <a:pt x="2117" y="1279"/>
                  </a:lnTo>
                  <a:lnTo>
                    <a:pt x="2210" y="1308"/>
                  </a:lnTo>
                  <a:lnTo>
                    <a:pt x="2289" y="1313"/>
                  </a:lnTo>
                  <a:lnTo>
                    <a:pt x="2294" y="1330"/>
                  </a:lnTo>
                  <a:lnTo>
                    <a:pt x="2313" y="1339"/>
                  </a:lnTo>
                  <a:lnTo>
                    <a:pt x="2371" y="1302"/>
                  </a:lnTo>
                  <a:lnTo>
                    <a:pt x="2500" y="1247"/>
                  </a:lnTo>
                  <a:lnTo>
                    <a:pt x="2518" y="1249"/>
                  </a:lnTo>
                  <a:lnTo>
                    <a:pt x="2631" y="1238"/>
                  </a:lnTo>
                  <a:lnTo>
                    <a:pt x="2698" y="1207"/>
                  </a:lnTo>
                  <a:lnTo>
                    <a:pt x="2751" y="1141"/>
                  </a:lnTo>
                  <a:lnTo>
                    <a:pt x="2786" y="1119"/>
                  </a:lnTo>
                  <a:lnTo>
                    <a:pt x="2812" y="1093"/>
                  </a:lnTo>
                  <a:lnTo>
                    <a:pt x="2772" y="1035"/>
                  </a:lnTo>
                  <a:lnTo>
                    <a:pt x="2786" y="984"/>
                  </a:lnTo>
                  <a:lnTo>
                    <a:pt x="2813" y="956"/>
                  </a:lnTo>
                  <a:lnTo>
                    <a:pt x="2839" y="966"/>
                  </a:lnTo>
                  <a:lnTo>
                    <a:pt x="2911" y="982"/>
                  </a:lnTo>
                  <a:lnTo>
                    <a:pt x="2947" y="960"/>
                  </a:lnTo>
                  <a:lnTo>
                    <a:pt x="2987" y="907"/>
                  </a:lnTo>
                  <a:lnTo>
                    <a:pt x="3022" y="903"/>
                  </a:lnTo>
                  <a:lnTo>
                    <a:pt x="3079" y="865"/>
                  </a:lnTo>
                  <a:lnTo>
                    <a:pt x="3083" y="835"/>
                  </a:lnTo>
                  <a:lnTo>
                    <a:pt x="3110" y="797"/>
                  </a:lnTo>
                  <a:lnTo>
                    <a:pt x="3150" y="787"/>
                  </a:lnTo>
                  <a:lnTo>
                    <a:pt x="3165" y="763"/>
                  </a:lnTo>
                  <a:lnTo>
                    <a:pt x="3186" y="766"/>
                  </a:lnTo>
                  <a:lnTo>
                    <a:pt x="3215" y="744"/>
                  </a:lnTo>
                  <a:lnTo>
                    <a:pt x="3298" y="739"/>
                  </a:lnTo>
                  <a:lnTo>
                    <a:pt x="3313" y="729"/>
                  </a:lnTo>
                  <a:lnTo>
                    <a:pt x="3313" y="713"/>
                  </a:lnTo>
                  <a:lnTo>
                    <a:pt x="3241" y="635"/>
                  </a:lnTo>
                  <a:lnTo>
                    <a:pt x="3182" y="613"/>
                  </a:lnTo>
                  <a:lnTo>
                    <a:pt x="3152" y="623"/>
                  </a:lnTo>
                  <a:lnTo>
                    <a:pt x="3134" y="652"/>
                  </a:lnTo>
                  <a:lnTo>
                    <a:pt x="3074" y="647"/>
                  </a:lnTo>
                  <a:lnTo>
                    <a:pt x="3038" y="666"/>
                  </a:lnTo>
                  <a:lnTo>
                    <a:pt x="3016" y="647"/>
                  </a:lnTo>
                  <a:lnTo>
                    <a:pt x="3007" y="623"/>
                  </a:lnTo>
                  <a:lnTo>
                    <a:pt x="3024" y="602"/>
                  </a:lnTo>
                  <a:lnTo>
                    <a:pt x="3059" y="459"/>
                  </a:lnTo>
                  <a:lnTo>
                    <a:pt x="3064" y="448"/>
                  </a:lnTo>
                  <a:lnTo>
                    <a:pt x="3088" y="457"/>
                  </a:lnTo>
                  <a:lnTo>
                    <a:pt x="3131" y="464"/>
                  </a:lnTo>
                  <a:lnTo>
                    <a:pt x="3213" y="404"/>
                  </a:lnTo>
                  <a:lnTo>
                    <a:pt x="3224" y="387"/>
                  </a:lnTo>
                  <a:lnTo>
                    <a:pt x="3210" y="365"/>
                  </a:lnTo>
                  <a:lnTo>
                    <a:pt x="3246" y="232"/>
                  </a:lnTo>
                  <a:lnTo>
                    <a:pt x="3265" y="203"/>
                  </a:lnTo>
                  <a:lnTo>
                    <a:pt x="3277" y="182"/>
                  </a:lnTo>
                  <a:lnTo>
                    <a:pt x="3256" y="132"/>
                  </a:lnTo>
                  <a:lnTo>
                    <a:pt x="3232" y="129"/>
                  </a:lnTo>
                  <a:lnTo>
                    <a:pt x="3219" y="122"/>
                  </a:lnTo>
                  <a:lnTo>
                    <a:pt x="3253" y="71"/>
                  </a:lnTo>
                  <a:lnTo>
                    <a:pt x="3291" y="44"/>
                  </a:lnTo>
                  <a:lnTo>
                    <a:pt x="3307" y="44"/>
                  </a:lnTo>
                  <a:lnTo>
                    <a:pt x="3322" y="28"/>
                  </a:lnTo>
                  <a:lnTo>
                    <a:pt x="3408" y="0"/>
                  </a:lnTo>
                  <a:lnTo>
                    <a:pt x="3471" y="11"/>
                  </a:lnTo>
                  <a:lnTo>
                    <a:pt x="3500" y="18"/>
                  </a:lnTo>
                  <a:lnTo>
                    <a:pt x="3533" y="6"/>
                  </a:lnTo>
                  <a:lnTo>
                    <a:pt x="3583" y="33"/>
                  </a:lnTo>
                  <a:lnTo>
                    <a:pt x="3594" y="59"/>
                  </a:lnTo>
                  <a:lnTo>
                    <a:pt x="3633" y="110"/>
                  </a:lnTo>
                  <a:lnTo>
                    <a:pt x="3645" y="137"/>
                  </a:lnTo>
                  <a:lnTo>
                    <a:pt x="3679" y="187"/>
                  </a:lnTo>
                  <a:lnTo>
                    <a:pt x="3697" y="209"/>
                  </a:lnTo>
                  <a:lnTo>
                    <a:pt x="3721" y="238"/>
                  </a:lnTo>
                  <a:lnTo>
                    <a:pt x="3729" y="261"/>
                  </a:lnTo>
                  <a:lnTo>
                    <a:pt x="3748" y="283"/>
                  </a:lnTo>
                  <a:lnTo>
                    <a:pt x="3767" y="309"/>
                  </a:lnTo>
                  <a:lnTo>
                    <a:pt x="3800" y="320"/>
                  </a:lnTo>
                  <a:lnTo>
                    <a:pt x="3839" y="315"/>
                  </a:lnTo>
                  <a:lnTo>
                    <a:pt x="3863" y="327"/>
                  </a:lnTo>
                  <a:lnTo>
                    <a:pt x="3885" y="320"/>
                  </a:lnTo>
                  <a:lnTo>
                    <a:pt x="3940" y="349"/>
                  </a:lnTo>
                  <a:lnTo>
                    <a:pt x="3971" y="349"/>
                  </a:lnTo>
                  <a:lnTo>
                    <a:pt x="3982" y="380"/>
                  </a:lnTo>
                  <a:lnTo>
                    <a:pt x="3999" y="408"/>
                  </a:lnTo>
                  <a:lnTo>
                    <a:pt x="3995" y="426"/>
                  </a:lnTo>
                  <a:lnTo>
                    <a:pt x="4032" y="452"/>
                  </a:lnTo>
                  <a:lnTo>
                    <a:pt x="4114" y="426"/>
                  </a:lnTo>
                  <a:lnTo>
                    <a:pt x="4146" y="380"/>
                  </a:lnTo>
                  <a:lnTo>
                    <a:pt x="4179" y="365"/>
                  </a:lnTo>
                  <a:lnTo>
                    <a:pt x="4212" y="327"/>
                  </a:lnTo>
                  <a:lnTo>
                    <a:pt x="4240" y="315"/>
                  </a:lnTo>
                  <a:lnTo>
                    <a:pt x="4251" y="331"/>
                  </a:lnTo>
                  <a:lnTo>
                    <a:pt x="4246" y="349"/>
                  </a:lnTo>
                  <a:lnTo>
                    <a:pt x="4273" y="375"/>
                  </a:lnTo>
                  <a:lnTo>
                    <a:pt x="4251" y="419"/>
                  </a:lnTo>
                  <a:lnTo>
                    <a:pt x="4251" y="558"/>
                  </a:lnTo>
                  <a:lnTo>
                    <a:pt x="4245" y="585"/>
                  </a:lnTo>
                  <a:lnTo>
                    <a:pt x="4251" y="600"/>
                  </a:lnTo>
                  <a:lnTo>
                    <a:pt x="4234" y="628"/>
                  </a:lnTo>
                  <a:lnTo>
                    <a:pt x="4240" y="657"/>
                  </a:lnTo>
                  <a:lnTo>
                    <a:pt x="4224" y="669"/>
                  </a:lnTo>
                  <a:lnTo>
                    <a:pt x="4152" y="669"/>
                  </a:lnTo>
                  <a:lnTo>
                    <a:pt x="4131" y="708"/>
                  </a:lnTo>
                  <a:lnTo>
                    <a:pt x="4109" y="730"/>
                  </a:lnTo>
                  <a:lnTo>
                    <a:pt x="4148" y="790"/>
                  </a:lnTo>
                  <a:lnTo>
                    <a:pt x="4152" y="845"/>
                  </a:lnTo>
                  <a:lnTo>
                    <a:pt x="4164" y="860"/>
                  </a:lnTo>
                  <a:lnTo>
                    <a:pt x="4167" y="872"/>
                  </a:lnTo>
                  <a:lnTo>
                    <a:pt x="4159" y="905"/>
                  </a:lnTo>
                  <a:lnTo>
                    <a:pt x="4126" y="949"/>
                  </a:lnTo>
                  <a:lnTo>
                    <a:pt x="4114" y="938"/>
                  </a:lnTo>
                  <a:lnTo>
                    <a:pt x="4102" y="925"/>
                  </a:lnTo>
                  <a:lnTo>
                    <a:pt x="4087" y="929"/>
                  </a:lnTo>
                  <a:lnTo>
                    <a:pt x="4080" y="953"/>
                  </a:lnTo>
                  <a:lnTo>
                    <a:pt x="4080" y="990"/>
                  </a:lnTo>
                  <a:lnTo>
                    <a:pt x="4054" y="1002"/>
                  </a:lnTo>
                  <a:lnTo>
                    <a:pt x="4037" y="1040"/>
                  </a:lnTo>
                  <a:lnTo>
                    <a:pt x="3988" y="1055"/>
                  </a:lnTo>
                  <a:lnTo>
                    <a:pt x="3982" y="1064"/>
                  </a:lnTo>
                  <a:lnTo>
                    <a:pt x="4006" y="1101"/>
                  </a:lnTo>
                  <a:lnTo>
                    <a:pt x="3988" y="1117"/>
                  </a:lnTo>
                  <a:lnTo>
                    <a:pt x="3937" y="1123"/>
                  </a:lnTo>
                  <a:lnTo>
                    <a:pt x="3907" y="1105"/>
                  </a:lnTo>
                  <a:lnTo>
                    <a:pt x="3894" y="1110"/>
                  </a:lnTo>
                  <a:lnTo>
                    <a:pt x="3865" y="1192"/>
                  </a:lnTo>
                  <a:lnTo>
                    <a:pt x="3835" y="1211"/>
                  </a:lnTo>
                  <a:lnTo>
                    <a:pt x="3803" y="1249"/>
                  </a:lnTo>
                  <a:lnTo>
                    <a:pt x="3751" y="1327"/>
                  </a:lnTo>
                  <a:lnTo>
                    <a:pt x="3724" y="1332"/>
                  </a:lnTo>
                  <a:lnTo>
                    <a:pt x="3642" y="1380"/>
                  </a:lnTo>
                  <a:lnTo>
                    <a:pt x="3588" y="1452"/>
                  </a:lnTo>
                  <a:lnTo>
                    <a:pt x="3548" y="1472"/>
                  </a:lnTo>
                  <a:lnTo>
                    <a:pt x="3543" y="1462"/>
                  </a:lnTo>
                  <a:lnTo>
                    <a:pt x="3566" y="1441"/>
                  </a:lnTo>
                  <a:lnTo>
                    <a:pt x="3568" y="1416"/>
                  </a:lnTo>
                  <a:lnTo>
                    <a:pt x="3540" y="1397"/>
                  </a:lnTo>
                  <a:lnTo>
                    <a:pt x="3569" y="1348"/>
                  </a:lnTo>
                  <a:lnTo>
                    <a:pt x="3594" y="1295"/>
                  </a:lnTo>
                  <a:lnTo>
                    <a:pt x="3561" y="1262"/>
                  </a:lnTo>
                  <a:lnTo>
                    <a:pt x="3509" y="1274"/>
                  </a:lnTo>
                  <a:lnTo>
                    <a:pt x="3478" y="1327"/>
                  </a:lnTo>
                  <a:lnTo>
                    <a:pt x="3447" y="1363"/>
                  </a:lnTo>
                  <a:lnTo>
                    <a:pt x="3428" y="1375"/>
                  </a:lnTo>
                  <a:lnTo>
                    <a:pt x="3390" y="1430"/>
                  </a:lnTo>
                  <a:lnTo>
                    <a:pt x="3390" y="1450"/>
                  </a:lnTo>
                  <a:lnTo>
                    <a:pt x="3327" y="1486"/>
                  </a:lnTo>
                  <a:lnTo>
                    <a:pt x="3301" y="1474"/>
                  </a:lnTo>
                  <a:lnTo>
                    <a:pt x="3282" y="1487"/>
                  </a:lnTo>
                  <a:lnTo>
                    <a:pt x="3277" y="1515"/>
                  </a:lnTo>
                  <a:lnTo>
                    <a:pt x="3285" y="1536"/>
                  </a:lnTo>
                  <a:lnTo>
                    <a:pt x="3296" y="1566"/>
                  </a:lnTo>
                  <a:lnTo>
                    <a:pt x="3309" y="1575"/>
                  </a:lnTo>
                  <a:lnTo>
                    <a:pt x="3331" y="1590"/>
                  </a:lnTo>
                  <a:lnTo>
                    <a:pt x="3366" y="1582"/>
                  </a:lnTo>
                  <a:lnTo>
                    <a:pt x="3387" y="1595"/>
                  </a:lnTo>
                  <a:lnTo>
                    <a:pt x="3397" y="1631"/>
                  </a:lnTo>
                  <a:lnTo>
                    <a:pt x="3399" y="1650"/>
                  </a:lnTo>
                  <a:lnTo>
                    <a:pt x="3438" y="1669"/>
                  </a:lnTo>
                  <a:lnTo>
                    <a:pt x="3456" y="1657"/>
                  </a:lnTo>
                  <a:lnTo>
                    <a:pt x="3517" y="1578"/>
                  </a:lnTo>
                  <a:lnTo>
                    <a:pt x="3542" y="1573"/>
                  </a:lnTo>
                  <a:lnTo>
                    <a:pt x="3583" y="1593"/>
                  </a:lnTo>
                  <a:lnTo>
                    <a:pt x="3642" y="1587"/>
                  </a:lnTo>
                  <a:lnTo>
                    <a:pt x="3669" y="1589"/>
                  </a:lnTo>
                  <a:lnTo>
                    <a:pt x="3674" y="1626"/>
                  </a:lnTo>
                  <a:lnTo>
                    <a:pt x="3655" y="1643"/>
                  </a:lnTo>
                  <a:lnTo>
                    <a:pt x="3616" y="1657"/>
                  </a:lnTo>
                  <a:lnTo>
                    <a:pt x="3566" y="1703"/>
                  </a:lnTo>
                  <a:lnTo>
                    <a:pt x="3554" y="1727"/>
                  </a:lnTo>
                  <a:lnTo>
                    <a:pt x="3535" y="1739"/>
                  </a:lnTo>
                  <a:lnTo>
                    <a:pt x="3521" y="1734"/>
                  </a:lnTo>
                  <a:lnTo>
                    <a:pt x="3511" y="1746"/>
                  </a:lnTo>
                  <a:lnTo>
                    <a:pt x="3521" y="1763"/>
                  </a:lnTo>
                  <a:lnTo>
                    <a:pt x="3461" y="1867"/>
                  </a:lnTo>
                  <a:lnTo>
                    <a:pt x="3516" y="1904"/>
                  </a:lnTo>
                  <a:lnTo>
                    <a:pt x="3554" y="1920"/>
                  </a:lnTo>
                  <a:lnTo>
                    <a:pt x="3631" y="2045"/>
                  </a:lnTo>
                  <a:lnTo>
                    <a:pt x="3626" y="2059"/>
                  </a:lnTo>
                  <a:lnTo>
                    <a:pt x="3677" y="2083"/>
                  </a:lnTo>
                  <a:lnTo>
                    <a:pt x="3690" y="2105"/>
                  </a:lnTo>
                  <a:lnTo>
                    <a:pt x="3715" y="2116"/>
                  </a:lnTo>
                  <a:lnTo>
                    <a:pt x="3725" y="2138"/>
                  </a:lnTo>
                  <a:lnTo>
                    <a:pt x="3710" y="2144"/>
                  </a:lnTo>
                  <a:lnTo>
                    <a:pt x="3686" y="2136"/>
                  </a:lnTo>
                  <a:lnTo>
                    <a:pt x="3648" y="2136"/>
                  </a:lnTo>
                  <a:lnTo>
                    <a:pt x="3616" y="2125"/>
                  </a:lnTo>
                  <a:lnTo>
                    <a:pt x="3602" y="2136"/>
                  </a:lnTo>
                  <a:lnTo>
                    <a:pt x="3633" y="2144"/>
                  </a:lnTo>
                  <a:lnTo>
                    <a:pt x="3664" y="2158"/>
                  </a:lnTo>
                  <a:lnTo>
                    <a:pt x="3693" y="2171"/>
                  </a:lnTo>
                  <a:lnTo>
                    <a:pt x="3725" y="2185"/>
                  </a:lnTo>
                  <a:lnTo>
                    <a:pt x="3741" y="2207"/>
                  </a:lnTo>
                  <a:lnTo>
                    <a:pt x="3729" y="2222"/>
                  </a:lnTo>
                  <a:lnTo>
                    <a:pt x="3698" y="2246"/>
                  </a:lnTo>
                  <a:lnTo>
                    <a:pt x="3686" y="2257"/>
                  </a:lnTo>
                  <a:lnTo>
                    <a:pt x="3669" y="2282"/>
                  </a:lnTo>
                  <a:lnTo>
                    <a:pt x="3645" y="2288"/>
                  </a:lnTo>
                  <a:lnTo>
                    <a:pt x="3636" y="2294"/>
                  </a:lnTo>
                  <a:lnTo>
                    <a:pt x="3660" y="2308"/>
                  </a:lnTo>
                  <a:lnTo>
                    <a:pt x="3703" y="2288"/>
                  </a:lnTo>
                  <a:lnTo>
                    <a:pt x="3776" y="2320"/>
                  </a:lnTo>
                  <a:lnTo>
                    <a:pt x="3784" y="2381"/>
                  </a:lnTo>
                  <a:lnTo>
                    <a:pt x="3753" y="2381"/>
                  </a:lnTo>
                  <a:lnTo>
                    <a:pt x="3751" y="2399"/>
                  </a:lnTo>
                  <a:lnTo>
                    <a:pt x="3767" y="2424"/>
                  </a:lnTo>
                  <a:lnTo>
                    <a:pt x="3753" y="2441"/>
                  </a:lnTo>
                  <a:lnTo>
                    <a:pt x="3769" y="2465"/>
                  </a:lnTo>
                  <a:lnTo>
                    <a:pt x="3745" y="2494"/>
                  </a:lnTo>
                  <a:lnTo>
                    <a:pt x="3734" y="2480"/>
                  </a:lnTo>
                  <a:lnTo>
                    <a:pt x="3698" y="2571"/>
                  </a:lnTo>
                  <a:lnTo>
                    <a:pt x="3695" y="2583"/>
                  </a:lnTo>
                  <a:lnTo>
                    <a:pt x="3664" y="2659"/>
                  </a:lnTo>
                  <a:lnTo>
                    <a:pt x="3645" y="2650"/>
                  </a:lnTo>
                  <a:lnTo>
                    <a:pt x="3631" y="2657"/>
                  </a:lnTo>
                  <a:lnTo>
                    <a:pt x="3631" y="2663"/>
                  </a:lnTo>
                  <a:lnTo>
                    <a:pt x="3646" y="2684"/>
                  </a:lnTo>
                  <a:lnTo>
                    <a:pt x="3642" y="2752"/>
                  </a:lnTo>
                  <a:lnTo>
                    <a:pt x="3646" y="2773"/>
                  </a:lnTo>
                  <a:lnTo>
                    <a:pt x="3642" y="2780"/>
                  </a:lnTo>
                  <a:lnTo>
                    <a:pt x="3622" y="2776"/>
                  </a:lnTo>
                  <a:lnTo>
                    <a:pt x="3609" y="2790"/>
                  </a:lnTo>
                  <a:lnTo>
                    <a:pt x="3620" y="2807"/>
                  </a:lnTo>
                  <a:lnTo>
                    <a:pt x="3594" y="2831"/>
                  </a:lnTo>
                  <a:lnTo>
                    <a:pt x="3598" y="2840"/>
                  </a:lnTo>
                  <a:lnTo>
                    <a:pt x="3574" y="2853"/>
                  </a:lnTo>
                  <a:lnTo>
                    <a:pt x="3578" y="2870"/>
                  </a:lnTo>
                  <a:lnTo>
                    <a:pt x="3569" y="2879"/>
                  </a:lnTo>
                  <a:lnTo>
                    <a:pt x="3537" y="2879"/>
                  </a:lnTo>
                  <a:lnTo>
                    <a:pt x="3519" y="2894"/>
                  </a:lnTo>
                  <a:lnTo>
                    <a:pt x="3517" y="2901"/>
                  </a:lnTo>
                  <a:lnTo>
                    <a:pt x="3533" y="2913"/>
                  </a:lnTo>
                  <a:lnTo>
                    <a:pt x="3516" y="2939"/>
                  </a:lnTo>
                  <a:lnTo>
                    <a:pt x="3493" y="2968"/>
                  </a:lnTo>
                  <a:lnTo>
                    <a:pt x="3485" y="2966"/>
                  </a:lnTo>
                  <a:lnTo>
                    <a:pt x="3461" y="2990"/>
                  </a:lnTo>
                  <a:lnTo>
                    <a:pt x="3442" y="3003"/>
                  </a:lnTo>
                  <a:lnTo>
                    <a:pt x="3428" y="3031"/>
                  </a:lnTo>
                  <a:lnTo>
                    <a:pt x="3414" y="3036"/>
                  </a:lnTo>
                  <a:lnTo>
                    <a:pt x="3401" y="3063"/>
                  </a:lnTo>
                  <a:lnTo>
                    <a:pt x="3358" y="3084"/>
                  </a:lnTo>
                  <a:lnTo>
                    <a:pt x="3339" y="3076"/>
                  </a:lnTo>
                  <a:lnTo>
                    <a:pt x="3329" y="3094"/>
                  </a:lnTo>
                  <a:lnTo>
                    <a:pt x="3329" y="3101"/>
                  </a:lnTo>
                  <a:lnTo>
                    <a:pt x="3315" y="3101"/>
                  </a:lnTo>
                  <a:lnTo>
                    <a:pt x="3291" y="3101"/>
                  </a:lnTo>
                  <a:lnTo>
                    <a:pt x="3270" y="3116"/>
                  </a:lnTo>
                  <a:lnTo>
                    <a:pt x="3255" y="3106"/>
                  </a:lnTo>
                  <a:lnTo>
                    <a:pt x="3234" y="3120"/>
                  </a:lnTo>
                  <a:lnTo>
                    <a:pt x="3186" y="3140"/>
                  </a:lnTo>
                  <a:lnTo>
                    <a:pt x="3147" y="3109"/>
                  </a:lnTo>
                  <a:lnTo>
                    <a:pt x="3145" y="3133"/>
                  </a:lnTo>
                  <a:lnTo>
                    <a:pt x="3158" y="3171"/>
                  </a:lnTo>
                  <a:lnTo>
                    <a:pt x="3123" y="3186"/>
                  </a:lnTo>
                  <a:lnTo>
                    <a:pt x="3103" y="3212"/>
                  </a:lnTo>
                  <a:lnTo>
                    <a:pt x="3066" y="3222"/>
                  </a:lnTo>
                  <a:lnTo>
                    <a:pt x="3047" y="3231"/>
                  </a:lnTo>
                  <a:lnTo>
                    <a:pt x="3007" y="3231"/>
                  </a:lnTo>
                  <a:lnTo>
                    <a:pt x="2980" y="3257"/>
                  </a:lnTo>
                  <a:lnTo>
                    <a:pt x="2911" y="3281"/>
                  </a:lnTo>
                  <a:lnTo>
                    <a:pt x="2875" y="3306"/>
                  </a:lnTo>
                  <a:lnTo>
                    <a:pt x="2858" y="3323"/>
                  </a:lnTo>
                  <a:lnTo>
                    <a:pt x="2891" y="3376"/>
                  </a:lnTo>
                  <a:lnTo>
                    <a:pt x="2868" y="3396"/>
                  </a:lnTo>
                  <a:lnTo>
                    <a:pt x="2842" y="3393"/>
                  </a:lnTo>
                  <a:lnTo>
                    <a:pt x="2812" y="3337"/>
                  </a:lnTo>
                  <a:lnTo>
                    <a:pt x="2818" y="3296"/>
                  </a:lnTo>
                  <a:lnTo>
                    <a:pt x="2818" y="3277"/>
                  </a:lnTo>
                  <a:lnTo>
                    <a:pt x="2761" y="3285"/>
                  </a:lnTo>
                  <a:lnTo>
                    <a:pt x="2731" y="3263"/>
                  </a:lnTo>
                  <a:lnTo>
                    <a:pt x="2700" y="3250"/>
                  </a:lnTo>
                  <a:lnTo>
                    <a:pt x="2669" y="3281"/>
                  </a:lnTo>
                  <a:lnTo>
                    <a:pt x="2636" y="3284"/>
                  </a:lnTo>
                  <a:lnTo>
                    <a:pt x="2605" y="3285"/>
                  </a:lnTo>
                  <a:lnTo>
                    <a:pt x="2536" y="3246"/>
                  </a:lnTo>
                  <a:lnTo>
                    <a:pt x="2523" y="3210"/>
                  </a:lnTo>
                  <a:lnTo>
                    <a:pt x="2540" y="3175"/>
                  </a:lnTo>
                  <a:lnTo>
                    <a:pt x="2521" y="3159"/>
                  </a:lnTo>
                  <a:lnTo>
                    <a:pt x="2494" y="3159"/>
                  </a:lnTo>
                  <a:lnTo>
                    <a:pt x="2488" y="3154"/>
                  </a:lnTo>
                  <a:lnTo>
                    <a:pt x="2459" y="3159"/>
                  </a:lnTo>
                  <a:lnTo>
                    <a:pt x="2430" y="3140"/>
                  </a:lnTo>
                  <a:lnTo>
                    <a:pt x="2416" y="3125"/>
                  </a:lnTo>
                  <a:lnTo>
                    <a:pt x="2387" y="3131"/>
                  </a:lnTo>
                  <a:lnTo>
                    <a:pt x="2368" y="3159"/>
                  </a:lnTo>
                  <a:lnTo>
                    <a:pt x="2344" y="3180"/>
                  </a:lnTo>
                  <a:lnTo>
                    <a:pt x="2318" y="3184"/>
                  </a:lnTo>
                  <a:lnTo>
                    <a:pt x="2310" y="3178"/>
                  </a:lnTo>
                  <a:lnTo>
                    <a:pt x="2292" y="3195"/>
                  </a:lnTo>
                  <a:lnTo>
                    <a:pt x="2286" y="3207"/>
                  </a:lnTo>
                  <a:lnTo>
                    <a:pt x="2277" y="3207"/>
                  </a:lnTo>
                  <a:lnTo>
                    <a:pt x="2258" y="3186"/>
                  </a:lnTo>
                  <a:lnTo>
                    <a:pt x="2236" y="3200"/>
                  </a:lnTo>
                  <a:lnTo>
                    <a:pt x="2225" y="3188"/>
                  </a:lnTo>
                  <a:lnTo>
                    <a:pt x="2203" y="3208"/>
                  </a:lnTo>
                  <a:lnTo>
                    <a:pt x="2150" y="3190"/>
                  </a:lnTo>
                  <a:lnTo>
                    <a:pt x="2131" y="3215"/>
                  </a:lnTo>
                  <a:lnTo>
                    <a:pt x="2122" y="3215"/>
                  </a:lnTo>
                  <a:lnTo>
                    <a:pt x="2084" y="3215"/>
                  </a:lnTo>
                  <a:lnTo>
                    <a:pt x="2074" y="3234"/>
                  </a:lnTo>
                  <a:lnTo>
                    <a:pt x="2089" y="3299"/>
                  </a:lnTo>
                  <a:lnTo>
                    <a:pt x="2089" y="3334"/>
                  </a:lnTo>
                  <a:lnTo>
                    <a:pt x="2081" y="3343"/>
                  </a:lnTo>
                  <a:lnTo>
                    <a:pt x="2071" y="3337"/>
                  </a:lnTo>
                  <a:lnTo>
                    <a:pt x="2047" y="3340"/>
                  </a:lnTo>
                  <a:lnTo>
                    <a:pt x="2036" y="3330"/>
                  </a:lnTo>
                  <a:lnTo>
                    <a:pt x="2030" y="3308"/>
                  </a:lnTo>
                  <a:lnTo>
                    <a:pt x="2030" y="3292"/>
                  </a:lnTo>
                  <a:lnTo>
                    <a:pt x="2017" y="3285"/>
                  </a:lnTo>
                  <a:lnTo>
                    <a:pt x="1973" y="3310"/>
                  </a:lnTo>
                  <a:lnTo>
                    <a:pt x="1938" y="3310"/>
                  </a:lnTo>
                  <a:lnTo>
                    <a:pt x="1914" y="3272"/>
                  </a:lnTo>
                  <a:lnTo>
                    <a:pt x="1918" y="3260"/>
                  </a:lnTo>
                  <a:lnTo>
                    <a:pt x="1880" y="3246"/>
                  </a:lnTo>
                  <a:lnTo>
                    <a:pt x="1859" y="3243"/>
                  </a:lnTo>
                  <a:lnTo>
                    <a:pt x="1850" y="3233"/>
                  </a:lnTo>
                  <a:lnTo>
                    <a:pt x="1863" y="3202"/>
                  </a:lnTo>
                  <a:lnTo>
                    <a:pt x="1866" y="3175"/>
                  </a:lnTo>
                  <a:lnTo>
                    <a:pt x="1883" y="3154"/>
                  </a:lnTo>
                  <a:lnTo>
                    <a:pt x="1868" y="3142"/>
                  </a:lnTo>
                  <a:lnTo>
                    <a:pt x="1832" y="3140"/>
                  </a:lnTo>
                  <a:lnTo>
                    <a:pt x="1826" y="3128"/>
                  </a:lnTo>
                  <a:lnTo>
                    <a:pt x="1822" y="3096"/>
                  </a:lnTo>
                  <a:lnTo>
                    <a:pt x="1811" y="3074"/>
                  </a:lnTo>
                  <a:lnTo>
                    <a:pt x="1818" y="3050"/>
                  </a:lnTo>
                  <a:lnTo>
                    <a:pt x="1758" y="3053"/>
                  </a:lnTo>
                  <a:lnTo>
                    <a:pt x="1717" y="3065"/>
                  </a:lnTo>
                  <a:lnTo>
                    <a:pt x="1710" y="3060"/>
                  </a:lnTo>
                  <a:lnTo>
                    <a:pt x="1720" y="3034"/>
                  </a:lnTo>
                  <a:lnTo>
                    <a:pt x="1708" y="2998"/>
                  </a:lnTo>
                  <a:lnTo>
                    <a:pt x="1710" y="2983"/>
                  </a:lnTo>
                  <a:lnTo>
                    <a:pt x="1725" y="2970"/>
                  </a:lnTo>
                  <a:lnTo>
                    <a:pt x="1730" y="2942"/>
                  </a:lnTo>
                  <a:lnTo>
                    <a:pt x="1813" y="2867"/>
                  </a:lnTo>
                  <a:lnTo>
                    <a:pt x="1820" y="2745"/>
                  </a:lnTo>
                  <a:lnTo>
                    <a:pt x="1815" y="2710"/>
                  </a:lnTo>
                  <a:lnTo>
                    <a:pt x="1802" y="2701"/>
                  </a:lnTo>
                  <a:lnTo>
                    <a:pt x="1787" y="2701"/>
                  </a:lnTo>
                  <a:lnTo>
                    <a:pt x="1773" y="2643"/>
                  </a:lnTo>
                  <a:lnTo>
                    <a:pt x="1732" y="2610"/>
                  </a:lnTo>
                  <a:lnTo>
                    <a:pt x="1703" y="2634"/>
                  </a:lnTo>
                  <a:lnTo>
                    <a:pt x="1640" y="2617"/>
                  </a:lnTo>
                  <a:lnTo>
                    <a:pt x="1627" y="2617"/>
                  </a:lnTo>
                  <a:lnTo>
                    <a:pt x="1620" y="2610"/>
                  </a:lnTo>
                  <a:lnTo>
                    <a:pt x="1641" y="2571"/>
                  </a:lnTo>
                  <a:lnTo>
                    <a:pt x="1640" y="2559"/>
                  </a:lnTo>
                  <a:lnTo>
                    <a:pt x="1614" y="2559"/>
                  </a:lnTo>
                  <a:lnTo>
                    <a:pt x="1607" y="2553"/>
                  </a:lnTo>
                  <a:lnTo>
                    <a:pt x="1624" y="2527"/>
                  </a:lnTo>
                  <a:lnTo>
                    <a:pt x="1605" y="2513"/>
                  </a:lnTo>
                  <a:lnTo>
                    <a:pt x="1541" y="2547"/>
                  </a:lnTo>
                  <a:lnTo>
                    <a:pt x="1497" y="2530"/>
                  </a:lnTo>
                  <a:lnTo>
                    <a:pt x="1491" y="2520"/>
                  </a:lnTo>
                  <a:lnTo>
                    <a:pt x="1432" y="2553"/>
                  </a:lnTo>
                  <a:lnTo>
                    <a:pt x="1401" y="2573"/>
                  </a:lnTo>
                  <a:lnTo>
                    <a:pt x="1368" y="2578"/>
                  </a:lnTo>
                  <a:lnTo>
                    <a:pt x="1330" y="2608"/>
                  </a:lnTo>
                  <a:lnTo>
                    <a:pt x="1316" y="2617"/>
                  </a:lnTo>
                  <a:lnTo>
                    <a:pt x="1311" y="2631"/>
                  </a:lnTo>
                  <a:lnTo>
                    <a:pt x="1232" y="2646"/>
                  </a:lnTo>
                  <a:lnTo>
                    <a:pt x="1224" y="2641"/>
                  </a:lnTo>
                  <a:lnTo>
                    <a:pt x="1206" y="2617"/>
                  </a:lnTo>
                  <a:lnTo>
                    <a:pt x="1153" y="2610"/>
                  </a:lnTo>
                  <a:lnTo>
                    <a:pt x="1114" y="2586"/>
                  </a:lnTo>
                  <a:lnTo>
                    <a:pt x="1074" y="2580"/>
                  </a:lnTo>
                  <a:lnTo>
                    <a:pt x="1019" y="2619"/>
                  </a:lnTo>
                  <a:lnTo>
                    <a:pt x="976" y="2657"/>
                  </a:lnTo>
                  <a:lnTo>
                    <a:pt x="965" y="2643"/>
                  </a:lnTo>
                  <a:lnTo>
                    <a:pt x="974" y="2606"/>
                  </a:lnTo>
                  <a:lnTo>
                    <a:pt x="963" y="2588"/>
                  </a:lnTo>
                  <a:lnTo>
                    <a:pt x="921" y="2590"/>
                  </a:lnTo>
                  <a:lnTo>
                    <a:pt x="842" y="2593"/>
                  </a:lnTo>
                  <a:lnTo>
                    <a:pt x="808" y="2566"/>
                  </a:lnTo>
                  <a:lnTo>
                    <a:pt x="783" y="2566"/>
                  </a:lnTo>
                  <a:lnTo>
                    <a:pt x="739" y="2568"/>
                  </a:lnTo>
                  <a:lnTo>
                    <a:pt x="730" y="2561"/>
                  </a:lnTo>
                  <a:lnTo>
                    <a:pt x="729" y="2542"/>
                  </a:lnTo>
                  <a:lnTo>
                    <a:pt x="678" y="2513"/>
                  </a:lnTo>
                  <a:lnTo>
                    <a:pt x="670" y="2480"/>
                  </a:lnTo>
                  <a:lnTo>
                    <a:pt x="656" y="2482"/>
                  </a:lnTo>
                  <a:lnTo>
                    <a:pt x="598" y="2450"/>
                  </a:lnTo>
                  <a:lnTo>
                    <a:pt x="598" y="2409"/>
                  </a:lnTo>
                  <a:lnTo>
                    <a:pt x="586" y="2399"/>
                  </a:lnTo>
                  <a:lnTo>
                    <a:pt x="574" y="2412"/>
                  </a:lnTo>
                  <a:lnTo>
                    <a:pt x="551" y="2412"/>
                  </a:lnTo>
                  <a:lnTo>
                    <a:pt x="533" y="2368"/>
                  </a:lnTo>
                  <a:lnTo>
                    <a:pt x="433" y="2282"/>
                  </a:lnTo>
                  <a:lnTo>
                    <a:pt x="409" y="2260"/>
                  </a:lnTo>
                  <a:lnTo>
                    <a:pt x="383" y="2286"/>
                  </a:lnTo>
                  <a:lnTo>
                    <a:pt x="367" y="2282"/>
                  </a:lnTo>
                  <a:lnTo>
                    <a:pt x="354" y="2264"/>
                  </a:lnTo>
                  <a:lnTo>
                    <a:pt x="311" y="2216"/>
                  </a:lnTo>
                  <a:lnTo>
                    <a:pt x="311" y="2200"/>
                  </a:lnTo>
                  <a:lnTo>
                    <a:pt x="251" y="2154"/>
                  </a:lnTo>
                  <a:lnTo>
                    <a:pt x="235" y="2129"/>
                  </a:lnTo>
                  <a:lnTo>
                    <a:pt x="211" y="2127"/>
                  </a:lnTo>
                  <a:lnTo>
                    <a:pt x="210" y="2112"/>
                  </a:lnTo>
                  <a:lnTo>
                    <a:pt x="213" y="2094"/>
                  </a:lnTo>
                  <a:lnTo>
                    <a:pt x="213" y="2067"/>
                  </a:lnTo>
                  <a:lnTo>
                    <a:pt x="211" y="2048"/>
                  </a:lnTo>
                  <a:lnTo>
                    <a:pt x="201" y="2019"/>
                  </a:lnTo>
                  <a:lnTo>
                    <a:pt x="203" y="2002"/>
                  </a:lnTo>
                  <a:lnTo>
                    <a:pt x="225" y="1999"/>
                  </a:lnTo>
                  <a:lnTo>
                    <a:pt x="244" y="2021"/>
                  </a:lnTo>
                  <a:lnTo>
                    <a:pt x="284" y="2017"/>
                  </a:lnTo>
                  <a:lnTo>
                    <a:pt x="290" y="2002"/>
                  </a:lnTo>
                  <a:lnTo>
                    <a:pt x="290" y="1964"/>
                  </a:lnTo>
                  <a:lnTo>
                    <a:pt x="264" y="1937"/>
                  </a:lnTo>
                  <a:lnTo>
                    <a:pt x="264" y="1913"/>
                  </a:lnTo>
                  <a:lnTo>
                    <a:pt x="275" y="1913"/>
                  </a:lnTo>
                  <a:lnTo>
                    <a:pt x="280" y="1889"/>
                  </a:lnTo>
                  <a:lnTo>
                    <a:pt x="288" y="1871"/>
                  </a:lnTo>
                  <a:lnTo>
                    <a:pt x="311" y="1874"/>
                  </a:lnTo>
                  <a:lnTo>
                    <a:pt x="330" y="1867"/>
                  </a:lnTo>
                  <a:lnTo>
                    <a:pt x="335" y="1843"/>
                  </a:lnTo>
                  <a:lnTo>
                    <a:pt x="365" y="1825"/>
                  </a:lnTo>
                  <a:lnTo>
                    <a:pt x="378" y="1785"/>
                  </a:lnTo>
                  <a:lnTo>
                    <a:pt x="418" y="1759"/>
                  </a:lnTo>
                  <a:lnTo>
                    <a:pt x="409" y="1749"/>
                  </a:lnTo>
                  <a:lnTo>
                    <a:pt x="387" y="1747"/>
                  </a:lnTo>
                  <a:lnTo>
                    <a:pt x="354" y="1696"/>
                  </a:lnTo>
                  <a:lnTo>
                    <a:pt x="321" y="1688"/>
                  </a:lnTo>
                  <a:lnTo>
                    <a:pt x="235" y="1715"/>
                  </a:lnTo>
                  <a:lnTo>
                    <a:pt x="203" y="1706"/>
                  </a:lnTo>
                  <a:lnTo>
                    <a:pt x="131" y="1653"/>
                  </a:lnTo>
                  <a:lnTo>
                    <a:pt x="110" y="1650"/>
                  </a:lnTo>
                  <a:lnTo>
                    <a:pt x="93" y="1616"/>
                  </a:lnTo>
                  <a:lnTo>
                    <a:pt x="105" y="1580"/>
                  </a:lnTo>
                  <a:lnTo>
                    <a:pt x="102" y="1563"/>
                  </a:lnTo>
                  <a:lnTo>
                    <a:pt x="76" y="1544"/>
                  </a:lnTo>
                  <a:lnTo>
                    <a:pt x="65" y="1527"/>
                  </a:lnTo>
                  <a:lnTo>
                    <a:pt x="10" y="1496"/>
                  </a:lnTo>
                  <a:lnTo>
                    <a:pt x="10" y="1487"/>
                  </a:lnTo>
                  <a:lnTo>
                    <a:pt x="38" y="1476"/>
                  </a:lnTo>
                  <a:lnTo>
                    <a:pt x="53" y="1486"/>
                  </a:lnTo>
                  <a:lnTo>
                    <a:pt x="69" y="1469"/>
                  </a:lnTo>
                  <a:lnTo>
                    <a:pt x="65" y="1416"/>
                  </a:lnTo>
                  <a:lnTo>
                    <a:pt x="69" y="1373"/>
                  </a:lnTo>
                  <a:lnTo>
                    <a:pt x="32" y="1337"/>
                  </a:lnTo>
                  <a:lnTo>
                    <a:pt x="10" y="1344"/>
                  </a:lnTo>
                  <a:lnTo>
                    <a:pt x="0" y="1317"/>
                  </a:lnTo>
                  <a:lnTo>
                    <a:pt x="14" y="1291"/>
                  </a:lnTo>
                  <a:lnTo>
                    <a:pt x="5" y="1267"/>
                  </a:lnTo>
                  <a:lnTo>
                    <a:pt x="29" y="1245"/>
                  </a:lnTo>
                  <a:lnTo>
                    <a:pt x="38" y="1236"/>
                  </a:lnTo>
                  <a:lnTo>
                    <a:pt x="38" y="1216"/>
                  </a:lnTo>
                  <a:lnTo>
                    <a:pt x="72" y="1200"/>
                  </a:lnTo>
                  <a:lnTo>
                    <a:pt x="105" y="1194"/>
                  </a:lnTo>
                  <a:lnTo>
                    <a:pt x="134" y="1183"/>
                  </a:lnTo>
                  <a:lnTo>
                    <a:pt x="158" y="1189"/>
                  </a:lnTo>
                  <a:lnTo>
                    <a:pt x="177" y="1183"/>
                  </a:lnTo>
                  <a:lnTo>
                    <a:pt x="181" y="1187"/>
                  </a:lnTo>
                  <a:lnTo>
                    <a:pt x="185" y="1209"/>
                  </a:lnTo>
                  <a:lnTo>
                    <a:pt x="201" y="1216"/>
                  </a:lnTo>
                  <a:lnTo>
                    <a:pt x="235" y="1214"/>
                  </a:lnTo>
                  <a:lnTo>
                    <a:pt x="280" y="1168"/>
                  </a:lnTo>
                  <a:lnTo>
                    <a:pt x="365" y="1185"/>
                  </a:lnTo>
                  <a:lnTo>
                    <a:pt x="409" y="1154"/>
                  </a:lnTo>
                  <a:lnTo>
                    <a:pt x="536" y="1125"/>
                  </a:lnTo>
                  <a:lnTo>
                    <a:pt x="545" y="1108"/>
                  </a:lnTo>
                  <a:lnTo>
                    <a:pt x="555" y="1059"/>
                  </a:lnTo>
                  <a:lnTo>
                    <a:pt x="591" y="1031"/>
                  </a:lnTo>
                  <a:lnTo>
                    <a:pt x="601" y="1031"/>
                  </a:lnTo>
                  <a:lnTo>
                    <a:pt x="601" y="1016"/>
                  </a:lnTo>
                  <a:lnTo>
                    <a:pt x="603" y="893"/>
                  </a:lnTo>
                  <a:lnTo>
                    <a:pt x="610" y="867"/>
                  </a:lnTo>
                  <a:lnTo>
                    <a:pt x="575" y="857"/>
                  </a:lnTo>
                  <a:lnTo>
                    <a:pt x="574" y="845"/>
                  </a:lnTo>
                  <a:lnTo>
                    <a:pt x="610" y="835"/>
                  </a:lnTo>
                  <a:lnTo>
                    <a:pt x="704" y="828"/>
                  </a:lnTo>
                  <a:lnTo>
                    <a:pt x="720" y="845"/>
                  </a:lnTo>
                  <a:lnTo>
                    <a:pt x="753" y="854"/>
                  </a:lnTo>
                  <a:lnTo>
                    <a:pt x="761" y="857"/>
                  </a:lnTo>
                  <a:lnTo>
                    <a:pt x="775" y="838"/>
                  </a:lnTo>
                  <a:lnTo>
                    <a:pt x="756" y="821"/>
                  </a:lnTo>
                  <a:lnTo>
                    <a:pt x="827" y="678"/>
                  </a:lnTo>
                  <a:lnTo>
                    <a:pt x="838" y="669"/>
                  </a:lnTo>
                  <a:lnTo>
                    <a:pt x="902" y="702"/>
                  </a:lnTo>
                  <a:lnTo>
                    <a:pt x="930" y="702"/>
                  </a:lnTo>
                  <a:lnTo>
                    <a:pt x="943" y="719"/>
                  </a:lnTo>
                  <a:lnTo>
                    <a:pt x="1005" y="700"/>
                  </a:lnTo>
                  <a:lnTo>
                    <a:pt x="1019" y="599"/>
                  </a:lnTo>
                  <a:lnTo>
                    <a:pt x="1046" y="580"/>
                  </a:lnTo>
                  <a:lnTo>
                    <a:pt x="1077" y="578"/>
                  </a:lnTo>
                  <a:lnTo>
                    <a:pt x="1098" y="551"/>
                  </a:lnTo>
                  <a:lnTo>
                    <a:pt x="1107" y="525"/>
                  </a:lnTo>
                  <a:lnTo>
                    <a:pt x="1125" y="514"/>
                  </a:lnTo>
                  <a:lnTo>
                    <a:pt x="1165" y="525"/>
                  </a:lnTo>
                  <a:lnTo>
                    <a:pt x="1182" y="525"/>
                  </a:lnTo>
                  <a:lnTo>
                    <a:pt x="1172" y="558"/>
                  </a:lnTo>
                  <a:lnTo>
                    <a:pt x="1186" y="578"/>
                  </a:lnTo>
                  <a:lnTo>
                    <a:pt x="1189" y="592"/>
                  </a:lnTo>
                  <a:lnTo>
                    <a:pt x="1224" y="625"/>
                  </a:lnTo>
                  <a:lnTo>
                    <a:pt x="1232" y="653"/>
                  </a:lnTo>
                  <a:lnTo>
                    <a:pt x="1278" y="655"/>
                  </a:lnTo>
                  <a:lnTo>
                    <a:pt x="1298" y="673"/>
                  </a:lnTo>
                  <a:lnTo>
                    <a:pt x="1309" y="673"/>
                  </a:lnTo>
                  <a:lnTo>
                    <a:pt x="1335" y="730"/>
                  </a:lnTo>
                  <a:lnTo>
                    <a:pt x="1361" y="799"/>
                  </a:lnTo>
                  <a:lnTo>
                    <a:pt x="1349" y="840"/>
                  </a:lnTo>
                  <a:lnTo>
                    <a:pt x="1351" y="857"/>
                  </a:lnTo>
                  <a:lnTo>
                    <a:pt x="1327" y="898"/>
                  </a:lnTo>
                  <a:lnTo>
                    <a:pt x="1333" y="931"/>
                  </a:lnTo>
                  <a:lnTo>
                    <a:pt x="1418" y="968"/>
                  </a:lnTo>
                  <a:lnTo>
                    <a:pt x="1511" y="982"/>
                  </a:lnTo>
                  <a:lnTo>
                    <a:pt x="1607" y="1048"/>
                  </a:lnTo>
                  <a:lnTo>
                    <a:pt x="1638" y="1059"/>
                  </a:lnTo>
                  <a:lnTo>
                    <a:pt x="1640" y="1077"/>
                  </a:lnTo>
                  <a:lnTo>
                    <a:pt x="1660" y="1119"/>
                  </a:lnTo>
                  <a:lnTo>
                    <a:pt x="1679" y="1173"/>
                  </a:lnTo>
                  <a:lnTo>
                    <a:pt x="1705" y="1221"/>
                  </a:lnTo>
                  <a:lnTo>
                    <a:pt x="1705" y="122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onsolas" panose="020B0609020204030204"/>
              </a:endParaRP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6.6 </a:t>
            </a:r>
            <a:r>
              <a:rPr lang="zh-CN" altLang="en-US" smtClean="0">
                <a:solidFill>
                  <a:schemeClr val="tx2">
                    <a:lumMod val="90000"/>
                    <a:lumOff val="10000"/>
                  </a:schemeClr>
                </a:solidFill>
                <a:latin typeface="黑体" panose="02010609060101010101" charset="-122"/>
                <a:ea typeface="黑体" panose="02010609060101010101" charset="-122"/>
                <a:cs typeface="+mj-cs"/>
              </a:rPr>
              <a:t>图中的树问题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6.6.1</a:t>
            </a:r>
            <a:endParaRPr lang="en-US"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535531"/>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6.6.2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生成树</a:t>
            </a:r>
            <a:endParaRPr lang="zh-CN" altLang="zh-CN" sz="2400">
              <a:solidFill>
                <a:schemeClr val="bg1">
                  <a:lumMod val="7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最小生成树</a:t>
            </a:r>
            <a:endParaRPr lang="zh-CN" altLang="zh-CN" sz="2400">
              <a:solidFill>
                <a:schemeClr val="tx1"/>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6.6.3</a:t>
            </a:r>
            <a:endParaRPr lang="en-US"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6.6.4</a:t>
            </a:r>
            <a:endParaRPr lang="en-US" altLang="zh-CN"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65000"/>
                  </a:schemeClr>
                </a:solidFill>
              </a:rPr>
              <a:t>求最小生成树算法</a:t>
            </a:r>
            <a:r>
              <a:rPr lang="en-US" altLang="zh-CN" sz="2400">
                <a:solidFill>
                  <a:schemeClr val="bg1">
                    <a:lumMod val="65000"/>
                  </a:schemeClr>
                </a:solidFill>
              </a:rPr>
              <a:t>1——Prim</a:t>
            </a:r>
            <a:r>
              <a:rPr lang="zh-CN" altLang="en-US" sz="2400">
                <a:solidFill>
                  <a:schemeClr val="bg1">
                    <a:lumMod val="65000"/>
                  </a:schemeClr>
                </a:solidFill>
              </a:rPr>
              <a:t>算法</a:t>
            </a:r>
            <a:endParaRPr lang="zh-CN" altLang="zh-CN" sz="2400">
              <a:solidFill>
                <a:schemeClr val="bg1">
                  <a:lumMod val="65000"/>
                </a:schemeClr>
              </a:solidFill>
            </a:endParaRPr>
          </a:p>
        </p:txBody>
      </p:sp>
      <p:sp>
        <p:nvSpPr>
          <p:cNvPr id="14" name="矩形 16"/>
          <p:cNvSpPr>
            <a:spLocks noChangeArrowheads="1"/>
          </p:cNvSpPr>
          <p:nvPr/>
        </p:nvSpPr>
        <p:spPr bwMode="auto">
          <a:xfrm>
            <a:off x="3353407" y="4327252"/>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65000"/>
                  </a:schemeClr>
                </a:solidFill>
              </a:rPr>
              <a:t>求最小生成树算法</a:t>
            </a:r>
            <a:r>
              <a:rPr lang="en-US" altLang="zh-CN" sz="2400">
                <a:solidFill>
                  <a:schemeClr val="bg1">
                    <a:lumMod val="65000"/>
                  </a:schemeClr>
                </a:solidFill>
              </a:rPr>
              <a:t>2——Kruskal</a:t>
            </a:r>
            <a:r>
              <a:rPr lang="zh-CN" altLang="en-US" sz="2400">
                <a:solidFill>
                  <a:schemeClr val="bg1">
                    <a:lumMod val="65000"/>
                  </a:schemeClr>
                </a:solidFill>
              </a:rPr>
              <a:t>算法</a:t>
            </a:r>
            <a:endParaRPr lang="zh-CN" altLang="zh-CN" sz="2400">
              <a:solidFill>
                <a:schemeClr val="bg1">
                  <a:lumMod val="65000"/>
                </a:schemeClr>
              </a:solidFill>
            </a:endParaRPr>
          </a:p>
        </p:txBody>
      </p:sp>
      <p:sp>
        <p:nvSpPr>
          <p:cNvPr id="15" name="TextBox 14"/>
          <p:cNvSpPr txBox="1"/>
          <p:nvPr/>
        </p:nvSpPr>
        <p:spPr>
          <a:xfrm>
            <a:off x="2051720" y="5050624"/>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6.6.5</a:t>
            </a:r>
            <a:endParaRPr lang="en-US"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17" name="矩形 22"/>
          <p:cNvSpPr>
            <a:spLocks noChangeArrowheads="1"/>
          </p:cNvSpPr>
          <p:nvPr/>
        </p:nvSpPr>
        <p:spPr bwMode="auto">
          <a:xfrm>
            <a:off x="3321720" y="5023637"/>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65000"/>
                  </a:schemeClr>
                </a:solidFill>
              </a:rPr>
              <a:t>生成树小结</a:t>
            </a:r>
            <a:endParaRPr lang="zh-CN" altLang="zh-CN" sz="2400">
              <a:solidFill>
                <a:schemeClr val="bg1">
                  <a:lumMod val="65000"/>
                </a:schemeClr>
              </a:solidFill>
            </a:endParaRPr>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a:xfrm>
            <a:off x="578739" y="371366"/>
            <a:ext cx="7929372" cy="646331"/>
          </a:xfrm>
        </p:spPr>
        <p:txBody>
          <a:bodyPr/>
          <a:lstStyle/>
          <a:p>
            <a:pPr eaLnBrk="1" hangingPunct="1"/>
            <a:r>
              <a:rPr lang="zh-CN" altLang="en-US" smtClean="0"/>
              <a:t>最小生成树问题</a:t>
            </a:r>
            <a:r>
              <a:rPr lang="en-US" altLang="zh-CN" smtClean="0"/>
              <a:t>——</a:t>
            </a:r>
            <a:r>
              <a:rPr lang="zh-CN" altLang="en-US" smtClean="0"/>
              <a:t>通信网络造价</a:t>
            </a:r>
            <a:endParaRPr lang="zh-CN" altLang="en-US" smtClean="0"/>
          </a:p>
        </p:txBody>
      </p:sp>
      <p:sp>
        <p:nvSpPr>
          <p:cNvPr id="20" name="AutoShape 44"/>
          <p:cNvSpPr>
            <a:spLocks noChangeArrowheads="1"/>
          </p:cNvSpPr>
          <p:nvPr/>
        </p:nvSpPr>
        <p:spPr bwMode="auto">
          <a:xfrm>
            <a:off x="1474203" y="2938313"/>
            <a:ext cx="2599015" cy="1436029"/>
          </a:xfrm>
          <a:prstGeom prst="cloudCallout">
            <a:avLst>
              <a:gd name="adj1" fmla="val 69894"/>
              <a:gd name="adj2" fmla="val -21592"/>
            </a:avLst>
          </a:prstGeom>
          <a:solidFill>
            <a:schemeClr val="bg1"/>
          </a:solidFill>
          <a:ln w="12700" cap="rnd">
            <a:solidFill>
              <a:schemeClr val="tx1"/>
            </a:solidFill>
            <a:round/>
          </a:ln>
          <a:effectLst/>
        </p:spPr>
        <p:txBody>
          <a:bodyPr wrap="square" anchor="ctr">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buClrTx/>
              <a:buFontTx/>
              <a:buNone/>
            </a:pPr>
            <a:endParaRPr lang="zh-CN" altLang="en-US" sz="1800" b="0">
              <a:latin typeface="黑体" panose="02010609060101010101" charset="-122"/>
              <a:ea typeface="黑体" panose="02010609060101010101" charset="-122"/>
            </a:endParaRPr>
          </a:p>
          <a:p>
            <a:pPr algn="ctr">
              <a:buClrTx/>
              <a:buFontTx/>
              <a:buNone/>
            </a:pPr>
            <a:r>
              <a:rPr lang="zh-CN" altLang="en-US" sz="1800" b="0" smtClean="0">
                <a:latin typeface="黑体" panose="02010609060101010101" charset="-122"/>
                <a:ea typeface="黑体" panose="02010609060101010101" charset="-122"/>
              </a:rPr>
              <a:t>如何</a:t>
            </a:r>
            <a:r>
              <a:rPr lang="zh-CN" altLang="en-US" sz="1800" b="0">
                <a:latin typeface="黑体" panose="02010609060101010101" charset="-122"/>
                <a:ea typeface="黑体" panose="02010609060101010101" charset="-122"/>
              </a:rPr>
              <a:t>构造</a:t>
            </a:r>
            <a:r>
              <a:rPr lang="zh-CN" altLang="en-US" sz="1800" b="0" smtClean="0">
                <a:latin typeface="黑体" panose="02010609060101010101" charset="-122"/>
                <a:ea typeface="黑体" panose="02010609060101010101" charset="-122"/>
              </a:rPr>
              <a:t>连通网，使得总耗费最小</a:t>
            </a:r>
            <a:endParaRPr lang="en-US" altLang="zh-CN" sz="1800" b="0">
              <a:latin typeface="黑体" panose="02010609060101010101" charset="-122"/>
              <a:ea typeface="黑体" panose="02010609060101010101" charset="-122"/>
            </a:endParaRPr>
          </a:p>
          <a:p>
            <a:pPr algn="ctr">
              <a:spcBef>
                <a:spcPct val="50000"/>
              </a:spcBef>
              <a:buClrTx/>
              <a:buFontTx/>
              <a:buNone/>
            </a:pPr>
            <a:endParaRPr lang="zh-CN" altLang="en-US" sz="1800" b="0">
              <a:latin typeface="黑体" panose="02010609060101010101" charset="-122"/>
              <a:ea typeface="黑体" panose="02010609060101010101" charset="-122"/>
            </a:endParaRPr>
          </a:p>
        </p:txBody>
      </p:sp>
      <p:pic>
        <p:nvPicPr>
          <p:cNvPr id="43010" name="Picture 2" descr="6t4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20072" y="2286000"/>
            <a:ext cx="2576030" cy="230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最小生成树构造思路</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grpSp>
        <p:nvGrpSpPr>
          <p:cNvPr id="57" name="Group 49"/>
          <p:cNvGrpSpPr/>
          <p:nvPr/>
        </p:nvGrpSpPr>
        <p:grpSpPr bwMode="auto">
          <a:xfrm>
            <a:off x="1030048" y="5445224"/>
            <a:ext cx="6867526" cy="804863"/>
            <a:chOff x="-12" y="0"/>
            <a:chExt cx="4326" cy="507"/>
          </a:xfrm>
        </p:grpSpPr>
        <p:sp>
          <p:nvSpPr>
            <p:cNvPr id="58" name="AutoShape 50"/>
            <p:cNvSpPr>
              <a:spLocks noChangeArrowheads="1"/>
            </p:cNvSpPr>
            <p:nvPr/>
          </p:nvSpPr>
          <p:spPr bwMode="auto">
            <a:xfrm>
              <a:off x="0" y="0"/>
              <a:ext cx="771" cy="272"/>
            </a:xfrm>
            <a:prstGeom prst="roundRect">
              <a:avLst>
                <a:gd name="adj" fmla="val 16667"/>
              </a:avLst>
            </a:prstGeom>
            <a:solidFill>
              <a:schemeClr val="bg1">
                <a:lumMod val="85000"/>
              </a:schemeClr>
            </a:solidFill>
            <a:ln w="28575">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b="0">
                  <a:latin typeface="华文新魏" panose="02010800040101010101" pitchFamily="2" charset="-122"/>
                  <a:ea typeface="华文新魏" panose="02010800040101010101" pitchFamily="2" charset="-122"/>
                </a:rPr>
                <a:t>结论</a:t>
              </a:r>
              <a:endParaRPr lang="zh-CN" altLang="en-US" b="0">
                <a:latin typeface="华文新魏" panose="02010800040101010101" pitchFamily="2" charset="-122"/>
                <a:ea typeface="华文新魏" panose="02010800040101010101" pitchFamily="2" charset="-122"/>
              </a:endParaRPr>
            </a:p>
          </p:txBody>
        </p:sp>
        <p:sp>
          <p:nvSpPr>
            <p:cNvPr id="59" name="Rectangle 51"/>
            <p:cNvSpPr>
              <a:spLocks noChangeArrowheads="1"/>
            </p:cNvSpPr>
            <p:nvPr/>
          </p:nvSpPr>
          <p:spPr bwMode="auto">
            <a:xfrm>
              <a:off x="-12" y="273"/>
              <a:ext cx="4326" cy="234"/>
            </a:xfrm>
            <a:prstGeom prst="rect">
              <a:avLst/>
            </a:prstGeom>
            <a:noFill/>
            <a:ln w="28575">
              <a:solidFill>
                <a:schemeClr val="bg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1800">
                  <a:latin typeface="Consolas" panose="020B0609020204030204"/>
                  <a:ea typeface="黑体" panose="02010609060101010101" charset="-122"/>
                </a:rPr>
                <a:t>若要在</a:t>
              </a:r>
              <a:r>
                <a:rPr lang="en-US" altLang="zh-CN" sz="1800">
                  <a:latin typeface="Consolas" panose="020B0609020204030204"/>
                  <a:ea typeface="黑体" panose="02010609060101010101" charset="-122"/>
                </a:rPr>
                <a:t>n</a:t>
              </a:r>
              <a:r>
                <a:rPr lang="zh-CN" altLang="en-US" sz="1800">
                  <a:latin typeface="Consolas" panose="020B0609020204030204"/>
                  <a:ea typeface="黑体" panose="02010609060101010101" charset="-122"/>
                </a:rPr>
                <a:t>个城市之间建设通信网络，只需要架设</a:t>
              </a:r>
              <a:r>
                <a:rPr lang="en-US" altLang="zh-CN" sz="1800">
                  <a:latin typeface="Consolas" panose="020B0609020204030204"/>
                  <a:ea typeface="黑体" panose="02010609060101010101" charset="-122"/>
                </a:rPr>
                <a:t>n</a:t>
              </a:r>
              <a:r>
                <a:rPr lang="zh-CN" altLang="en-US" sz="1800">
                  <a:latin typeface="Consolas" panose="020B0609020204030204"/>
                  <a:ea typeface="黑体" panose="02010609060101010101" charset="-122"/>
                </a:rPr>
                <a:t>－</a:t>
              </a:r>
              <a:r>
                <a:rPr lang="en-US" altLang="zh-CN" sz="1800">
                  <a:latin typeface="Consolas" panose="020B0609020204030204"/>
                  <a:ea typeface="黑体" panose="02010609060101010101" charset="-122"/>
                </a:rPr>
                <a:t>1</a:t>
              </a:r>
              <a:r>
                <a:rPr lang="zh-CN" altLang="en-US" sz="1800">
                  <a:latin typeface="Consolas" panose="020B0609020204030204"/>
                  <a:ea typeface="黑体" panose="02010609060101010101" charset="-122"/>
                </a:rPr>
                <a:t>条线路即可。</a:t>
              </a:r>
              <a:endParaRPr lang="zh-CN" altLang="en-US" sz="1800">
                <a:latin typeface="Consolas" panose="020B0609020204030204"/>
                <a:ea typeface="黑体" panose="02010609060101010101" charset="-122"/>
              </a:endParaRPr>
            </a:p>
          </p:txBody>
        </p:sp>
      </p:grpSp>
      <p:pic>
        <p:nvPicPr>
          <p:cNvPr id="45058" name="Picture 2" descr="6t4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3313" y="2070164"/>
            <a:ext cx="7380995" cy="238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3635896" y="4334397"/>
            <a:ext cx="1800200" cy="925511"/>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t>每</a:t>
            </a:r>
            <a:r>
              <a:rPr lang="en-US" altLang="zh-CN" dirty="0" smtClean="0"/>
              <a:t>2</a:t>
            </a:r>
            <a:r>
              <a:rPr lang="zh-CN" altLang="en-US" dirty="0" smtClean="0"/>
              <a:t>个城市间设一条直接通路</a:t>
            </a:r>
            <a:endParaRPr lang="en-US" altLang="zh-CN" dirty="0" smtClean="0"/>
          </a:p>
          <a:p>
            <a:r>
              <a:rPr lang="zh-CN" altLang="en-US" dirty="0" smtClean="0"/>
              <a:t>共</a:t>
            </a:r>
            <a:r>
              <a:rPr lang="en-US" altLang="zh-CN" b="1" dirty="0" smtClean="0">
                <a:solidFill>
                  <a:schemeClr val="tx1"/>
                </a:solidFill>
                <a:effectLst>
                  <a:outerShdw blurRad="38100" dist="38100" dir="2700000" algn="tl">
                    <a:srgbClr val="000000">
                      <a:alpha val="43137"/>
                    </a:srgbClr>
                  </a:outerShdw>
                </a:effectLst>
              </a:rPr>
              <a:t>n(n-1)/2</a:t>
            </a:r>
            <a:r>
              <a:rPr lang="zh-CN" altLang="en-US" dirty="0" smtClean="0"/>
              <a:t>条</a:t>
            </a:r>
            <a:endParaRPr lang="zh-CN" altLang="en-US" dirty="0"/>
          </a:p>
        </p:txBody>
      </p:sp>
      <p:sp>
        <p:nvSpPr>
          <p:cNvPr id="9" name="TextBox 8"/>
          <p:cNvSpPr txBox="1"/>
          <p:nvPr/>
        </p:nvSpPr>
        <p:spPr bwMode="auto">
          <a:xfrm>
            <a:off x="6012160" y="4575611"/>
            <a:ext cx="1800200" cy="648512"/>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t>每个城市连通</a:t>
            </a:r>
            <a:endParaRPr lang="en-US" altLang="zh-CN" dirty="0" smtClean="0"/>
          </a:p>
          <a:p>
            <a:r>
              <a:rPr lang="en-US" altLang="zh-CN" b="1" dirty="0" smtClean="0">
                <a:solidFill>
                  <a:schemeClr val="tx1"/>
                </a:solidFill>
              </a:rPr>
              <a:t>n-1</a:t>
            </a:r>
            <a:r>
              <a:rPr lang="zh-CN" altLang="en-US" dirty="0" smtClean="0"/>
              <a:t>条</a:t>
            </a:r>
            <a:endParaRPr lang="zh-CN" altLang="en-US" dirty="0"/>
          </a:p>
        </p:txBody>
      </p:sp>
      <p:cxnSp>
        <p:nvCxnSpPr>
          <p:cNvPr id="6" name="直接连接符 5"/>
          <p:cNvCxnSpPr/>
          <p:nvPr/>
        </p:nvCxnSpPr>
        <p:spPr>
          <a:xfrm>
            <a:off x="3639820" y="3033395"/>
            <a:ext cx="284480" cy="683260"/>
          </a:xfrm>
          <a:prstGeom prst="line">
            <a:avLst/>
          </a:prstGeom>
          <a:noFill/>
          <a:ln w="34925" cap="flat" cmpd="sng" algn="ctr">
            <a:solidFill>
              <a:schemeClr val="bg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页脚占位符 3"/>
          <p:cNvSpPr>
            <a:spLocks noGrp="1"/>
          </p:cNvSpPr>
          <p:nvPr>
            <p:ph type="ftr" sz="quarter" idx="10"/>
          </p:nvPr>
        </p:nvSpPr>
        <p:spPr/>
        <p:txBody>
          <a:bodyPr/>
          <a:lstStyle/>
          <a:p>
            <a:pPr>
              <a:defRPr/>
            </a:pPr>
            <a:fld id="{B075245F-C421-4676-8D17-9A1F9306502B}" type="slidenum">
              <a:rPr lang="zh-CN" altLang="en-US">
                <a:ea typeface="黑体" panose="02010609060101010101" charset="-122"/>
              </a:rPr>
            </a:fld>
            <a:endParaRPr lang="en-US" altLang="zh-CN">
              <a:ea typeface="黑体" panose="02010609060101010101" charset="-122"/>
            </a:endParaRPr>
          </a:p>
        </p:txBody>
      </p:sp>
      <p:sp>
        <p:nvSpPr>
          <p:cNvPr id="54275" name="Rectangle 2"/>
          <p:cNvSpPr>
            <a:spLocks noGrp="1" noChangeArrowheads="1"/>
          </p:cNvSpPr>
          <p:nvPr>
            <p:ph type="title"/>
          </p:nvPr>
        </p:nvSpPr>
        <p:spPr>
          <a:xfrm>
            <a:off x="1266825" y="373063"/>
            <a:ext cx="6553200" cy="641350"/>
          </a:xfrm>
        </p:spPr>
        <p:txBody>
          <a:bodyPr/>
          <a:lstStyle/>
          <a:p>
            <a:pPr eaLnBrk="1" hangingPunct="1"/>
            <a:r>
              <a:rPr lang="zh-CN" altLang="en-US" smtClean="0"/>
              <a:t>最小生成树</a:t>
            </a:r>
            <a:endParaRPr lang="zh-CN" altLang="en-US" smtClean="0"/>
          </a:p>
        </p:txBody>
      </p:sp>
      <p:sp>
        <p:nvSpPr>
          <p:cNvPr id="75779" name="Rectangle 3"/>
          <p:cNvSpPr>
            <a:spLocks noGrp="1" noChangeArrowheads="1"/>
          </p:cNvSpPr>
          <p:nvPr/>
        </p:nvSpPr>
        <p:spPr bwMode="auto">
          <a:xfrm>
            <a:off x="1063750" y="2099326"/>
            <a:ext cx="7108650" cy="1440275"/>
          </a:xfrm>
          <a:prstGeom prst="rect">
            <a:avLst/>
          </a:prstGeom>
          <a:solidFill>
            <a:schemeClr val="bg1"/>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nSpc>
                <a:spcPct val="120000"/>
              </a:lnSpc>
              <a:spcBef>
                <a:spcPct val="5000"/>
              </a:spcBef>
              <a:buFont typeface="Monotype Sorts" pitchFamily="2" charset="2"/>
              <a:buNone/>
            </a:pPr>
            <a:r>
              <a:rPr lang="zh-CN" altLang="en-US" sz="2000">
                <a:solidFill>
                  <a:srgbClr val="462300"/>
                </a:solidFill>
                <a:latin typeface="Consolas" panose="020B0609020204030204"/>
                <a:ea typeface="黑体" panose="02010609060101010101" charset="-122"/>
              </a:rPr>
              <a:t>      </a:t>
            </a:r>
            <a:endParaRPr lang="en-US" altLang="zh-CN" sz="2000" smtClean="0">
              <a:solidFill>
                <a:srgbClr val="462300"/>
              </a:solidFill>
              <a:latin typeface="Consolas" panose="020B0609020204030204"/>
              <a:ea typeface="黑体" panose="02010609060101010101" charset="-122"/>
            </a:endParaRPr>
          </a:p>
          <a:p>
            <a:pPr>
              <a:lnSpc>
                <a:spcPct val="120000"/>
              </a:lnSpc>
              <a:spcBef>
                <a:spcPct val="5000"/>
              </a:spcBef>
              <a:buFont typeface="Monotype Sorts" pitchFamily="2" charset="2"/>
              <a:buNone/>
            </a:pPr>
            <a:r>
              <a:rPr lang="en-US" altLang="zh-CN" sz="2000">
                <a:solidFill>
                  <a:srgbClr val="462300"/>
                </a:solidFill>
                <a:latin typeface="Consolas" panose="020B0609020204030204"/>
                <a:ea typeface="黑体" panose="02010609060101010101" charset="-122"/>
              </a:rPr>
              <a:t> </a:t>
            </a:r>
            <a:r>
              <a:rPr lang="en-US" altLang="zh-CN" sz="2000" smtClean="0">
                <a:solidFill>
                  <a:srgbClr val="462300"/>
                </a:solidFill>
                <a:latin typeface="Consolas" panose="020B0609020204030204"/>
                <a:ea typeface="黑体" panose="02010609060101010101" charset="-122"/>
              </a:rPr>
              <a:t>     </a:t>
            </a:r>
            <a:r>
              <a:rPr lang="zh-CN" altLang="en-US" sz="2000" smtClean="0">
                <a:solidFill>
                  <a:srgbClr val="462300"/>
                </a:solidFill>
                <a:latin typeface="Consolas" panose="020B0609020204030204"/>
                <a:ea typeface="黑体" panose="02010609060101010101" charset="-122"/>
              </a:rPr>
              <a:t>生成</a:t>
            </a:r>
            <a:r>
              <a:rPr lang="zh-CN" altLang="en-US" sz="2000">
                <a:solidFill>
                  <a:srgbClr val="462300"/>
                </a:solidFill>
                <a:latin typeface="Consolas" panose="020B0609020204030204"/>
                <a:ea typeface="黑体" panose="02010609060101010101" charset="-122"/>
              </a:rPr>
              <a:t>树各边的权值总和称为生成树的权。</a:t>
            </a:r>
            <a:endParaRPr lang="zh-CN" altLang="en-US" sz="2000">
              <a:solidFill>
                <a:srgbClr val="462300"/>
              </a:solidFill>
              <a:latin typeface="Consolas" panose="020B0609020204030204"/>
              <a:ea typeface="黑体" panose="02010609060101010101" charset="-122"/>
            </a:endParaRPr>
          </a:p>
          <a:p>
            <a:pPr>
              <a:lnSpc>
                <a:spcPct val="120000"/>
              </a:lnSpc>
              <a:spcBef>
                <a:spcPct val="5000"/>
              </a:spcBef>
              <a:buFont typeface="Monotype Sorts" pitchFamily="2" charset="2"/>
              <a:buNone/>
            </a:pPr>
            <a:r>
              <a:rPr lang="zh-CN" altLang="en-US" sz="2000" smtClean="0">
                <a:solidFill>
                  <a:srgbClr val="462300"/>
                </a:solidFill>
                <a:latin typeface="Consolas" panose="020B0609020204030204"/>
                <a:ea typeface="黑体" panose="02010609060101010101" charset="-122"/>
              </a:rPr>
              <a:t>      权</a:t>
            </a:r>
            <a:r>
              <a:rPr lang="zh-CN" altLang="en-US" sz="2000">
                <a:solidFill>
                  <a:srgbClr val="462300"/>
                </a:solidFill>
                <a:latin typeface="Consolas" panose="020B0609020204030204"/>
                <a:ea typeface="黑体" panose="02010609060101010101" charset="-122"/>
              </a:rPr>
              <a:t>最小的生成树</a:t>
            </a:r>
            <a:r>
              <a:rPr lang="zh-CN" altLang="en-US" sz="2000" smtClean="0">
                <a:solidFill>
                  <a:srgbClr val="462300"/>
                </a:solidFill>
                <a:latin typeface="Consolas" panose="020B0609020204030204"/>
                <a:ea typeface="黑体" panose="02010609060101010101" charset="-122"/>
              </a:rPr>
              <a:t>称为最小生成树。</a:t>
            </a:r>
            <a:endParaRPr lang="en-US" altLang="zh-CN" sz="2000">
              <a:solidFill>
                <a:srgbClr val="462300"/>
              </a:solidFill>
              <a:latin typeface="Consolas" panose="020B0609020204030204"/>
              <a:ea typeface="黑体" panose="02010609060101010101" charset="-122"/>
            </a:endParaRPr>
          </a:p>
        </p:txBody>
      </p:sp>
      <p:sp>
        <p:nvSpPr>
          <p:cNvPr id="75780" name="AutoShape 4" descr="未标题-10"/>
          <p:cNvSpPr>
            <a:spLocks noChangeArrowheads="1"/>
          </p:cNvSpPr>
          <p:nvPr/>
        </p:nvSpPr>
        <p:spPr bwMode="auto">
          <a:xfrm>
            <a:off x="1448894" y="1897078"/>
            <a:ext cx="2232025" cy="503237"/>
          </a:xfrm>
          <a:prstGeom prst="roundRect">
            <a:avLst>
              <a:gd name="adj" fmla="val 16667"/>
            </a:avLst>
          </a:prstGeom>
          <a:solidFill>
            <a:schemeClr val="accent1"/>
          </a:solidFill>
          <a:ln w="28575">
            <a:noFill/>
            <a:round/>
          </a:ln>
          <a:effectLst/>
        </p:spPr>
        <p:txBody>
          <a:bodyPr wrap="none" lIns="90000" tIns="46800" rIns="90000" bIns="46800" anchor="ctr"/>
          <a:lstStyle/>
          <a:p>
            <a:r>
              <a:rPr lang="zh-CN" altLang="en-US" sz="2400">
                <a:solidFill>
                  <a:schemeClr val="bg1"/>
                </a:solidFill>
                <a:latin typeface="华文新魏" panose="02010800040101010101" pitchFamily="2" charset="-122"/>
                <a:ea typeface="华文新魏" panose="02010800040101010101" pitchFamily="2" charset="-122"/>
              </a:rPr>
              <a:t>最小生成树</a:t>
            </a:r>
            <a:endParaRPr lang="zh-CN" altLang="en-US" sz="2400">
              <a:solidFill>
                <a:schemeClr val="bg1"/>
              </a:solidFill>
              <a:latin typeface="华文新魏" panose="02010800040101010101" pitchFamily="2" charset="-122"/>
              <a:ea typeface="华文新魏" panose="02010800040101010101" pitchFamily="2" charset="-122"/>
            </a:endParaRPr>
          </a:p>
        </p:txBody>
      </p:sp>
      <p:pic>
        <p:nvPicPr>
          <p:cNvPr id="66" name="Picture 2" descr="6t4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43808" y="3861048"/>
            <a:ext cx="2576030" cy="230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最小生成树构造思路</a:t>
            </a:r>
            <a:endParaRPr lang="zh-CN" altLang="en-US"/>
          </a:p>
        </p:txBody>
      </p:sp>
      <p:sp>
        <p:nvSpPr>
          <p:cNvPr id="3" name="内容占位符 2"/>
          <p:cNvSpPr>
            <a:spLocks noGrp="1"/>
          </p:cNvSpPr>
          <p:nvPr>
            <p:ph idx="1"/>
          </p:nvPr>
        </p:nvSpPr>
        <p:spPr>
          <a:xfrm>
            <a:off x="827584" y="2941493"/>
            <a:ext cx="7920880" cy="2200275"/>
          </a:xfrm>
          <a:solidFill>
            <a:schemeClr val="bg1">
              <a:lumMod val="95000"/>
            </a:schemeClr>
          </a:solidFill>
        </p:spPr>
        <p:txBody>
          <a:bodyPr/>
          <a:lstStyle/>
          <a:p>
            <a:pPr marL="0" indent="0">
              <a:buNone/>
            </a:pPr>
            <a:r>
              <a:rPr lang="zh-CN" altLang="zh-CN" sz="2000" smtClean="0"/>
              <a:t>（</a:t>
            </a:r>
            <a:r>
              <a:rPr lang="en-US" altLang="zh-CN" sz="2000"/>
              <a:t>1</a:t>
            </a:r>
            <a:r>
              <a:rPr lang="zh-CN" altLang="zh-CN" sz="2000" smtClean="0"/>
              <a:t>）</a:t>
            </a:r>
            <a:r>
              <a:rPr lang="en-US" altLang="zh-CN" sz="2000" smtClean="0"/>
              <a:t>  </a:t>
            </a:r>
            <a:r>
              <a:rPr lang="zh-CN" altLang="zh-CN" sz="2000"/>
              <a:t>初始</a:t>
            </a:r>
            <a:r>
              <a:rPr lang="en-US" altLang="zh-CN" sz="2000"/>
              <a:t>T= </a:t>
            </a:r>
            <a:r>
              <a:rPr lang="zh-CN" altLang="zh-CN" sz="2000"/>
              <a:t>空集合</a:t>
            </a:r>
            <a:endParaRPr lang="zh-CN" altLang="zh-CN" sz="2000"/>
          </a:p>
          <a:p>
            <a:pPr marL="0" indent="0">
              <a:buNone/>
            </a:pPr>
            <a:r>
              <a:rPr lang="zh-CN" altLang="zh-CN" sz="2000"/>
              <a:t>（</a:t>
            </a:r>
            <a:r>
              <a:rPr lang="en-US" altLang="zh-CN" sz="2000"/>
              <a:t>2</a:t>
            </a:r>
            <a:r>
              <a:rPr lang="zh-CN" altLang="zh-CN" sz="2000"/>
              <a:t>）</a:t>
            </a:r>
            <a:r>
              <a:rPr lang="en-US" altLang="zh-CN" sz="2000"/>
              <a:t> </a:t>
            </a:r>
            <a:r>
              <a:rPr lang="en-US" altLang="zh-CN" sz="2000" smtClean="0"/>
              <a:t> while </a:t>
            </a:r>
            <a:r>
              <a:rPr lang="zh-CN" altLang="zh-CN" sz="2000"/>
              <a:t>（</a:t>
            </a:r>
            <a:r>
              <a:rPr lang="en-US" altLang="zh-CN" sz="2000"/>
              <a:t> T </a:t>
            </a:r>
            <a:r>
              <a:rPr lang="zh-CN" altLang="zh-CN" sz="2000"/>
              <a:t>还不是生成树）</a:t>
            </a:r>
            <a:endParaRPr lang="zh-CN" altLang="zh-CN" sz="2000"/>
          </a:p>
          <a:p>
            <a:pPr marL="0" indent="0">
              <a:buNone/>
            </a:pPr>
            <a:r>
              <a:rPr lang="zh-CN" altLang="zh-CN" sz="2000"/>
              <a:t>（</a:t>
            </a:r>
            <a:r>
              <a:rPr lang="en-US" altLang="zh-CN" sz="2000"/>
              <a:t>3</a:t>
            </a:r>
            <a:r>
              <a:rPr lang="zh-CN" altLang="zh-CN" sz="2000" smtClean="0"/>
              <a:t>）</a:t>
            </a:r>
            <a:r>
              <a:rPr lang="en-US" altLang="zh-CN" sz="2000" smtClean="0"/>
              <a:t>      </a:t>
            </a:r>
            <a:r>
              <a:rPr lang="zh-CN" altLang="zh-CN" sz="2000"/>
              <a:t>找出对</a:t>
            </a:r>
            <a:r>
              <a:rPr lang="en-US" altLang="zh-CN" sz="2000"/>
              <a:t> T </a:t>
            </a:r>
            <a:r>
              <a:rPr lang="zh-CN" altLang="zh-CN" sz="2000"/>
              <a:t>来说不会形成回路且权值最小的边</a:t>
            </a:r>
            <a:r>
              <a:rPr lang="en-US" altLang="zh-CN" sz="2000"/>
              <a:t> (</a:t>
            </a:r>
            <a:r>
              <a:rPr lang="en-US" altLang="zh-CN" sz="2000" smtClean="0"/>
              <a:t>u,v</a:t>
            </a:r>
            <a:r>
              <a:rPr lang="en-US" altLang="zh-CN" sz="2000"/>
              <a:t>)</a:t>
            </a:r>
            <a:endParaRPr lang="zh-CN" altLang="zh-CN" sz="2000"/>
          </a:p>
          <a:p>
            <a:pPr marL="0" indent="0">
              <a:buNone/>
            </a:pPr>
            <a:r>
              <a:rPr lang="zh-CN" altLang="zh-CN" sz="2000"/>
              <a:t>（</a:t>
            </a:r>
            <a:r>
              <a:rPr lang="en-US" altLang="zh-CN" sz="2000"/>
              <a:t>4</a:t>
            </a:r>
            <a:r>
              <a:rPr lang="zh-CN" altLang="zh-CN" sz="2000"/>
              <a:t>）</a:t>
            </a:r>
            <a:r>
              <a:rPr lang="en-US" altLang="zh-CN" sz="2000"/>
              <a:t> </a:t>
            </a:r>
            <a:r>
              <a:rPr lang="en-US" altLang="zh-CN" sz="2000" smtClean="0"/>
              <a:t>     </a:t>
            </a:r>
            <a:r>
              <a:rPr lang="zh-CN" altLang="zh-CN" sz="2000"/>
              <a:t>将边</a:t>
            </a:r>
            <a:r>
              <a:rPr lang="en-US" altLang="zh-CN" sz="2000"/>
              <a:t>(u, v)</a:t>
            </a:r>
            <a:r>
              <a:rPr lang="zh-CN" altLang="zh-CN" sz="2000"/>
              <a:t>加入</a:t>
            </a:r>
            <a:r>
              <a:rPr lang="en-US" altLang="zh-CN" sz="2000"/>
              <a:t>T</a:t>
            </a:r>
            <a:r>
              <a:rPr lang="zh-CN" altLang="zh-CN" sz="2000"/>
              <a:t>中</a:t>
            </a:r>
            <a:endParaRPr lang="zh-CN" altLang="zh-CN" sz="2000"/>
          </a:p>
          <a:p>
            <a:pPr marL="0" indent="0">
              <a:buNone/>
            </a:pPr>
            <a:r>
              <a:rPr lang="zh-CN" altLang="zh-CN" sz="2000"/>
              <a:t>（</a:t>
            </a:r>
            <a:r>
              <a:rPr lang="en-US" altLang="zh-CN" sz="2000"/>
              <a:t>5</a:t>
            </a:r>
            <a:r>
              <a:rPr lang="zh-CN" altLang="zh-CN" sz="2000"/>
              <a:t>）</a:t>
            </a:r>
            <a:r>
              <a:rPr lang="en-US" altLang="zh-CN" sz="2000"/>
              <a:t> </a:t>
            </a:r>
            <a:r>
              <a:rPr lang="en-US" altLang="zh-CN" sz="2000" smtClean="0"/>
              <a:t> return  </a:t>
            </a:r>
            <a:r>
              <a:rPr lang="en-US" altLang="zh-CN" sz="2000"/>
              <a:t>T</a:t>
            </a:r>
            <a:endParaRPr lang="zh-CN" altLang="zh-CN" sz="2000"/>
          </a:p>
          <a:p>
            <a:pPr marL="0" indent="0">
              <a:buNone/>
            </a:pPr>
            <a:endParaRPr lang="zh-CN" altLang="en-US" sz="200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sp>
        <p:nvSpPr>
          <p:cNvPr id="5" name="矩形 4"/>
          <p:cNvSpPr/>
          <p:nvPr/>
        </p:nvSpPr>
        <p:spPr>
          <a:xfrm>
            <a:off x="827584" y="1717357"/>
            <a:ext cx="7488832" cy="707886"/>
          </a:xfrm>
          <a:prstGeom prst="rect">
            <a:avLst/>
          </a:prstGeom>
          <a:solidFill>
            <a:schemeClr val="bg2">
              <a:lumMod val="20000"/>
              <a:lumOff val="80000"/>
            </a:schemeClr>
          </a:solidFill>
        </p:spPr>
        <p:txBody>
          <a:bodyPr wrap="square">
            <a:spAutoFit/>
          </a:bodyPr>
          <a:lstStyle/>
          <a:p>
            <a:pPr marL="342900" indent="-342900" algn="l">
              <a:buFont typeface="Arial" panose="020B0604020202020204" pitchFamily="34" charset="0"/>
              <a:buChar char="•"/>
            </a:pPr>
            <a:r>
              <a:rPr lang="zh-CN" altLang="zh-CN" sz="2000" smtClean="0">
                <a:solidFill>
                  <a:schemeClr val="tx1"/>
                </a:solidFill>
                <a:latin typeface="黑体" panose="02010609060101010101" charset="-122"/>
                <a:ea typeface="黑体" panose="02010609060101010101" charset="-122"/>
              </a:rPr>
              <a:t>设</a:t>
            </a:r>
            <a:r>
              <a:rPr lang="en-US" altLang="zh-CN" sz="2000" smtClean="0">
                <a:solidFill>
                  <a:schemeClr val="tx1"/>
                </a:solidFill>
                <a:latin typeface="黑体" panose="02010609060101010101" charset="-122"/>
                <a:ea typeface="黑体" panose="02010609060101010101" charset="-122"/>
              </a:rPr>
              <a:t>T</a:t>
            </a:r>
            <a:r>
              <a:rPr lang="zh-CN" altLang="zh-CN" sz="2000">
                <a:solidFill>
                  <a:schemeClr val="tx1"/>
                </a:solidFill>
                <a:latin typeface="黑体" panose="02010609060101010101" charset="-122"/>
                <a:ea typeface="黑体" panose="02010609060101010101" charset="-122"/>
              </a:rPr>
              <a:t>为最小生成树</a:t>
            </a:r>
            <a:r>
              <a:rPr lang="zh-CN" altLang="zh-CN" sz="2000" smtClean="0">
                <a:solidFill>
                  <a:schemeClr val="tx1"/>
                </a:solidFill>
                <a:latin typeface="黑体" panose="02010609060101010101" charset="-122"/>
                <a:ea typeface="黑体" panose="02010609060101010101" charset="-122"/>
              </a:rPr>
              <a:t>集合</a:t>
            </a:r>
            <a:endParaRPr lang="en-US" altLang="zh-CN" sz="2000" smtClean="0">
              <a:solidFill>
                <a:schemeClr val="tx1"/>
              </a:solidFill>
              <a:latin typeface="黑体" panose="02010609060101010101" charset="-122"/>
              <a:ea typeface="黑体" panose="02010609060101010101" charset="-122"/>
            </a:endParaRPr>
          </a:p>
          <a:p>
            <a:pPr marL="342900" indent="-342900" algn="l">
              <a:buFont typeface="Arial" panose="020B0604020202020204" pitchFamily="34" charset="0"/>
              <a:buChar char="•"/>
            </a:pPr>
            <a:r>
              <a:rPr lang="zh-CN" altLang="zh-CN" sz="2000" smtClean="0">
                <a:solidFill>
                  <a:schemeClr val="tx1"/>
                </a:solidFill>
                <a:latin typeface="黑体" panose="02010609060101010101" charset="-122"/>
                <a:ea typeface="黑体" panose="02010609060101010101" charset="-122"/>
              </a:rPr>
              <a:t>最小生成树集合包括</a:t>
            </a:r>
            <a:r>
              <a:rPr lang="en-US" altLang="zh-CN" sz="2000">
                <a:solidFill>
                  <a:schemeClr val="tx1"/>
                </a:solidFill>
                <a:latin typeface="黑体" panose="02010609060101010101" charset="-122"/>
                <a:ea typeface="黑体" panose="02010609060101010101" charset="-122"/>
              </a:rPr>
              <a:t>n</a:t>
            </a:r>
            <a:r>
              <a:rPr lang="zh-CN" altLang="zh-CN" sz="2000">
                <a:solidFill>
                  <a:schemeClr val="tx1"/>
                </a:solidFill>
                <a:latin typeface="黑体" panose="02010609060101010101" charset="-122"/>
                <a:ea typeface="黑体" panose="02010609060101010101" charset="-122"/>
              </a:rPr>
              <a:t>个顶点与</a:t>
            </a:r>
            <a:r>
              <a:rPr lang="en-US" altLang="zh-CN" sz="2000">
                <a:solidFill>
                  <a:schemeClr val="tx1"/>
                </a:solidFill>
                <a:latin typeface="黑体" panose="02010609060101010101" charset="-122"/>
                <a:ea typeface="黑体" panose="02010609060101010101" charset="-122"/>
              </a:rPr>
              <a:t>n-1</a:t>
            </a:r>
            <a:r>
              <a:rPr lang="zh-CN" altLang="zh-CN" sz="2000">
                <a:solidFill>
                  <a:schemeClr val="tx1"/>
                </a:solidFill>
                <a:latin typeface="黑体" panose="02010609060101010101" charset="-122"/>
                <a:ea typeface="黑体" panose="02010609060101010101" charset="-122"/>
              </a:rPr>
              <a:t>条边</a:t>
            </a:r>
            <a:endParaRPr lang="zh-CN" altLang="zh-CN" sz="2000">
              <a:solidFill>
                <a:schemeClr val="tx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6.6 </a:t>
            </a:r>
            <a:r>
              <a:rPr lang="zh-CN" altLang="en-US" smtClean="0">
                <a:solidFill>
                  <a:schemeClr val="tx2">
                    <a:lumMod val="90000"/>
                    <a:lumOff val="10000"/>
                  </a:schemeClr>
                </a:solidFill>
                <a:latin typeface="黑体" panose="02010609060101010101" charset="-122"/>
                <a:ea typeface="黑体" panose="02010609060101010101" charset="-122"/>
                <a:cs typeface="+mj-cs"/>
              </a:rPr>
              <a:t>图中的树问题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6.6.1</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6.6.2</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生成树</a:t>
            </a:r>
            <a:endParaRPr lang="zh-CN" altLang="zh-CN" sz="2400">
              <a:solidFill>
                <a:schemeClr val="bg1">
                  <a:lumMod val="7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最小生成树</a:t>
            </a:r>
            <a:endParaRPr lang="zh-CN" altLang="zh-CN" sz="2400">
              <a:solidFill>
                <a:schemeClr val="bg1">
                  <a:lumMod val="7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6.6.3</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6.6.4</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求最小生成树算法</a:t>
            </a:r>
            <a:r>
              <a:rPr lang="en-US" altLang="zh-CN" sz="2400">
                <a:solidFill>
                  <a:schemeClr val="tx1"/>
                </a:solidFill>
              </a:rPr>
              <a:t>1——Prim</a:t>
            </a:r>
            <a:r>
              <a:rPr lang="zh-CN" altLang="en-US" sz="2400">
                <a:solidFill>
                  <a:schemeClr val="tx1"/>
                </a:solidFill>
              </a:rPr>
              <a:t>算法</a:t>
            </a:r>
            <a:endParaRPr lang="zh-CN" altLang="zh-CN" sz="2400">
              <a:solidFill>
                <a:schemeClr val="tx1"/>
              </a:solidFill>
            </a:endParaRPr>
          </a:p>
        </p:txBody>
      </p:sp>
      <p:sp>
        <p:nvSpPr>
          <p:cNvPr id="14" name="矩形 16"/>
          <p:cNvSpPr>
            <a:spLocks noChangeArrowheads="1"/>
          </p:cNvSpPr>
          <p:nvPr/>
        </p:nvSpPr>
        <p:spPr bwMode="auto">
          <a:xfrm>
            <a:off x="3353407" y="4327252"/>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求最小生成树算法</a:t>
            </a:r>
            <a:r>
              <a:rPr lang="en-US" altLang="zh-CN" sz="2400">
                <a:solidFill>
                  <a:schemeClr val="bg1">
                    <a:lumMod val="75000"/>
                  </a:schemeClr>
                </a:solidFill>
              </a:rPr>
              <a:t>2——Kruskal</a:t>
            </a:r>
            <a:r>
              <a:rPr lang="zh-CN" altLang="en-US" sz="2400">
                <a:solidFill>
                  <a:schemeClr val="bg1">
                    <a:lumMod val="75000"/>
                  </a:schemeClr>
                </a:solidFill>
              </a:rPr>
              <a:t>算法</a:t>
            </a:r>
            <a:endParaRPr lang="zh-CN" altLang="zh-CN" sz="2400">
              <a:solidFill>
                <a:schemeClr val="bg1">
                  <a:lumMod val="75000"/>
                </a:schemeClr>
              </a:solidFill>
            </a:endParaRPr>
          </a:p>
        </p:txBody>
      </p:sp>
      <p:sp>
        <p:nvSpPr>
          <p:cNvPr id="15" name="TextBox 14"/>
          <p:cNvSpPr txBox="1"/>
          <p:nvPr/>
        </p:nvSpPr>
        <p:spPr>
          <a:xfrm>
            <a:off x="2051720" y="5050624"/>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6.6.5</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7" name="矩形 22"/>
          <p:cNvSpPr>
            <a:spLocks noChangeArrowheads="1"/>
          </p:cNvSpPr>
          <p:nvPr/>
        </p:nvSpPr>
        <p:spPr bwMode="auto">
          <a:xfrm>
            <a:off x="3321720" y="5023637"/>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生成树小结</a:t>
            </a:r>
            <a:endParaRPr lang="zh-CN" altLang="zh-CN" sz="2400">
              <a:solidFill>
                <a:schemeClr val="bg1">
                  <a:lumMod val="75000"/>
                </a:schemeClr>
              </a:solidFill>
            </a:endParaRPr>
          </a:p>
        </p:txBody>
      </p:sp>
      <p:sp>
        <p:nvSpPr>
          <p:cNvPr id="42" name="KSO_Shape"/>
          <p:cNvSpPr/>
          <p:nvPr/>
        </p:nvSpPr>
        <p:spPr bwMode="auto">
          <a:xfrm flipH="1">
            <a:off x="8302252" y="3363640"/>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739" y="371366"/>
            <a:ext cx="7929372" cy="646331"/>
          </a:xfrm>
        </p:spPr>
        <p:txBody>
          <a:bodyPr/>
          <a:lstStyle/>
          <a:p>
            <a:r>
              <a:rPr lang="en-US" altLang="zh-CN" smtClean="0"/>
              <a:t>Prim</a:t>
            </a:r>
            <a:r>
              <a:rPr lang="zh-CN" altLang="zh-CN" smtClean="0"/>
              <a:t>（普里姆）算法基本思想</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sp>
        <p:nvSpPr>
          <p:cNvPr id="4" name="矩形 3"/>
          <p:cNvSpPr/>
          <p:nvPr/>
        </p:nvSpPr>
        <p:spPr>
          <a:xfrm>
            <a:off x="890374" y="2274838"/>
            <a:ext cx="7363252" cy="2691765"/>
          </a:xfrm>
          <a:prstGeom prst="rect">
            <a:avLst/>
          </a:prstGeom>
        </p:spPr>
        <p:txBody>
          <a:bodyPr>
            <a:spAutoFit/>
          </a:bodyPr>
          <a:lstStyle/>
          <a:p>
            <a:pPr algn="l" eaLnBrk="0" hangingPunct="0">
              <a:lnSpc>
                <a:spcPct val="120000"/>
              </a:lnSpc>
              <a:spcBef>
                <a:spcPct val="5000"/>
              </a:spcBef>
              <a:buClr>
                <a:schemeClr val="hlink"/>
              </a:buClr>
            </a:pPr>
            <a:r>
              <a:rPr lang="en-US" altLang="zh-CN" sz="2000" b="1" smtClean="0">
                <a:solidFill>
                  <a:srgbClr val="462300"/>
                </a:solidFill>
                <a:latin typeface="Consolas" panose="020B0609020204030204"/>
                <a:ea typeface="黑体" panose="02010609060101010101" charset="-122"/>
              </a:rPr>
              <a:t>    </a:t>
            </a:r>
            <a:r>
              <a:rPr lang="zh-CN" altLang="zh-CN" sz="2000" b="1" smtClean="0">
                <a:solidFill>
                  <a:srgbClr val="462300"/>
                </a:solidFill>
                <a:latin typeface="Consolas" panose="020B0609020204030204"/>
                <a:ea typeface="黑体" panose="02010609060101010101" charset="-122"/>
              </a:rPr>
              <a:t>从</a:t>
            </a:r>
            <a:r>
              <a:rPr lang="zh-CN" altLang="zh-CN" sz="2000" b="1">
                <a:solidFill>
                  <a:srgbClr val="462300"/>
                </a:solidFill>
                <a:latin typeface="Consolas" panose="020B0609020204030204"/>
                <a:ea typeface="黑体" panose="02010609060101010101" charset="-122"/>
              </a:rPr>
              <a:t>连通网络</a:t>
            </a:r>
            <a:r>
              <a:rPr lang="en-US" altLang="zh-CN" sz="2000" b="1">
                <a:solidFill>
                  <a:srgbClr val="462300"/>
                </a:solidFill>
                <a:latin typeface="Consolas" panose="020B0609020204030204"/>
                <a:ea typeface="黑体" panose="02010609060101010101" charset="-122"/>
              </a:rPr>
              <a:t> N = { V, E }</a:t>
            </a:r>
            <a:r>
              <a:rPr lang="zh-CN" altLang="zh-CN" sz="2000" b="1">
                <a:solidFill>
                  <a:srgbClr val="462300"/>
                </a:solidFill>
                <a:latin typeface="Consolas" panose="020B0609020204030204"/>
                <a:ea typeface="黑体" panose="02010609060101010101" charset="-122"/>
              </a:rPr>
              <a:t>中的某一顶点</a:t>
            </a:r>
            <a:r>
              <a:rPr lang="en-US" altLang="zh-CN" sz="2000" b="1">
                <a:solidFill>
                  <a:srgbClr val="462300"/>
                </a:solidFill>
                <a:latin typeface="Consolas" panose="020B0609020204030204"/>
                <a:ea typeface="黑体" panose="02010609060101010101" charset="-122"/>
              </a:rPr>
              <a:t> u0 </a:t>
            </a:r>
            <a:r>
              <a:rPr lang="zh-CN" altLang="zh-CN" sz="2000" b="1">
                <a:solidFill>
                  <a:srgbClr val="462300"/>
                </a:solidFill>
                <a:latin typeface="Consolas" panose="020B0609020204030204"/>
                <a:ea typeface="黑体" panose="02010609060101010101" charset="-122"/>
              </a:rPr>
              <a:t>出发</a:t>
            </a:r>
            <a:r>
              <a:rPr lang="en-US" altLang="zh-CN" sz="2000" b="1">
                <a:solidFill>
                  <a:srgbClr val="462300"/>
                </a:solidFill>
                <a:latin typeface="Consolas" panose="020B0609020204030204"/>
                <a:ea typeface="黑体" panose="02010609060101010101" charset="-122"/>
              </a:rPr>
              <a:t>, </a:t>
            </a:r>
            <a:r>
              <a:rPr lang="zh-CN" altLang="zh-CN" sz="2000" b="1">
                <a:solidFill>
                  <a:srgbClr val="462300"/>
                </a:solidFill>
                <a:latin typeface="Consolas" panose="020B0609020204030204"/>
                <a:ea typeface="黑体" panose="02010609060101010101" charset="-122"/>
              </a:rPr>
              <a:t>选择与它关联的具有最小权值的边（</a:t>
            </a:r>
            <a:r>
              <a:rPr lang="en-US" altLang="zh-CN" sz="2000" b="1">
                <a:solidFill>
                  <a:srgbClr val="462300"/>
                </a:solidFill>
                <a:latin typeface="Consolas" panose="020B0609020204030204"/>
                <a:ea typeface="黑体" panose="02010609060101010101" charset="-122"/>
              </a:rPr>
              <a:t>u0, v</a:t>
            </a:r>
            <a:r>
              <a:rPr lang="zh-CN" altLang="zh-CN" sz="2000" b="1">
                <a:solidFill>
                  <a:srgbClr val="462300"/>
                </a:solidFill>
                <a:latin typeface="Consolas" panose="020B0609020204030204"/>
                <a:ea typeface="黑体" panose="02010609060101010101" charset="-122"/>
              </a:rPr>
              <a:t>），将其顶点加入到生成树顶点集合</a:t>
            </a:r>
            <a:r>
              <a:rPr lang="en-US" altLang="zh-CN" sz="2000" b="1">
                <a:solidFill>
                  <a:srgbClr val="462300"/>
                </a:solidFill>
                <a:latin typeface="Consolas" panose="020B0609020204030204"/>
                <a:ea typeface="黑体" panose="02010609060101010101" charset="-122"/>
              </a:rPr>
              <a:t>U</a:t>
            </a:r>
            <a:r>
              <a:rPr lang="zh-CN" altLang="zh-CN" sz="2000" b="1">
                <a:solidFill>
                  <a:srgbClr val="462300"/>
                </a:solidFill>
                <a:latin typeface="Consolas" panose="020B0609020204030204"/>
                <a:ea typeface="黑体" panose="02010609060101010101" charset="-122"/>
              </a:rPr>
              <a:t>中。</a:t>
            </a:r>
            <a:endParaRPr lang="zh-CN" altLang="zh-CN" sz="2000" b="1">
              <a:solidFill>
                <a:srgbClr val="462300"/>
              </a:solidFill>
              <a:latin typeface="Consolas" panose="020B0609020204030204"/>
              <a:ea typeface="黑体" panose="02010609060101010101" charset="-122"/>
            </a:endParaRPr>
          </a:p>
          <a:p>
            <a:pPr algn="l" eaLnBrk="0" hangingPunct="0">
              <a:lnSpc>
                <a:spcPct val="120000"/>
              </a:lnSpc>
              <a:spcBef>
                <a:spcPct val="5000"/>
              </a:spcBef>
              <a:buClr>
                <a:schemeClr val="hlink"/>
              </a:buClr>
            </a:pPr>
            <a:r>
              <a:rPr lang="en-US" altLang="zh-CN" sz="2000" b="1" smtClean="0">
                <a:solidFill>
                  <a:srgbClr val="462300"/>
                </a:solidFill>
                <a:latin typeface="Consolas" panose="020B0609020204030204"/>
                <a:ea typeface="黑体" panose="02010609060101010101" charset="-122"/>
              </a:rPr>
              <a:t>    </a:t>
            </a:r>
            <a:r>
              <a:rPr lang="zh-CN" altLang="zh-CN" sz="2000" b="1" smtClean="0">
                <a:solidFill>
                  <a:srgbClr val="462300"/>
                </a:solidFill>
                <a:latin typeface="Consolas" panose="020B0609020204030204"/>
                <a:ea typeface="黑体" panose="02010609060101010101" charset="-122"/>
              </a:rPr>
              <a:t>以后</a:t>
            </a:r>
            <a:r>
              <a:rPr lang="zh-CN" altLang="zh-CN" sz="2000" b="1">
                <a:solidFill>
                  <a:srgbClr val="462300"/>
                </a:solidFill>
                <a:latin typeface="Consolas" panose="020B0609020204030204"/>
                <a:ea typeface="黑体" panose="02010609060101010101" charset="-122"/>
              </a:rPr>
              <a:t>每一步从一个顶点在</a:t>
            </a:r>
            <a:r>
              <a:rPr lang="en-US" altLang="zh-CN" sz="2000" b="1">
                <a:solidFill>
                  <a:srgbClr val="462300"/>
                </a:solidFill>
                <a:latin typeface="Consolas" panose="020B0609020204030204"/>
                <a:ea typeface="黑体" panose="02010609060101010101" charset="-122"/>
              </a:rPr>
              <a:t> U </a:t>
            </a:r>
            <a:r>
              <a:rPr lang="zh-CN" altLang="zh-CN" sz="2000" b="1">
                <a:solidFill>
                  <a:srgbClr val="462300"/>
                </a:solidFill>
                <a:latin typeface="Consolas" panose="020B0609020204030204"/>
                <a:ea typeface="黑体" panose="02010609060101010101" charset="-122"/>
              </a:rPr>
              <a:t>中</a:t>
            </a:r>
            <a:r>
              <a:rPr lang="en-US" altLang="zh-CN" sz="2000" b="1">
                <a:solidFill>
                  <a:srgbClr val="462300"/>
                </a:solidFill>
                <a:latin typeface="Consolas" panose="020B0609020204030204"/>
                <a:ea typeface="黑体" panose="02010609060101010101" charset="-122"/>
              </a:rPr>
              <a:t>, </a:t>
            </a:r>
            <a:r>
              <a:rPr lang="zh-CN" altLang="zh-CN" sz="2000" b="1">
                <a:solidFill>
                  <a:srgbClr val="462300"/>
                </a:solidFill>
                <a:latin typeface="Consolas" panose="020B0609020204030204"/>
                <a:ea typeface="黑体" panose="02010609060101010101" charset="-122"/>
              </a:rPr>
              <a:t>而另一个顶点不在</a:t>
            </a:r>
            <a:r>
              <a:rPr lang="en-US" altLang="zh-CN" sz="2000" b="1">
                <a:solidFill>
                  <a:srgbClr val="462300"/>
                </a:solidFill>
                <a:latin typeface="Consolas" panose="020B0609020204030204"/>
                <a:ea typeface="黑体" panose="02010609060101010101" charset="-122"/>
              </a:rPr>
              <a:t> U </a:t>
            </a:r>
            <a:r>
              <a:rPr lang="zh-CN" altLang="zh-CN" sz="2000" b="1">
                <a:solidFill>
                  <a:srgbClr val="462300"/>
                </a:solidFill>
                <a:latin typeface="Consolas" panose="020B0609020204030204"/>
                <a:ea typeface="黑体" panose="02010609060101010101" charset="-122"/>
              </a:rPr>
              <a:t>中的各条边中</a:t>
            </a:r>
            <a:r>
              <a:rPr lang="zh-CN" altLang="zh-CN" sz="2000" b="1">
                <a:solidFill>
                  <a:srgbClr val="FF0000"/>
                </a:solidFill>
                <a:latin typeface="Consolas" panose="020B0609020204030204"/>
                <a:ea typeface="黑体" panose="02010609060101010101" charset="-122"/>
              </a:rPr>
              <a:t>选择权值最小</a:t>
            </a:r>
            <a:r>
              <a:rPr lang="zh-CN" altLang="zh-CN" sz="2000" b="1">
                <a:solidFill>
                  <a:srgbClr val="462300"/>
                </a:solidFill>
                <a:latin typeface="Consolas" panose="020B0609020204030204"/>
                <a:ea typeface="黑体" panose="02010609060101010101" charset="-122"/>
              </a:rPr>
              <a:t>的边（</a:t>
            </a:r>
            <a:r>
              <a:rPr lang="en-US" altLang="zh-CN" sz="2000" b="1">
                <a:solidFill>
                  <a:srgbClr val="462300"/>
                </a:solidFill>
                <a:latin typeface="Consolas" panose="020B0609020204030204"/>
                <a:ea typeface="黑体" panose="02010609060101010101" charset="-122"/>
              </a:rPr>
              <a:t>u, v</a:t>
            </a:r>
            <a:r>
              <a:rPr lang="zh-CN" altLang="zh-CN" sz="2000" b="1">
                <a:solidFill>
                  <a:srgbClr val="462300"/>
                </a:solidFill>
                <a:latin typeface="Consolas" panose="020B0609020204030204"/>
                <a:ea typeface="黑体" panose="02010609060101010101" charset="-122"/>
              </a:rPr>
              <a:t>），把它的</a:t>
            </a:r>
            <a:r>
              <a:rPr lang="zh-CN" altLang="zh-CN" sz="2000" b="1" u="sng">
                <a:solidFill>
                  <a:srgbClr val="FF0000"/>
                </a:solidFill>
                <a:latin typeface="Consolas" panose="020B0609020204030204"/>
                <a:ea typeface="黑体" panose="02010609060101010101" charset="-122"/>
              </a:rPr>
              <a:t>顶点加入</a:t>
            </a:r>
            <a:r>
              <a:rPr lang="zh-CN" altLang="zh-CN" sz="2000" b="1">
                <a:solidFill>
                  <a:srgbClr val="462300"/>
                </a:solidFill>
                <a:latin typeface="Consolas" panose="020B0609020204030204"/>
                <a:ea typeface="黑体" panose="02010609060101010101" charset="-122"/>
              </a:rPr>
              <a:t>到集合</a:t>
            </a:r>
            <a:r>
              <a:rPr lang="en-US" altLang="zh-CN" sz="2000" b="1">
                <a:solidFill>
                  <a:srgbClr val="462300"/>
                </a:solidFill>
                <a:latin typeface="Consolas" panose="020B0609020204030204"/>
                <a:ea typeface="黑体" panose="02010609060101010101" charset="-122"/>
              </a:rPr>
              <a:t> U </a:t>
            </a:r>
            <a:r>
              <a:rPr lang="zh-CN" altLang="zh-CN" sz="2000" b="1">
                <a:solidFill>
                  <a:srgbClr val="462300"/>
                </a:solidFill>
                <a:latin typeface="Consolas" panose="020B0609020204030204"/>
                <a:ea typeface="黑体" panose="02010609060101010101" charset="-122"/>
              </a:rPr>
              <a:t>中。如此继续下去</a:t>
            </a:r>
            <a:r>
              <a:rPr lang="en-US" altLang="zh-CN" sz="2000" b="1">
                <a:solidFill>
                  <a:srgbClr val="462300"/>
                </a:solidFill>
                <a:latin typeface="Consolas" panose="020B0609020204030204"/>
                <a:ea typeface="黑体" panose="02010609060101010101" charset="-122"/>
              </a:rPr>
              <a:t>, </a:t>
            </a:r>
            <a:r>
              <a:rPr lang="zh-CN" altLang="zh-CN" sz="2000" b="1">
                <a:solidFill>
                  <a:srgbClr val="462300"/>
                </a:solidFill>
                <a:latin typeface="Consolas" panose="020B0609020204030204"/>
                <a:ea typeface="黑体" panose="02010609060101010101" charset="-122"/>
              </a:rPr>
              <a:t>直到网络中的</a:t>
            </a:r>
            <a:r>
              <a:rPr lang="zh-CN" altLang="zh-CN" sz="2000" b="1" u="sng">
                <a:solidFill>
                  <a:srgbClr val="FF0000"/>
                </a:solidFill>
                <a:latin typeface="Consolas" panose="020B0609020204030204"/>
                <a:ea typeface="黑体" panose="02010609060101010101" charset="-122"/>
              </a:rPr>
              <a:t>所有顶点都加入</a:t>
            </a:r>
            <a:r>
              <a:rPr lang="zh-CN" altLang="zh-CN" sz="2000" b="1">
                <a:solidFill>
                  <a:srgbClr val="462300"/>
                </a:solidFill>
                <a:latin typeface="Consolas" panose="020B0609020204030204"/>
                <a:ea typeface="黑体" panose="02010609060101010101" charset="-122"/>
              </a:rPr>
              <a:t>到生成树顶点集合</a:t>
            </a:r>
            <a:r>
              <a:rPr lang="en-US" altLang="zh-CN" sz="2000" b="1">
                <a:solidFill>
                  <a:srgbClr val="462300"/>
                </a:solidFill>
                <a:latin typeface="Consolas" panose="020B0609020204030204"/>
                <a:ea typeface="黑体" panose="02010609060101010101" charset="-122"/>
              </a:rPr>
              <a:t> U </a:t>
            </a:r>
            <a:r>
              <a:rPr lang="zh-CN" altLang="zh-CN" sz="2000" b="1">
                <a:solidFill>
                  <a:srgbClr val="462300"/>
                </a:solidFill>
                <a:latin typeface="Consolas" panose="020B0609020204030204"/>
                <a:ea typeface="黑体" panose="02010609060101010101" charset="-122"/>
              </a:rPr>
              <a:t>中为止。</a:t>
            </a:r>
            <a:endParaRPr lang="zh-CN" altLang="zh-CN" sz="2000" b="1">
              <a:solidFill>
                <a:srgbClr val="462300"/>
              </a:solidFill>
              <a:latin typeface="Consolas" panose="020B0609020204030204"/>
              <a:ea typeface="黑体" panose="02010609060101010101" charset="-122"/>
            </a:endParaRPr>
          </a:p>
        </p:txBody>
      </p:sp>
      <p:sp>
        <p:nvSpPr>
          <p:cNvPr id="5" name="右箭头 4">
            <a:hlinkClick r:id="rId1" action="ppaction://hlinksldjump"/>
          </p:cNvPr>
          <p:cNvSpPr/>
          <p:nvPr/>
        </p:nvSpPr>
        <p:spPr>
          <a:xfrm>
            <a:off x="5723890" y="5445125"/>
            <a:ext cx="576580" cy="288290"/>
          </a:xfrm>
          <a:prstGeom prst="rightArrow">
            <a:avLst/>
          </a:prstGeom>
          <a:ln>
            <a:solidFill>
              <a:schemeClr val="tx1"/>
            </a:solid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in)">
                                      <p:cBhvr>
                                        <p:cTn id="12"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739" y="371366"/>
            <a:ext cx="7929372" cy="646331"/>
          </a:xfrm>
        </p:spPr>
        <p:txBody>
          <a:bodyPr/>
          <a:lstStyle/>
          <a:p>
            <a:r>
              <a:rPr lang="en-US" altLang="zh-CN" smtClean="0"/>
              <a:t>Prim</a:t>
            </a:r>
            <a:r>
              <a:rPr lang="zh-CN" altLang="zh-CN" smtClean="0"/>
              <a:t>算法基本思想</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sp>
        <p:nvSpPr>
          <p:cNvPr id="4" name="矩形 3"/>
          <p:cNvSpPr/>
          <p:nvPr/>
        </p:nvSpPr>
        <p:spPr>
          <a:xfrm>
            <a:off x="891158" y="1772816"/>
            <a:ext cx="7363252" cy="4014753"/>
          </a:xfrm>
          <a:prstGeom prst="rect">
            <a:avLst/>
          </a:prstGeom>
        </p:spPr>
        <p:txBody>
          <a:bodyPr>
            <a:spAutoFit/>
          </a:bodyPr>
          <a:lstStyle/>
          <a:p>
            <a:pPr algn="l" eaLnBrk="0" hangingPunct="0">
              <a:lnSpc>
                <a:spcPct val="120000"/>
              </a:lnSpc>
              <a:spcBef>
                <a:spcPct val="5000"/>
              </a:spcBef>
              <a:buClr>
                <a:schemeClr val="hlink"/>
              </a:buClr>
            </a:pPr>
            <a:r>
              <a:rPr lang="zh-CN" altLang="en-US" sz="2800" b="1" u="sng" dirty="0" smtClean="0">
                <a:solidFill>
                  <a:srgbClr val="FF0000"/>
                </a:solidFill>
                <a:latin typeface="Consolas" panose="020B0609020204030204"/>
                <a:ea typeface="黑体" panose="02010609060101010101" charset="-122"/>
              </a:rPr>
              <a:t>伪代码细化描述：</a:t>
            </a:r>
            <a:endParaRPr lang="zh-CN" altLang="en-US" sz="2800" b="1" u="sng" dirty="0" smtClean="0">
              <a:solidFill>
                <a:srgbClr val="FF0000"/>
              </a:solidFill>
              <a:latin typeface="Consolas" panose="020B0609020204030204"/>
              <a:ea typeface="黑体" panose="02010609060101010101" charset="-122"/>
            </a:endParaRPr>
          </a:p>
          <a:p>
            <a:pPr algn="l" eaLnBrk="0" hangingPunct="0">
              <a:lnSpc>
                <a:spcPct val="120000"/>
              </a:lnSpc>
              <a:spcBef>
                <a:spcPct val="5000"/>
              </a:spcBef>
              <a:buClr>
                <a:schemeClr val="hlink"/>
              </a:buClr>
            </a:pPr>
            <a:r>
              <a:rPr lang="zh-CN" altLang="en-US" sz="2000" b="1" dirty="0" smtClean="0">
                <a:solidFill>
                  <a:srgbClr val="462300"/>
                </a:solidFill>
                <a:latin typeface="Consolas" panose="020B0609020204030204"/>
                <a:ea typeface="黑体" panose="02010609060101010101" charset="-122"/>
              </a:rPr>
              <a:t>建立</a:t>
            </a:r>
            <a:r>
              <a:rPr lang="zh-CN" altLang="en-US" sz="2000" b="1" dirty="0">
                <a:solidFill>
                  <a:srgbClr val="462300"/>
                </a:solidFill>
                <a:latin typeface="Consolas" panose="020B0609020204030204"/>
                <a:ea typeface="黑体" panose="02010609060101010101" charset="-122"/>
              </a:rPr>
              <a:t>候选边集表，把从起始点</a:t>
            </a:r>
            <a:r>
              <a:rPr lang="en-US" altLang="zh-CN" sz="2000" b="1" dirty="0">
                <a:solidFill>
                  <a:srgbClr val="462300"/>
                </a:solidFill>
                <a:latin typeface="Consolas" panose="020B0609020204030204"/>
                <a:ea typeface="黑体" panose="02010609060101010101" charset="-122"/>
              </a:rPr>
              <a:t>u0 </a:t>
            </a:r>
            <a:r>
              <a:rPr lang="zh-CN" altLang="en-US" sz="2000" b="1" dirty="0">
                <a:solidFill>
                  <a:srgbClr val="462300"/>
                </a:solidFill>
                <a:latin typeface="Consolas" panose="020B0609020204030204"/>
                <a:ea typeface="黑体" panose="02010609060101010101" charset="-122"/>
              </a:rPr>
              <a:t>出发到其余各点的权值记录在其中，开始</a:t>
            </a:r>
            <a:r>
              <a:rPr lang="en-US" altLang="zh-CN" sz="2000" b="1" dirty="0">
                <a:solidFill>
                  <a:srgbClr val="462300"/>
                </a:solidFill>
                <a:latin typeface="Consolas" panose="020B0609020204030204"/>
                <a:ea typeface="黑体" panose="02010609060101010101" charset="-122"/>
              </a:rPr>
              <a:t>u= u0</a:t>
            </a:r>
            <a:endParaRPr lang="en-US" altLang="zh-CN" sz="2000" b="1" dirty="0">
              <a:solidFill>
                <a:srgbClr val="462300"/>
              </a:solidFill>
              <a:latin typeface="Consolas" panose="020B0609020204030204"/>
              <a:ea typeface="黑体" panose="02010609060101010101" charset="-122"/>
            </a:endParaRPr>
          </a:p>
          <a:p>
            <a:pPr algn="l" eaLnBrk="0" hangingPunct="0">
              <a:lnSpc>
                <a:spcPct val="120000"/>
              </a:lnSpc>
              <a:spcBef>
                <a:spcPct val="5000"/>
              </a:spcBef>
              <a:buClr>
                <a:schemeClr val="hlink"/>
              </a:buClr>
            </a:pPr>
            <a:r>
              <a:rPr lang="zh-CN" altLang="en-US" sz="2000" b="1" dirty="0">
                <a:solidFill>
                  <a:srgbClr val="462300"/>
                </a:solidFill>
                <a:latin typeface="Consolas" panose="020B0609020204030204"/>
                <a:ea typeface="黑体" panose="02010609060101010101" charset="-122"/>
              </a:rPr>
              <a:t>（</a:t>
            </a:r>
            <a:r>
              <a:rPr lang="en-US" altLang="zh-CN" sz="2000" b="1" dirty="0">
                <a:solidFill>
                  <a:srgbClr val="462300"/>
                </a:solidFill>
                <a:latin typeface="Consolas" panose="020B0609020204030204"/>
                <a:ea typeface="黑体" panose="02010609060101010101" charset="-122"/>
              </a:rPr>
              <a:t>1</a:t>
            </a:r>
            <a:r>
              <a:rPr lang="zh-CN" altLang="en-US" sz="2000" b="1" dirty="0">
                <a:solidFill>
                  <a:srgbClr val="462300"/>
                </a:solidFill>
                <a:latin typeface="Consolas" panose="020B0609020204030204"/>
                <a:ea typeface="黑体" panose="02010609060101010101" charset="-122"/>
              </a:rPr>
              <a:t>）在候选边集中选择结点</a:t>
            </a:r>
            <a:r>
              <a:rPr lang="en-US" altLang="zh-CN" sz="2000" b="1" dirty="0">
                <a:solidFill>
                  <a:srgbClr val="462300"/>
                </a:solidFill>
                <a:latin typeface="Consolas" panose="020B0609020204030204"/>
                <a:ea typeface="黑体" panose="02010609060101010101" charset="-122"/>
              </a:rPr>
              <a:t>u</a:t>
            </a:r>
            <a:r>
              <a:rPr lang="zh-CN" altLang="en-US" sz="2000" b="1" dirty="0">
                <a:solidFill>
                  <a:srgbClr val="462300"/>
                </a:solidFill>
                <a:latin typeface="Consolas" panose="020B0609020204030204"/>
                <a:ea typeface="黑体" panose="02010609060101010101" charset="-122"/>
              </a:rPr>
              <a:t>；</a:t>
            </a:r>
            <a:endParaRPr lang="zh-CN" altLang="en-US" sz="2000" b="1" dirty="0">
              <a:solidFill>
                <a:srgbClr val="462300"/>
              </a:solidFill>
              <a:latin typeface="Consolas" panose="020B0609020204030204"/>
              <a:ea typeface="黑体" panose="02010609060101010101" charset="-122"/>
            </a:endParaRPr>
          </a:p>
          <a:p>
            <a:pPr algn="l" eaLnBrk="0" hangingPunct="0">
              <a:lnSpc>
                <a:spcPct val="120000"/>
              </a:lnSpc>
              <a:spcBef>
                <a:spcPct val="5000"/>
              </a:spcBef>
              <a:buClr>
                <a:schemeClr val="hlink"/>
              </a:buClr>
            </a:pPr>
            <a:r>
              <a:rPr lang="zh-CN" altLang="en-US" sz="2000" b="1" dirty="0" smtClean="0">
                <a:solidFill>
                  <a:srgbClr val="462300"/>
                </a:solidFill>
                <a:latin typeface="Consolas" panose="020B0609020204030204"/>
                <a:ea typeface="黑体" panose="02010609060101010101" charset="-122"/>
              </a:rPr>
              <a:t>（</a:t>
            </a:r>
            <a:r>
              <a:rPr lang="en-US" altLang="zh-CN" sz="2000" b="1" dirty="0">
                <a:solidFill>
                  <a:srgbClr val="462300"/>
                </a:solidFill>
                <a:latin typeface="Consolas" panose="020B0609020204030204"/>
                <a:ea typeface="黑体" panose="02010609060101010101" charset="-122"/>
              </a:rPr>
              <a:t>2</a:t>
            </a:r>
            <a:r>
              <a:rPr lang="zh-CN" altLang="en-US" sz="2000" b="1" dirty="0">
                <a:solidFill>
                  <a:srgbClr val="462300"/>
                </a:solidFill>
                <a:latin typeface="Consolas" panose="020B0609020204030204"/>
                <a:ea typeface="黑体" panose="02010609060101010101" charset="-122"/>
              </a:rPr>
              <a:t>）在候选边集中选出最短边（</a:t>
            </a:r>
            <a:r>
              <a:rPr lang="en-US" altLang="zh-CN" sz="2000" b="1" dirty="0">
                <a:solidFill>
                  <a:srgbClr val="462300"/>
                </a:solidFill>
                <a:latin typeface="Consolas" panose="020B0609020204030204"/>
                <a:ea typeface="黑体" panose="02010609060101010101" charset="-122"/>
              </a:rPr>
              <a:t>u, v</a:t>
            </a:r>
            <a:r>
              <a:rPr lang="zh-CN" altLang="en-US" sz="2000" b="1" dirty="0">
                <a:solidFill>
                  <a:srgbClr val="462300"/>
                </a:solidFill>
                <a:latin typeface="Consolas" panose="020B0609020204030204"/>
                <a:ea typeface="黑体" panose="02010609060101010101" charset="-122"/>
              </a:rPr>
              <a:t>）； </a:t>
            </a:r>
            <a:endParaRPr lang="en-US" altLang="zh-CN" sz="2000" b="1" dirty="0" smtClean="0">
              <a:solidFill>
                <a:srgbClr val="462300"/>
              </a:solidFill>
              <a:latin typeface="Consolas" panose="020B0609020204030204"/>
              <a:ea typeface="黑体" panose="02010609060101010101" charset="-122"/>
            </a:endParaRPr>
          </a:p>
          <a:p>
            <a:pPr algn="l" eaLnBrk="0" hangingPunct="0">
              <a:lnSpc>
                <a:spcPct val="120000"/>
              </a:lnSpc>
              <a:spcBef>
                <a:spcPct val="5000"/>
              </a:spcBef>
              <a:buClr>
                <a:schemeClr val="hlink"/>
              </a:buClr>
            </a:pPr>
            <a:r>
              <a:rPr lang="zh-CN" altLang="en-US" sz="2000" b="1" dirty="0" smtClean="0">
                <a:solidFill>
                  <a:srgbClr val="462300"/>
                </a:solidFill>
                <a:latin typeface="Consolas" panose="020B0609020204030204"/>
                <a:ea typeface="黑体" panose="02010609060101010101" charset="-122"/>
              </a:rPr>
              <a:t>（</a:t>
            </a:r>
            <a:r>
              <a:rPr lang="en-US" altLang="zh-CN" sz="2000" b="1" dirty="0">
                <a:solidFill>
                  <a:srgbClr val="462300"/>
                </a:solidFill>
                <a:latin typeface="Consolas" panose="020B0609020204030204"/>
                <a:ea typeface="黑体" panose="02010609060101010101" charset="-122"/>
              </a:rPr>
              <a:t>3</a:t>
            </a:r>
            <a:r>
              <a:rPr lang="zh-CN" altLang="en-US" sz="2000" b="1" dirty="0">
                <a:solidFill>
                  <a:srgbClr val="462300"/>
                </a:solidFill>
                <a:latin typeface="Consolas" panose="020B0609020204030204"/>
                <a:ea typeface="黑体" panose="02010609060101010101" charset="-122"/>
              </a:rPr>
              <a:t>）以</a:t>
            </a:r>
            <a:r>
              <a:rPr lang="en-US" altLang="zh-CN" sz="2000" b="1" dirty="0">
                <a:solidFill>
                  <a:srgbClr val="462300"/>
                </a:solidFill>
                <a:latin typeface="Consolas" panose="020B0609020204030204"/>
                <a:ea typeface="黑体" panose="02010609060101010101" charset="-122"/>
              </a:rPr>
              <a:t>v</a:t>
            </a:r>
            <a:r>
              <a:rPr lang="zh-CN" altLang="en-US" sz="2000" b="1" dirty="0">
                <a:solidFill>
                  <a:srgbClr val="462300"/>
                </a:solidFill>
                <a:latin typeface="Consolas" panose="020B0609020204030204"/>
                <a:ea typeface="黑体" panose="02010609060101010101" charset="-122"/>
              </a:rPr>
              <a:t>为起点，调整候选边集；</a:t>
            </a:r>
            <a:endParaRPr lang="zh-CN" altLang="en-US" sz="2000" b="1" dirty="0">
              <a:solidFill>
                <a:srgbClr val="462300"/>
              </a:solidFill>
              <a:latin typeface="Consolas" panose="020B0609020204030204"/>
              <a:ea typeface="黑体" panose="02010609060101010101" charset="-122"/>
            </a:endParaRPr>
          </a:p>
          <a:p>
            <a:pPr algn="l" eaLnBrk="0" hangingPunct="0">
              <a:lnSpc>
                <a:spcPct val="120000"/>
              </a:lnSpc>
              <a:spcBef>
                <a:spcPct val="5000"/>
              </a:spcBef>
              <a:buClr>
                <a:schemeClr val="hlink"/>
              </a:buClr>
            </a:pPr>
            <a:r>
              <a:rPr lang="zh-CN" altLang="en-US" sz="2000" b="1" dirty="0">
                <a:solidFill>
                  <a:srgbClr val="462300"/>
                </a:solidFill>
                <a:latin typeface="Consolas" panose="020B0609020204030204"/>
                <a:ea typeface="黑体" panose="02010609060101010101" charset="-122"/>
              </a:rPr>
              <a:t>调整方法：当</a:t>
            </a:r>
            <a:r>
              <a:rPr lang="en-US" altLang="zh-CN" sz="2000" b="1" dirty="0">
                <a:solidFill>
                  <a:srgbClr val="462300"/>
                </a:solidFill>
                <a:latin typeface="Consolas" panose="020B0609020204030204"/>
                <a:ea typeface="黑体" panose="02010609060101010101" charset="-122"/>
              </a:rPr>
              <a:t>(u, x)&gt;(v, x)</a:t>
            </a:r>
            <a:r>
              <a:rPr lang="zh-CN" altLang="en-US" sz="2000" b="1" dirty="0">
                <a:solidFill>
                  <a:srgbClr val="462300"/>
                </a:solidFill>
                <a:latin typeface="Consolas" panose="020B0609020204030204"/>
                <a:ea typeface="黑体" panose="02010609060101010101" charset="-122"/>
              </a:rPr>
              <a:t>时，用</a:t>
            </a:r>
            <a:r>
              <a:rPr lang="en-US" altLang="zh-CN" sz="2000" b="1" dirty="0">
                <a:solidFill>
                  <a:srgbClr val="462300"/>
                </a:solidFill>
                <a:latin typeface="Consolas" panose="020B0609020204030204"/>
                <a:ea typeface="黑体" panose="02010609060101010101" charset="-122"/>
              </a:rPr>
              <a:t>(v, x)</a:t>
            </a:r>
            <a:r>
              <a:rPr lang="zh-CN" altLang="en-US" sz="2000" b="1" dirty="0">
                <a:solidFill>
                  <a:srgbClr val="462300"/>
                </a:solidFill>
                <a:latin typeface="Consolas" panose="020B0609020204030204"/>
                <a:ea typeface="黑体" panose="02010609060101010101" charset="-122"/>
              </a:rPr>
              <a:t>替换</a:t>
            </a:r>
            <a:r>
              <a:rPr lang="en-US" altLang="zh-CN" sz="2000" b="1" dirty="0">
                <a:solidFill>
                  <a:srgbClr val="462300"/>
                </a:solidFill>
                <a:latin typeface="Consolas" panose="020B0609020204030204"/>
                <a:ea typeface="黑体" panose="02010609060101010101" charset="-122"/>
              </a:rPr>
              <a:t>(u, x)</a:t>
            </a:r>
            <a:r>
              <a:rPr lang="zh-CN" altLang="en-US" sz="2000" b="1" dirty="0">
                <a:solidFill>
                  <a:srgbClr val="462300"/>
                </a:solidFill>
                <a:latin typeface="Consolas" panose="020B0609020204030204"/>
                <a:ea typeface="黑体" panose="02010609060101010101" charset="-122"/>
              </a:rPr>
              <a:t>，</a:t>
            </a:r>
            <a:r>
              <a:rPr lang="en-US" altLang="zh-CN" sz="2000" b="1" dirty="0">
                <a:solidFill>
                  <a:srgbClr val="462300"/>
                </a:solidFill>
                <a:latin typeface="Consolas" panose="020B0609020204030204"/>
                <a:ea typeface="黑体" panose="02010609060101010101" charset="-122"/>
              </a:rPr>
              <a:t>x</a:t>
            </a:r>
            <a:r>
              <a:rPr lang="zh-CN" altLang="en-US" sz="2000" b="1" dirty="0">
                <a:solidFill>
                  <a:srgbClr val="462300"/>
                </a:solidFill>
                <a:latin typeface="Consolas" panose="020B0609020204030204"/>
                <a:ea typeface="黑体" panose="02010609060101010101" charset="-122"/>
              </a:rPr>
              <a:t>为除</a:t>
            </a:r>
            <a:r>
              <a:rPr lang="en-US" altLang="zh-CN" sz="2000" b="1" dirty="0">
                <a:solidFill>
                  <a:srgbClr val="462300"/>
                </a:solidFill>
                <a:latin typeface="Consolas" panose="020B0609020204030204"/>
                <a:ea typeface="黑体" panose="02010609060101010101" charset="-122"/>
              </a:rPr>
              <a:t>u</a:t>
            </a:r>
            <a:r>
              <a:rPr lang="zh-CN" altLang="en-US" sz="2000" b="1" dirty="0">
                <a:solidFill>
                  <a:srgbClr val="462300"/>
                </a:solidFill>
                <a:latin typeface="Consolas" panose="020B0609020204030204"/>
                <a:ea typeface="黑体" panose="02010609060101010101" charset="-122"/>
              </a:rPr>
              <a:t>、</a:t>
            </a:r>
            <a:r>
              <a:rPr lang="en-US" altLang="zh-CN" sz="2000" b="1" dirty="0">
                <a:solidFill>
                  <a:srgbClr val="462300"/>
                </a:solidFill>
                <a:latin typeface="Consolas" panose="020B0609020204030204"/>
                <a:ea typeface="黑体" panose="02010609060101010101" charset="-122"/>
              </a:rPr>
              <a:t>v</a:t>
            </a:r>
            <a:r>
              <a:rPr lang="zh-CN" altLang="en-US" sz="2000" b="1" dirty="0">
                <a:solidFill>
                  <a:srgbClr val="462300"/>
                </a:solidFill>
                <a:latin typeface="Consolas" panose="020B0609020204030204"/>
                <a:ea typeface="黑体" panose="02010609060101010101" charset="-122"/>
              </a:rPr>
              <a:t>外的其他点；</a:t>
            </a:r>
            <a:endParaRPr lang="zh-CN" altLang="en-US" sz="2000" b="1" dirty="0">
              <a:solidFill>
                <a:srgbClr val="462300"/>
              </a:solidFill>
              <a:latin typeface="Consolas" panose="020B0609020204030204"/>
              <a:ea typeface="黑体" panose="02010609060101010101" charset="-122"/>
            </a:endParaRPr>
          </a:p>
          <a:p>
            <a:pPr algn="l" eaLnBrk="0" hangingPunct="0">
              <a:lnSpc>
                <a:spcPct val="120000"/>
              </a:lnSpc>
              <a:spcBef>
                <a:spcPct val="5000"/>
              </a:spcBef>
              <a:buClr>
                <a:schemeClr val="hlink"/>
              </a:buClr>
            </a:pPr>
            <a:r>
              <a:rPr lang="zh-CN" altLang="en-US" sz="2000" b="1" dirty="0">
                <a:solidFill>
                  <a:srgbClr val="462300"/>
                </a:solidFill>
                <a:latin typeface="Consolas" panose="020B0609020204030204"/>
                <a:ea typeface="黑体" panose="02010609060101010101" charset="-122"/>
              </a:rPr>
              <a:t>重复（</a:t>
            </a:r>
            <a:r>
              <a:rPr lang="en-US" altLang="zh-CN" sz="2000" b="1" dirty="0">
                <a:solidFill>
                  <a:srgbClr val="462300"/>
                </a:solidFill>
                <a:latin typeface="Consolas" panose="020B0609020204030204"/>
                <a:ea typeface="黑体" panose="02010609060101010101" charset="-122"/>
              </a:rPr>
              <a:t>1</a:t>
            </a:r>
            <a:r>
              <a:rPr lang="zh-CN" altLang="en-US" sz="2000" b="1" dirty="0">
                <a:solidFill>
                  <a:srgbClr val="462300"/>
                </a:solidFill>
                <a:latin typeface="Consolas" panose="020B0609020204030204"/>
                <a:ea typeface="黑体" panose="02010609060101010101" charset="-122"/>
              </a:rPr>
              <a:t>）～（</a:t>
            </a:r>
            <a:r>
              <a:rPr lang="en-US" altLang="zh-CN" sz="2000" b="1" dirty="0">
                <a:solidFill>
                  <a:srgbClr val="462300"/>
                </a:solidFill>
                <a:latin typeface="Consolas" panose="020B0609020204030204"/>
                <a:ea typeface="黑体" panose="02010609060101010101" charset="-122"/>
              </a:rPr>
              <a:t>3</a:t>
            </a:r>
            <a:r>
              <a:rPr lang="zh-CN" altLang="en-US" sz="2000" b="1" dirty="0">
                <a:solidFill>
                  <a:srgbClr val="462300"/>
                </a:solidFill>
                <a:latin typeface="Consolas" panose="020B0609020204030204"/>
                <a:ea typeface="黑体" panose="02010609060101010101" charset="-122"/>
              </a:rPr>
              <a:t>）直到所有结点都处理完毕。</a:t>
            </a:r>
            <a:endParaRPr lang="zh-CN" altLang="en-US" sz="2000" b="1" dirty="0">
              <a:solidFill>
                <a:srgbClr val="462300"/>
              </a:solidFill>
              <a:latin typeface="Consolas" panose="020B0609020204030204"/>
              <a:ea typeface="黑体" panose="02010609060101010101" charset="-122"/>
            </a:endParaRPr>
          </a:p>
          <a:p>
            <a:pPr algn="l" eaLnBrk="0" hangingPunct="0">
              <a:lnSpc>
                <a:spcPct val="120000"/>
              </a:lnSpc>
              <a:spcBef>
                <a:spcPct val="5000"/>
              </a:spcBef>
              <a:buClr>
                <a:schemeClr val="hlink"/>
              </a:buClr>
            </a:pPr>
            <a:endParaRPr lang="zh-CN" altLang="en-US" sz="2000" b="1" dirty="0">
              <a:solidFill>
                <a:srgbClr val="462300"/>
              </a:solidFill>
              <a:latin typeface="Consolas" panose="020B0609020204030204"/>
              <a:ea typeface="黑体" panose="02010609060101010101" charset="-122"/>
            </a:endParaRPr>
          </a:p>
        </p:txBody>
      </p:sp>
      <p:sp>
        <p:nvSpPr>
          <p:cNvPr id="5" name="椭圆 4"/>
          <p:cNvSpPr/>
          <p:nvPr/>
        </p:nvSpPr>
        <p:spPr>
          <a:xfrm>
            <a:off x="8892480" y="2953300"/>
            <a:ext cx="1512168" cy="519351"/>
          </a:xfrm>
          <a:prstGeom prst="ellipse">
            <a:avLst/>
          </a:prstGeom>
          <a:ln>
            <a:solidFill>
              <a:schemeClr val="tx1"/>
            </a:solidFill>
          </a:ln>
        </p:spPr>
        <p:txBody>
          <a:bodyPr rtlCol="0" anchor="ctr">
            <a:spAutoFit/>
          </a:bodyPr>
          <a:lstStyle/>
          <a:p>
            <a:pPr algn="ctr"/>
            <a:r>
              <a:rPr lang="zh-CN" altLang="en-US" smtClean="0">
                <a:solidFill>
                  <a:srgbClr val="5F5F5F"/>
                </a:solidFill>
                <a:latin typeface="黑体" panose="02010609060101010101" charset="-122"/>
                <a:ea typeface="黑体" panose="02010609060101010101" charset="-122"/>
              </a:rPr>
              <a:t>到此</a:t>
            </a:r>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构造最小生成树</a:t>
            </a:r>
            <a:r>
              <a:rPr lang="en-US" altLang="zh-CN">
                <a:latin typeface="Arial" panose="020B0604020202020204"/>
              </a:rPr>
              <a:t>—— </a:t>
            </a:r>
            <a:r>
              <a:rPr lang="en-US" altLang="zh-CN" smtClean="0"/>
              <a:t>Prim</a:t>
            </a:r>
            <a:r>
              <a:rPr lang="zh-CN" altLang="zh-CN"/>
              <a:t>算法</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4" name="Picture 2" descr="6t4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59832" y="2246581"/>
            <a:ext cx="2725763" cy="240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构造最小生成树</a:t>
            </a:r>
            <a:r>
              <a:rPr lang="en-US" altLang="zh-CN">
                <a:latin typeface="Arial" panose="020B0604020202020204"/>
              </a:rPr>
              <a:t>—— </a:t>
            </a:r>
            <a:r>
              <a:rPr lang="en-US" altLang="zh-CN"/>
              <a:t>Prim</a:t>
            </a:r>
            <a:r>
              <a:rPr lang="zh-CN" altLang="zh-CN" smtClean="0"/>
              <a:t>算法</a:t>
            </a:r>
            <a:r>
              <a:rPr lang="en-US" altLang="zh-CN" smtClean="0"/>
              <a:t>1</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14338" name="Picture 2" descr="6t4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5616" y="1685568"/>
            <a:ext cx="7234667" cy="4056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a:xfrm rot="5400000">
            <a:off x="5248428" y="2204864"/>
            <a:ext cx="100811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8" name="椭圆 7"/>
          <p:cNvSpPr/>
          <p:nvPr/>
        </p:nvSpPr>
        <p:spPr>
          <a:xfrm>
            <a:off x="6156176" y="3133321"/>
            <a:ext cx="64807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9" name="矩形 8"/>
          <p:cNvSpPr/>
          <p:nvPr/>
        </p:nvSpPr>
        <p:spPr>
          <a:xfrm>
            <a:off x="3419872" y="2924944"/>
            <a:ext cx="4392488" cy="288032"/>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0" name="矩形 9"/>
          <p:cNvSpPr/>
          <p:nvPr/>
        </p:nvSpPr>
        <p:spPr>
          <a:xfrm>
            <a:off x="3572272" y="3284984"/>
            <a:ext cx="4392488" cy="288032"/>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grpSp>
        <p:nvGrpSpPr>
          <p:cNvPr id="17" name="组合 16"/>
          <p:cNvGrpSpPr/>
          <p:nvPr/>
        </p:nvGrpSpPr>
        <p:grpSpPr>
          <a:xfrm>
            <a:off x="7668344" y="4581128"/>
            <a:ext cx="1475656" cy="554578"/>
            <a:chOff x="7668344" y="4581128"/>
            <a:chExt cx="1475656" cy="554578"/>
          </a:xfrm>
        </p:grpSpPr>
        <p:cxnSp>
          <p:nvCxnSpPr>
            <p:cNvPr id="12" name="直接连接符 11"/>
            <p:cNvCxnSpPr/>
            <p:nvPr/>
          </p:nvCxnSpPr>
          <p:spPr bwMode="auto">
            <a:xfrm>
              <a:off x="7668344" y="4581128"/>
              <a:ext cx="360040" cy="216024"/>
            </a:xfrm>
            <a:prstGeom prst="line">
              <a:avLst/>
            </a:prstGeom>
            <a:noFill/>
            <a:ln w="28575" cap="flat" cmpd="sng" algn="ctr">
              <a:solidFill>
                <a:schemeClr val="tx1"/>
              </a:solidFill>
              <a:prstDash val="solid"/>
              <a:round/>
              <a:headEnd type="none" w="med" len="med"/>
              <a:tailEnd type="none" w="med" len="med"/>
            </a:ln>
          </p:spPr>
        </p:cxnSp>
        <p:sp>
          <p:nvSpPr>
            <p:cNvPr id="13" name="矩形 12"/>
            <p:cNvSpPr/>
            <p:nvPr/>
          </p:nvSpPr>
          <p:spPr>
            <a:xfrm>
              <a:off x="7775848" y="4797152"/>
              <a:ext cx="1368152" cy="338554"/>
            </a:xfrm>
            <a:prstGeom prst="rect">
              <a:avLst/>
            </a:prstGeom>
            <a:ln>
              <a:solidFill>
                <a:schemeClr val="tx1"/>
              </a:solidFill>
            </a:ln>
          </p:spPr>
          <p:txBody>
            <a:bodyPr wrap="square" rtlCol="0" anchor="ctr">
              <a:spAutoFit/>
            </a:bodyPr>
            <a:lstStyle/>
            <a:p>
              <a:pPr algn="ctr"/>
              <a:r>
                <a:rPr lang="zh-CN" altLang="en-US" sz="1600" b="1" dirty="0" smtClean="0">
                  <a:solidFill>
                    <a:srgbClr val="5F5F5F"/>
                  </a:solidFill>
                  <a:latin typeface="黑体" panose="02010609060101010101" charset="-122"/>
                  <a:ea typeface="黑体" panose="02010609060101010101" charset="-122"/>
                </a:rPr>
                <a:t>替换（</a:t>
              </a:r>
              <a:r>
                <a:rPr lang="en-US" altLang="zh-CN" sz="1600" b="1" dirty="0" smtClean="0">
                  <a:solidFill>
                    <a:srgbClr val="5F5F5F"/>
                  </a:solidFill>
                  <a:latin typeface="黑体" panose="02010609060101010101" charset="-122"/>
                  <a:ea typeface="黑体" panose="02010609060101010101" charset="-122"/>
                </a:rPr>
                <a:t>A,F</a:t>
              </a:r>
              <a:r>
                <a:rPr lang="zh-CN" altLang="en-US" sz="1600" b="1" dirty="0" smtClean="0">
                  <a:solidFill>
                    <a:srgbClr val="5F5F5F"/>
                  </a:solidFill>
                  <a:latin typeface="黑体" panose="02010609060101010101" charset="-122"/>
                  <a:ea typeface="黑体" panose="02010609060101010101" charset="-122"/>
                </a:rPr>
                <a:t>线）</a:t>
              </a:r>
              <a:endParaRPr lang="zh-CN" altLang="en-US" sz="1600" b="1" dirty="0" smtClean="0">
                <a:solidFill>
                  <a:srgbClr val="5F5F5F"/>
                </a:solidFill>
                <a:latin typeface="黑体" panose="02010609060101010101" charset="-122"/>
                <a:ea typeface="黑体" panose="02010609060101010101" charset="-122"/>
              </a:endParaRPr>
            </a:p>
          </p:txBody>
        </p:sp>
      </p:grpSp>
      <p:sp>
        <p:nvSpPr>
          <p:cNvPr id="18" name="矩形 17"/>
          <p:cNvSpPr/>
          <p:nvPr/>
        </p:nvSpPr>
        <p:spPr>
          <a:xfrm>
            <a:off x="251520" y="3717032"/>
            <a:ext cx="8892480" cy="2736304"/>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9" name="椭圆 18"/>
          <p:cNvSpPr/>
          <p:nvPr/>
        </p:nvSpPr>
        <p:spPr>
          <a:xfrm>
            <a:off x="4860032" y="4221088"/>
            <a:ext cx="64807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0" name="椭圆 19"/>
          <p:cNvSpPr/>
          <p:nvPr/>
        </p:nvSpPr>
        <p:spPr>
          <a:xfrm>
            <a:off x="6516216" y="4293096"/>
            <a:ext cx="64807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1" name="椭圆 20"/>
          <p:cNvSpPr/>
          <p:nvPr/>
        </p:nvSpPr>
        <p:spPr>
          <a:xfrm>
            <a:off x="7236296" y="4293096"/>
            <a:ext cx="64807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pic>
        <p:nvPicPr>
          <p:cNvPr id="22" name="Picture 2" descr="6t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764704"/>
            <a:ext cx="1466401"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连接符 23"/>
          <p:cNvCxnSpPr/>
          <p:nvPr/>
        </p:nvCxnSpPr>
        <p:spPr bwMode="auto">
          <a:xfrm flipV="1">
            <a:off x="971600" y="1340768"/>
            <a:ext cx="504056" cy="72008"/>
          </a:xfrm>
          <a:prstGeom prst="line">
            <a:avLst/>
          </a:prstGeom>
          <a:noFill/>
          <a:ln w="38100" cap="flat" cmpd="sng" algn="ctr">
            <a:solidFill>
              <a:srgbClr val="FF0000"/>
            </a:solidFill>
            <a:prstDash val="dash"/>
            <a:round/>
            <a:headEnd type="none" w="med" len="med"/>
            <a:tailEnd type="none" w="med" len="med"/>
          </a:ln>
        </p:spPr>
      </p:cxnSp>
      <p:cxnSp>
        <p:nvCxnSpPr>
          <p:cNvPr id="25" name="直接连接符 24"/>
          <p:cNvCxnSpPr/>
          <p:nvPr/>
        </p:nvCxnSpPr>
        <p:spPr bwMode="auto">
          <a:xfrm>
            <a:off x="959408" y="1496976"/>
            <a:ext cx="288032" cy="360040"/>
          </a:xfrm>
          <a:prstGeom prst="line">
            <a:avLst/>
          </a:prstGeom>
          <a:noFill/>
          <a:ln w="38100" cap="flat" cmpd="sng" algn="ctr">
            <a:solidFill>
              <a:srgbClr val="FF0000"/>
            </a:solidFill>
            <a:prstDash val="dash"/>
            <a:round/>
            <a:headEnd type="none" w="med" len="med"/>
            <a:tailEnd type="none" w="med" len="med"/>
          </a:ln>
        </p:spPr>
      </p:cxnSp>
      <p:cxnSp>
        <p:nvCxnSpPr>
          <p:cNvPr id="28" name="直接连接符 27"/>
          <p:cNvCxnSpPr/>
          <p:nvPr/>
        </p:nvCxnSpPr>
        <p:spPr bwMode="auto">
          <a:xfrm flipH="1">
            <a:off x="683568" y="1484784"/>
            <a:ext cx="216024" cy="360040"/>
          </a:xfrm>
          <a:prstGeom prst="line">
            <a:avLst/>
          </a:prstGeom>
          <a:noFill/>
          <a:ln w="38100" cap="flat" cmpd="sng" algn="ctr">
            <a:solidFill>
              <a:srgbClr val="FF0000"/>
            </a:solidFill>
            <a:prstDash val="dash"/>
            <a:round/>
            <a:headEnd type="none" w="med" len="med"/>
            <a:tailEnd type="none" w="med" len="med"/>
          </a:ln>
        </p:spPr>
      </p:cxnSp>
      <p:cxnSp>
        <p:nvCxnSpPr>
          <p:cNvPr id="31" name="直接连接符 30"/>
          <p:cNvCxnSpPr/>
          <p:nvPr/>
        </p:nvCxnSpPr>
        <p:spPr bwMode="auto">
          <a:xfrm flipH="1" flipV="1">
            <a:off x="467544" y="1340768"/>
            <a:ext cx="504056" cy="144016"/>
          </a:xfrm>
          <a:prstGeom prst="line">
            <a:avLst/>
          </a:prstGeom>
          <a:noFill/>
          <a:ln w="38100" cap="flat" cmpd="sng" algn="ctr">
            <a:solidFill>
              <a:srgbClr val="FF0000"/>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10"/>
                                        </p:tgtEl>
                                        <p:attrNameLst>
                                          <p:attrName>ppt_x</p:attrName>
                                        </p:attrNameLst>
                                      </p:cBhvr>
                                      <p:tavLst>
                                        <p:tav tm="0">
                                          <p:val>
                                            <p:strVal val="ppt_x"/>
                                          </p:val>
                                        </p:tav>
                                        <p:tav tm="100000">
                                          <p:val>
                                            <p:strVal val="ppt_x"/>
                                          </p:val>
                                        </p:tav>
                                      </p:tavLst>
                                    </p:anim>
                                    <p:anim calcmode="lin" valueType="num">
                                      <p:cBhvr additive="base">
                                        <p:cTn id="12" dur="500"/>
                                        <p:tgtEl>
                                          <p:spTgt spid="10"/>
                                        </p:tgtEl>
                                        <p:attrNameLst>
                                          <p:attrName>ppt_y</p:attrName>
                                        </p:attrNameLst>
                                      </p:cBhvr>
                                      <p:tavLst>
                                        <p:tav tm="0">
                                          <p:val>
                                            <p:strVal val="ppt_y"/>
                                          </p:val>
                                        </p:tav>
                                        <p:tav tm="100000">
                                          <p:val>
                                            <p:strVal val="1+ppt_h/2"/>
                                          </p:val>
                                        </p:tav>
                                      </p:tavLst>
                                    </p:anim>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ppt_x"/>
                                          </p:val>
                                        </p:tav>
                                        <p:tav tm="100000">
                                          <p:val>
                                            <p:strVal val="#ppt_x"/>
                                          </p:val>
                                        </p:tav>
                                      </p:tavLst>
                                    </p:anim>
                                    <p:anim calcmode="lin" valueType="num">
                                      <p:cBhvr additive="base">
                                        <p:cTn id="29" dur="500" fill="hold"/>
                                        <p:tgtEl>
                                          <p:spTgt spid="2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grpId="0" nodeType="clickEffect">
                                  <p:stCondLst>
                                    <p:cond delay="0"/>
                                  </p:stCondLst>
                                  <p:childTnLst>
                                    <p:anim calcmode="lin" valueType="num">
                                      <p:cBhvr additive="base">
                                        <p:cTn id="41" dur="500"/>
                                        <p:tgtEl>
                                          <p:spTgt spid="9"/>
                                        </p:tgtEl>
                                        <p:attrNameLst>
                                          <p:attrName>ppt_x</p:attrName>
                                        </p:attrNameLst>
                                      </p:cBhvr>
                                      <p:tavLst>
                                        <p:tav tm="0">
                                          <p:val>
                                            <p:strVal val="ppt_x"/>
                                          </p:val>
                                        </p:tav>
                                        <p:tav tm="100000">
                                          <p:val>
                                            <p:strVal val="ppt_x"/>
                                          </p:val>
                                        </p:tav>
                                      </p:tavLst>
                                    </p:anim>
                                    <p:anim calcmode="lin" valueType="num">
                                      <p:cBhvr additive="base">
                                        <p:cTn id="42" dur="500"/>
                                        <p:tgtEl>
                                          <p:spTgt spid="9"/>
                                        </p:tgtEl>
                                        <p:attrNameLst>
                                          <p:attrName>ppt_y</p:attrName>
                                        </p:attrNameLst>
                                      </p:cBhvr>
                                      <p:tavLst>
                                        <p:tav tm="0">
                                          <p:val>
                                            <p:strVal val="ppt_y"/>
                                          </p:val>
                                        </p:tav>
                                        <p:tav tm="100000">
                                          <p:val>
                                            <p:strVal val="1+ppt_h/2"/>
                                          </p:val>
                                        </p:tav>
                                      </p:tavLst>
                                    </p:anim>
                                    <p:set>
                                      <p:cBhvr>
                                        <p:cTn id="43" dur="1" fill="hold">
                                          <p:stCondLst>
                                            <p:cond delay="499"/>
                                          </p:stCondLst>
                                        </p:cTn>
                                        <p:tgtEl>
                                          <p:spTgt spid="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xit" presetSubtype="4" fill="hold" grpId="0" nodeType="clickEffect">
                                  <p:stCondLst>
                                    <p:cond delay="0"/>
                                  </p:stCondLst>
                                  <p:childTnLst>
                                    <p:anim calcmode="lin" valueType="num">
                                      <p:cBhvr additive="base">
                                        <p:cTn id="47" dur="500"/>
                                        <p:tgtEl>
                                          <p:spTgt spid="18"/>
                                        </p:tgtEl>
                                        <p:attrNameLst>
                                          <p:attrName>ppt_x</p:attrName>
                                        </p:attrNameLst>
                                      </p:cBhvr>
                                      <p:tavLst>
                                        <p:tav tm="0">
                                          <p:val>
                                            <p:strVal val="ppt_x"/>
                                          </p:val>
                                        </p:tav>
                                        <p:tav tm="100000">
                                          <p:val>
                                            <p:strVal val="ppt_x"/>
                                          </p:val>
                                        </p:tav>
                                      </p:tavLst>
                                    </p:anim>
                                    <p:anim calcmode="lin" valueType="num">
                                      <p:cBhvr additive="base">
                                        <p:cTn id="48" dur="500"/>
                                        <p:tgtEl>
                                          <p:spTgt spid="18"/>
                                        </p:tgtEl>
                                        <p:attrNameLst>
                                          <p:attrName>ppt_y</p:attrName>
                                        </p:attrNameLst>
                                      </p:cBhvr>
                                      <p:tavLst>
                                        <p:tav tm="0">
                                          <p:val>
                                            <p:strVal val="ppt_y"/>
                                          </p:val>
                                        </p:tav>
                                        <p:tav tm="100000">
                                          <p:val>
                                            <p:strVal val="1+ppt_h/2"/>
                                          </p:val>
                                        </p:tav>
                                      </p:tavLst>
                                    </p:anim>
                                    <p:set>
                                      <p:cBhvr>
                                        <p:cTn id="49" dur="1" fill="hold">
                                          <p:stCondLst>
                                            <p:cond delay="499"/>
                                          </p:stCondLst>
                                        </p:cTn>
                                        <p:tgtEl>
                                          <p:spTgt spid="1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ppt_x"/>
                                          </p:val>
                                        </p:tav>
                                        <p:tav tm="100000">
                                          <p:val>
                                            <p:strVal val="#ppt_x"/>
                                          </p:val>
                                        </p:tav>
                                      </p:tavLst>
                                    </p:anim>
                                    <p:anim calcmode="lin" valueType="num">
                                      <p:cBhvr additive="base">
                                        <p:cTn id="6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8" grpId="0" animBg="1"/>
      <p:bldP spid="19"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图引例</a:t>
            </a:r>
            <a:r>
              <a:rPr lang="en-US" altLang="zh-CN"/>
              <a:t>1——</a:t>
            </a:r>
            <a:r>
              <a:rPr lang="zh-CN" altLang="zh-CN"/>
              <a:t>地图染色问题</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sp>
        <p:nvSpPr>
          <p:cNvPr id="85" name="云形 84"/>
          <p:cNvSpPr/>
          <p:nvPr/>
        </p:nvSpPr>
        <p:spPr bwMode="auto">
          <a:xfrm>
            <a:off x="5364088" y="842108"/>
            <a:ext cx="3615857" cy="1304540"/>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r>
              <a:rPr lang="zh-CN" altLang="zh-CN">
                <a:latin typeface="Consolas" panose="020B0609020204030204"/>
                <a:ea typeface="黑体" panose="02010609060101010101" charset="-122"/>
              </a:rPr>
              <a:t>信息与信息间的联系</a:t>
            </a:r>
            <a:endParaRPr lang="en-US" altLang="zh-CN">
              <a:latin typeface="Consolas" panose="020B0609020204030204"/>
              <a:ea typeface="黑体" panose="02010609060101010101" charset="-122"/>
            </a:endParaRPr>
          </a:p>
          <a:p>
            <a:r>
              <a:rPr lang="zh-CN" altLang="en-US" smtClean="0">
                <a:latin typeface="Consolas" panose="020B0609020204030204"/>
                <a:ea typeface="黑体" panose="02010609060101010101" charset="-122"/>
              </a:rPr>
              <a:t>如何</a:t>
            </a:r>
            <a:endParaRPr lang="en-US" altLang="zh-CN" smtClean="0">
              <a:latin typeface="Consolas" panose="020B0609020204030204"/>
              <a:ea typeface="黑体" panose="02010609060101010101" charset="-122"/>
            </a:endParaRPr>
          </a:p>
          <a:p>
            <a:pPr algn="l"/>
            <a:r>
              <a:rPr lang="zh-CN" altLang="zh-CN" smtClean="0">
                <a:latin typeface="Consolas" panose="020B0609020204030204"/>
                <a:ea typeface="黑体" panose="02010609060101010101" charset="-122"/>
              </a:rPr>
              <a:t>抽象</a:t>
            </a:r>
            <a:r>
              <a:rPr lang="zh-CN" altLang="zh-CN">
                <a:latin typeface="Consolas" panose="020B0609020204030204"/>
                <a:ea typeface="黑体" panose="02010609060101010101" charset="-122"/>
              </a:rPr>
              <a:t>后存储到计算机中</a:t>
            </a:r>
            <a:endParaRPr lang="zh-CN" altLang="zh-CN">
              <a:latin typeface="Consolas" panose="020B0609020204030204"/>
              <a:ea typeface="黑体" panose="02010609060101010101" charset="-122"/>
            </a:endParaRPr>
          </a:p>
          <a:p>
            <a:pPr algn="l"/>
            <a:r>
              <a:rPr lang="zh-CN" altLang="en-US">
                <a:latin typeface="Consolas" panose="020B0609020204030204"/>
                <a:ea typeface="黑体" panose="02010609060101010101" charset="-122"/>
              </a:rPr>
              <a:t>    建立拓扑图</a:t>
            </a:r>
            <a:endParaRPr lang="zh-CN" altLang="en-US">
              <a:latin typeface="Consolas" panose="020B0609020204030204"/>
              <a:ea typeface="黑体" panose="02010609060101010101" charset="-122"/>
            </a:endParaRPr>
          </a:p>
        </p:txBody>
      </p:sp>
      <p:pic>
        <p:nvPicPr>
          <p:cNvPr id="12290" name="Picture 2" descr="6t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78502" y="2415300"/>
            <a:ext cx="3597954" cy="314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 name="组合 69"/>
          <p:cNvGrpSpPr/>
          <p:nvPr/>
        </p:nvGrpSpPr>
        <p:grpSpPr>
          <a:xfrm>
            <a:off x="107504" y="1556792"/>
            <a:ext cx="4733534" cy="4748669"/>
            <a:chOff x="1547664" y="635438"/>
            <a:chExt cx="5727576" cy="5745890"/>
          </a:xfrm>
        </p:grpSpPr>
        <p:grpSp>
          <p:nvGrpSpPr>
            <p:cNvPr id="71" name="组合 70"/>
            <p:cNvGrpSpPr/>
            <p:nvPr/>
          </p:nvGrpSpPr>
          <p:grpSpPr>
            <a:xfrm>
              <a:off x="1547664" y="635438"/>
              <a:ext cx="5727576" cy="5745890"/>
              <a:chOff x="4057028" y="3023365"/>
              <a:chExt cx="3151408" cy="3167807"/>
            </a:xfrm>
          </p:grpSpPr>
          <p:sp>
            <p:nvSpPr>
              <p:cNvPr id="88" name="Freeform 227"/>
              <p:cNvSpPr/>
              <p:nvPr/>
            </p:nvSpPr>
            <p:spPr bwMode="auto">
              <a:xfrm>
                <a:off x="6506971" y="4818748"/>
                <a:ext cx="564973" cy="733597"/>
              </a:xfrm>
              <a:custGeom>
                <a:avLst/>
                <a:gdLst>
                  <a:gd name="T0" fmla="*/ 0 w 369"/>
                  <a:gd name="T1" fmla="*/ 357 h 465"/>
                  <a:gd name="T2" fmla="*/ 12 w 369"/>
                  <a:gd name="T3" fmla="*/ 275 h 465"/>
                  <a:gd name="T4" fmla="*/ 26 w 369"/>
                  <a:gd name="T5" fmla="*/ 256 h 465"/>
                  <a:gd name="T6" fmla="*/ 33 w 369"/>
                  <a:gd name="T7" fmla="*/ 234 h 465"/>
                  <a:gd name="T8" fmla="*/ 48 w 369"/>
                  <a:gd name="T9" fmla="*/ 200 h 465"/>
                  <a:gd name="T10" fmla="*/ 38 w 369"/>
                  <a:gd name="T11" fmla="*/ 186 h 465"/>
                  <a:gd name="T12" fmla="*/ 41 w 369"/>
                  <a:gd name="T13" fmla="*/ 159 h 465"/>
                  <a:gd name="T14" fmla="*/ 78 w 369"/>
                  <a:gd name="T15" fmla="*/ 116 h 465"/>
                  <a:gd name="T16" fmla="*/ 76 w 369"/>
                  <a:gd name="T17" fmla="*/ 87 h 465"/>
                  <a:gd name="T18" fmla="*/ 100 w 369"/>
                  <a:gd name="T19" fmla="*/ 46 h 465"/>
                  <a:gd name="T20" fmla="*/ 124 w 369"/>
                  <a:gd name="T21" fmla="*/ 53 h 465"/>
                  <a:gd name="T22" fmla="*/ 172 w 369"/>
                  <a:gd name="T23" fmla="*/ 17 h 465"/>
                  <a:gd name="T24" fmla="*/ 181 w 369"/>
                  <a:gd name="T25" fmla="*/ 0 h 465"/>
                  <a:gd name="T26" fmla="*/ 210 w 369"/>
                  <a:gd name="T27" fmla="*/ 3 h 465"/>
                  <a:gd name="T28" fmla="*/ 225 w 369"/>
                  <a:gd name="T29" fmla="*/ 43 h 465"/>
                  <a:gd name="T30" fmla="*/ 238 w 369"/>
                  <a:gd name="T31" fmla="*/ 70 h 465"/>
                  <a:gd name="T32" fmla="*/ 270 w 369"/>
                  <a:gd name="T33" fmla="*/ 70 h 465"/>
                  <a:gd name="T34" fmla="*/ 289 w 369"/>
                  <a:gd name="T35" fmla="*/ 46 h 465"/>
                  <a:gd name="T36" fmla="*/ 317 w 369"/>
                  <a:gd name="T37" fmla="*/ 75 h 465"/>
                  <a:gd name="T38" fmla="*/ 368 w 369"/>
                  <a:gd name="T39" fmla="*/ 56 h 465"/>
                  <a:gd name="T40" fmla="*/ 337 w 369"/>
                  <a:gd name="T41" fmla="*/ 132 h 465"/>
                  <a:gd name="T42" fmla="*/ 317 w 369"/>
                  <a:gd name="T43" fmla="*/ 123 h 465"/>
                  <a:gd name="T44" fmla="*/ 304 w 369"/>
                  <a:gd name="T45" fmla="*/ 130 h 465"/>
                  <a:gd name="T46" fmla="*/ 304 w 369"/>
                  <a:gd name="T47" fmla="*/ 136 h 465"/>
                  <a:gd name="T48" fmla="*/ 318 w 369"/>
                  <a:gd name="T49" fmla="*/ 156 h 465"/>
                  <a:gd name="T50" fmla="*/ 315 w 369"/>
                  <a:gd name="T51" fmla="*/ 225 h 465"/>
                  <a:gd name="T52" fmla="*/ 318 w 369"/>
                  <a:gd name="T53" fmla="*/ 247 h 465"/>
                  <a:gd name="T54" fmla="*/ 315 w 369"/>
                  <a:gd name="T55" fmla="*/ 253 h 465"/>
                  <a:gd name="T56" fmla="*/ 294 w 369"/>
                  <a:gd name="T57" fmla="*/ 249 h 465"/>
                  <a:gd name="T58" fmla="*/ 282 w 369"/>
                  <a:gd name="T59" fmla="*/ 263 h 465"/>
                  <a:gd name="T60" fmla="*/ 292 w 369"/>
                  <a:gd name="T61" fmla="*/ 280 h 465"/>
                  <a:gd name="T62" fmla="*/ 267 w 369"/>
                  <a:gd name="T63" fmla="*/ 304 h 465"/>
                  <a:gd name="T64" fmla="*/ 270 w 369"/>
                  <a:gd name="T65" fmla="*/ 313 h 465"/>
                  <a:gd name="T66" fmla="*/ 246 w 369"/>
                  <a:gd name="T67" fmla="*/ 326 h 465"/>
                  <a:gd name="T68" fmla="*/ 251 w 369"/>
                  <a:gd name="T69" fmla="*/ 343 h 465"/>
                  <a:gd name="T70" fmla="*/ 242 w 369"/>
                  <a:gd name="T71" fmla="*/ 353 h 465"/>
                  <a:gd name="T72" fmla="*/ 210 w 369"/>
                  <a:gd name="T73" fmla="*/ 353 h 465"/>
                  <a:gd name="T74" fmla="*/ 192 w 369"/>
                  <a:gd name="T75" fmla="*/ 368 h 465"/>
                  <a:gd name="T76" fmla="*/ 189 w 369"/>
                  <a:gd name="T77" fmla="*/ 375 h 465"/>
                  <a:gd name="T78" fmla="*/ 205 w 369"/>
                  <a:gd name="T79" fmla="*/ 386 h 465"/>
                  <a:gd name="T80" fmla="*/ 188 w 369"/>
                  <a:gd name="T81" fmla="*/ 413 h 465"/>
                  <a:gd name="T82" fmla="*/ 165 w 369"/>
                  <a:gd name="T83" fmla="*/ 442 h 465"/>
                  <a:gd name="T84" fmla="*/ 157 w 369"/>
                  <a:gd name="T85" fmla="*/ 439 h 465"/>
                  <a:gd name="T86" fmla="*/ 133 w 369"/>
                  <a:gd name="T87" fmla="*/ 464 h 465"/>
                  <a:gd name="T88" fmla="*/ 107 w 369"/>
                  <a:gd name="T89" fmla="*/ 406 h 465"/>
                  <a:gd name="T90" fmla="*/ 83 w 369"/>
                  <a:gd name="T91" fmla="*/ 375 h 465"/>
                  <a:gd name="T92" fmla="*/ 67 w 369"/>
                  <a:gd name="T93" fmla="*/ 377 h 465"/>
                  <a:gd name="T94" fmla="*/ 57 w 369"/>
                  <a:gd name="T95" fmla="*/ 368 h 465"/>
                  <a:gd name="T96" fmla="*/ 0 w 369"/>
                  <a:gd name="T97" fmla="*/ 357 h 465"/>
                  <a:gd name="T98" fmla="*/ 0 w 369"/>
                  <a:gd name="T99" fmla="*/ 357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9" h="465">
                    <a:moveTo>
                      <a:pt x="0" y="357"/>
                    </a:moveTo>
                    <a:lnTo>
                      <a:pt x="12" y="275"/>
                    </a:lnTo>
                    <a:lnTo>
                      <a:pt x="26" y="256"/>
                    </a:lnTo>
                    <a:lnTo>
                      <a:pt x="33" y="234"/>
                    </a:lnTo>
                    <a:lnTo>
                      <a:pt x="48" y="200"/>
                    </a:lnTo>
                    <a:lnTo>
                      <a:pt x="38" y="186"/>
                    </a:lnTo>
                    <a:lnTo>
                      <a:pt x="41" y="159"/>
                    </a:lnTo>
                    <a:lnTo>
                      <a:pt x="78" y="116"/>
                    </a:lnTo>
                    <a:lnTo>
                      <a:pt x="76" y="87"/>
                    </a:lnTo>
                    <a:lnTo>
                      <a:pt x="100" y="46"/>
                    </a:lnTo>
                    <a:lnTo>
                      <a:pt x="124" y="53"/>
                    </a:lnTo>
                    <a:lnTo>
                      <a:pt x="172" y="17"/>
                    </a:lnTo>
                    <a:lnTo>
                      <a:pt x="181" y="0"/>
                    </a:lnTo>
                    <a:lnTo>
                      <a:pt x="210" y="3"/>
                    </a:lnTo>
                    <a:lnTo>
                      <a:pt x="225" y="43"/>
                    </a:lnTo>
                    <a:lnTo>
                      <a:pt x="238" y="70"/>
                    </a:lnTo>
                    <a:lnTo>
                      <a:pt x="270" y="70"/>
                    </a:lnTo>
                    <a:lnTo>
                      <a:pt x="289" y="46"/>
                    </a:lnTo>
                    <a:lnTo>
                      <a:pt x="317" y="75"/>
                    </a:lnTo>
                    <a:lnTo>
                      <a:pt x="368" y="56"/>
                    </a:lnTo>
                    <a:lnTo>
                      <a:pt x="337" y="132"/>
                    </a:lnTo>
                    <a:lnTo>
                      <a:pt x="317" y="123"/>
                    </a:lnTo>
                    <a:lnTo>
                      <a:pt x="304" y="130"/>
                    </a:lnTo>
                    <a:lnTo>
                      <a:pt x="304" y="136"/>
                    </a:lnTo>
                    <a:lnTo>
                      <a:pt x="318" y="156"/>
                    </a:lnTo>
                    <a:lnTo>
                      <a:pt x="315" y="225"/>
                    </a:lnTo>
                    <a:lnTo>
                      <a:pt x="318" y="247"/>
                    </a:lnTo>
                    <a:lnTo>
                      <a:pt x="315" y="253"/>
                    </a:lnTo>
                    <a:lnTo>
                      <a:pt x="294" y="249"/>
                    </a:lnTo>
                    <a:lnTo>
                      <a:pt x="282" y="263"/>
                    </a:lnTo>
                    <a:lnTo>
                      <a:pt x="292" y="280"/>
                    </a:lnTo>
                    <a:lnTo>
                      <a:pt x="267" y="304"/>
                    </a:lnTo>
                    <a:lnTo>
                      <a:pt x="270" y="313"/>
                    </a:lnTo>
                    <a:lnTo>
                      <a:pt x="246" y="326"/>
                    </a:lnTo>
                    <a:lnTo>
                      <a:pt x="251" y="343"/>
                    </a:lnTo>
                    <a:lnTo>
                      <a:pt x="242" y="353"/>
                    </a:lnTo>
                    <a:lnTo>
                      <a:pt x="210" y="353"/>
                    </a:lnTo>
                    <a:lnTo>
                      <a:pt x="192" y="368"/>
                    </a:lnTo>
                    <a:lnTo>
                      <a:pt x="189" y="375"/>
                    </a:lnTo>
                    <a:lnTo>
                      <a:pt x="205" y="386"/>
                    </a:lnTo>
                    <a:lnTo>
                      <a:pt x="188" y="413"/>
                    </a:lnTo>
                    <a:lnTo>
                      <a:pt x="165" y="442"/>
                    </a:lnTo>
                    <a:lnTo>
                      <a:pt x="157" y="439"/>
                    </a:lnTo>
                    <a:lnTo>
                      <a:pt x="133" y="464"/>
                    </a:lnTo>
                    <a:lnTo>
                      <a:pt x="107" y="406"/>
                    </a:lnTo>
                    <a:lnTo>
                      <a:pt x="83" y="375"/>
                    </a:lnTo>
                    <a:lnTo>
                      <a:pt x="67" y="377"/>
                    </a:lnTo>
                    <a:lnTo>
                      <a:pt x="57" y="368"/>
                    </a:lnTo>
                    <a:lnTo>
                      <a:pt x="0" y="357"/>
                    </a:lnTo>
                    <a:lnTo>
                      <a:pt x="0" y="357"/>
                    </a:lnTo>
                  </a:path>
                </a:pathLst>
              </a:custGeom>
              <a:solidFill>
                <a:srgbClr val="C6E6A2"/>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89" name="Freeform 230"/>
              <p:cNvSpPr/>
              <p:nvPr/>
            </p:nvSpPr>
            <p:spPr bwMode="auto">
              <a:xfrm>
                <a:off x="5717391" y="5329458"/>
                <a:ext cx="993454" cy="861714"/>
              </a:xfrm>
              <a:custGeom>
                <a:avLst/>
                <a:gdLst>
                  <a:gd name="T0" fmla="*/ 189 w 648"/>
                  <a:gd name="T1" fmla="*/ 79 h 546"/>
                  <a:gd name="T2" fmla="*/ 198 w 648"/>
                  <a:gd name="T3" fmla="*/ 43 h 546"/>
                  <a:gd name="T4" fmla="*/ 257 w 648"/>
                  <a:gd name="T5" fmla="*/ 64 h 546"/>
                  <a:gd name="T6" fmla="*/ 255 w 648"/>
                  <a:gd name="T7" fmla="*/ 35 h 546"/>
                  <a:gd name="T8" fmla="*/ 281 w 648"/>
                  <a:gd name="T9" fmla="*/ 4 h 546"/>
                  <a:gd name="T10" fmla="*/ 346 w 648"/>
                  <a:gd name="T11" fmla="*/ 0 h 546"/>
                  <a:gd name="T12" fmla="*/ 406 w 648"/>
                  <a:gd name="T13" fmla="*/ 6 h 546"/>
                  <a:gd name="T14" fmla="*/ 401 w 648"/>
                  <a:gd name="T15" fmla="*/ 40 h 546"/>
                  <a:gd name="T16" fmla="*/ 379 w 648"/>
                  <a:gd name="T17" fmla="*/ 81 h 546"/>
                  <a:gd name="T18" fmla="*/ 480 w 648"/>
                  <a:gd name="T19" fmla="*/ 55 h 546"/>
                  <a:gd name="T20" fmla="*/ 520 w 648"/>
                  <a:gd name="T21" fmla="*/ 64 h 546"/>
                  <a:gd name="T22" fmla="*/ 513 w 648"/>
                  <a:gd name="T23" fmla="*/ 33 h 546"/>
                  <a:gd name="T24" fmla="*/ 580 w 648"/>
                  <a:gd name="T25" fmla="*/ 53 h 546"/>
                  <a:gd name="T26" fmla="*/ 620 w 648"/>
                  <a:gd name="T27" fmla="*/ 81 h 546"/>
                  <a:gd name="T28" fmla="*/ 628 w 648"/>
                  <a:gd name="T29" fmla="*/ 152 h 546"/>
                  <a:gd name="T30" fmla="*/ 600 w 648"/>
                  <a:gd name="T31" fmla="*/ 185 h 546"/>
                  <a:gd name="T32" fmla="*/ 544 w 648"/>
                  <a:gd name="T33" fmla="*/ 233 h 546"/>
                  <a:gd name="T34" fmla="*/ 515 w 648"/>
                  <a:gd name="T35" fmla="*/ 243 h 546"/>
                  <a:gd name="T36" fmla="*/ 502 w 648"/>
                  <a:gd name="T37" fmla="*/ 250 h 546"/>
                  <a:gd name="T38" fmla="*/ 456 w 648"/>
                  <a:gd name="T39" fmla="*/ 265 h 546"/>
                  <a:gd name="T40" fmla="*/ 421 w 648"/>
                  <a:gd name="T41" fmla="*/ 269 h 546"/>
                  <a:gd name="T42" fmla="*/ 334 w 648"/>
                  <a:gd name="T43" fmla="*/ 258 h 546"/>
                  <a:gd name="T44" fmla="*/ 344 w 648"/>
                  <a:gd name="T45" fmla="*/ 320 h 546"/>
                  <a:gd name="T46" fmla="*/ 289 w 648"/>
                  <a:gd name="T47" fmla="*/ 361 h 546"/>
                  <a:gd name="T48" fmla="*/ 233 w 648"/>
                  <a:gd name="T49" fmla="*/ 380 h 546"/>
                  <a:gd name="T50" fmla="*/ 167 w 648"/>
                  <a:gd name="T51" fmla="*/ 406 h 546"/>
                  <a:gd name="T52" fmla="*/ 62 w 648"/>
                  <a:gd name="T53" fmla="*/ 455 h 546"/>
                  <a:gd name="T54" fmla="*/ 78 w 648"/>
                  <a:gd name="T55" fmla="*/ 525 h 546"/>
                  <a:gd name="T56" fmla="*/ 29 w 648"/>
                  <a:gd name="T57" fmla="*/ 542 h 546"/>
                  <a:gd name="T58" fmla="*/ 5 w 648"/>
                  <a:gd name="T59" fmla="*/ 445 h 546"/>
                  <a:gd name="T60" fmla="*/ 27 w 648"/>
                  <a:gd name="T61" fmla="*/ 390 h 546"/>
                  <a:gd name="T62" fmla="*/ 53 w 648"/>
                  <a:gd name="T63" fmla="*/ 364 h 546"/>
                  <a:gd name="T64" fmla="*/ 86 w 648"/>
                  <a:gd name="T65" fmla="*/ 318 h 546"/>
                  <a:gd name="T66" fmla="*/ 134 w 648"/>
                  <a:gd name="T67" fmla="*/ 225 h 546"/>
                  <a:gd name="T68" fmla="*/ 172 w 648"/>
                  <a:gd name="T69" fmla="*/ 154 h 546"/>
                  <a:gd name="T70" fmla="*/ 172 w 648"/>
                  <a:gd name="T71" fmla="*/ 9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8" h="546">
                    <a:moveTo>
                      <a:pt x="172" y="93"/>
                    </a:moveTo>
                    <a:lnTo>
                      <a:pt x="189" y="79"/>
                    </a:lnTo>
                    <a:lnTo>
                      <a:pt x="189" y="53"/>
                    </a:lnTo>
                    <a:lnTo>
                      <a:pt x="198" y="43"/>
                    </a:lnTo>
                    <a:lnTo>
                      <a:pt x="220" y="46"/>
                    </a:lnTo>
                    <a:lnTo>
                      <a:pt x="257" y="64"/>
                    </a:lnTo>
                    <a:lnTo>
                      <a:pt x="263" y="50"/>
                    </a:lnTo>
                    <a:lnTo>
                      <a:pt x="255" y="35"/>
                    </a:lnTo>
                    <a:lnTo>
                      <a:pt x="257" y="24"/>
                    </a:lnTo>
                    <a:lnTo>
                      <a:pt x="281" y="4"/>
                    </a:lnTo>
                    <a:lnTo>
                      <a:pt x="322" y="16"/>
                    </a:lnTo>
                    <a:lnTo>
                      <a:pt x="346" y="0"/>
                    </a:lnTo>
                    <a:lnTo>
                      <a:pt x="364" y="17"/>
                    </a:lnTo>
                    <a:lnTo>
                      <a:pt x="406" y="6"/>
                    </a:lnTo>
                    <a:lnTo>
                      <a:pt x="415" y="21"/>
                    </a:lnTo>
                    <a:lnTo>
                      <a:pt x="401" y="40"/>
                    </a:lnTo>
                    <a:lnTo>
                      <a:pt x="379" y="72"/>
                    </a:lnTo>
                    <a:lnTo>
                      <a:pt x="379" y="81"/>
                    </a:lnTo>
                    <a:lnTo>
                      <a:pt x="392" y="91"/>
                    </a:lnTo>
                    <a:lnTo>
                      <a:pt x="480" y="55"/>
                    </a:lnTo>
                    <a:lnTo>
                      <a:pt x="511" y="72"/>
                    </a:lnTo>
                    <a:lnTo>
                      <a:pt x="520" y="64"/>
                    </a:lnTo>
                    <a:lnTo>
                      <a:pt x="511" y="43"/>
                    </a:lnTo>
                    <a:lnTo>
                      <a:pt x="513" y="33"/>
                    </a:lnTo>
                    <a:lnTo>
                      <a:pt x="570" y="43"/>
                    </a:lnTo>
                    <a:lnTo>
                      <a:pt x="580" y="53"/>
                    </a:lnTo>
                    <a:lnTo>
                      <a:pt x="596" y="50"/>
                    </a:lnTo>
                    <a:lnTo>
                      <a:pt x="620" y="81"/>
                    </a:lnTo>
                    <a:lnTo>
                      <a:pt x="647" y="139"/>
                    </a:lnTo>
                    <a:lnTo>
                      <a:pt x="628" y="152"/>
                    </a:lnTo>
                    <a:lnTo>
                      <a:pt x="613" y="180"/>
                    </a:lnTo>
                    <a:lnTo>
                      <a:pt x="600" y="185"/>
                    </a:lnTo>
                    <a:lnTo>
                      <a:pt x="587" y="212"/>
                    </a:lnTo>
                    <a:lnTo>
                      <a:pt x="544" y="233"/>
                    </a:lnTo>
                    <a:lnTo>
                      <a:pt x="526" y="225"/>
                    </a:lnTo>
                    <a:lnTo>
                      <a:pt x="515" y="243"/>
                    </a:lnTo>
                    <a:lnTo>
                      <a:pt x="515" y="250"/>
                    </a:lnTo>
                    <a:lnTo>
                      <a:pt x="502" y="250"/>
                    </a:lnTo>
                    <a:lnTo>
                      <a:pt x="478" y="250"/>
                    </a:lnTo>
                    <a:lnTo>
                      <a:pt x="456" y="265"/>
                    </a:lnTo>
                    <a:lnTo>
                      <a:pt x="441" y="255"/>
                    </a:lnTo>
                    <a:lnTo>
                      <a:pt x="421" y="269"/>
                    </a:lnTo>
                    <a:lnTo>
                      <a:pt x="373" y="289"/>
                    </a:lnTo>
                    <a:lnTo>
                      <a:pt x="334" y="258"/>
                    </a:lnTo>
                    <a:lnTo>
                      <a:pt x="332" y="282"/>
                    </a:lnTo>
                    <a:lnTo>
                      <a:pt x="344" y="320"/>
                    </a:lnTo>
                    <a:lnTo>
                      <a:pt x="310" y="335"/>
                    </a:lnTo>
                    <a:lnTo>
                      <a:pt x="289" y="361"/>
                    </a:lnTo>
                    <a:lnTo>
                      <a:pt x="253" y="371"/>
                    </a:lnTo>
                    <a:lnTo>
                      <a:pt x="233" y="380"/>
                    </a:lnTo>
                    <a:lnTo>
                      <a:pt x="193" y="380"/>
                    </a:lnTo>
                    <a:lnTo>
                      <a:pt x="167" y="406"/>
                    </a:lnTo>
                    <a:lnTo>
                      <a:pt x="98" y="430"/>
                    </a:lnTo>
                    <a:lnTo>
                      <a:pt x="62" y="455"/>
                    </a:lnTo>
                    <a:lnTo>
                      <a:pt x="45" y="472"/>
                    </a:lnTo>
                    <a:lnTo>
                      <a:pt x="78" y="525"/>
                    </a:lnTo>
                    <a:lnTo>
                      <a:pt x="55" y="545"/>
                    </a:lnTo>
                    <a:lnTo>
                      <a:pt x="29" y="542"/>
                    </a:lnTo>
                    <a:lnTo>
                      <a:pt x="0" y="486"/>
                    </a:lnTo>
                    <a:lnTo>
                      <a:pt x="5" y="445"/>
                    </a:lnTo>
                    <a:lnTo>
                      <a:pt x="5" y="426"/>
                    </a:lnTo>
                    <a:lnTo>
                      <a:pt x="27" y="390"/>
                    </a:lnTo>
                    <a:lnTo>
                      <a:pt x="55" y="383"/>
                    </a:lnTo>
                    <a:lnTo>
                      <a:pt x="53" y="364"/>
                    </a:lnTo>
                    <a:lnTo>
                      <a:pt x="82" y="351"/>
                    </a:lnTo>
                    <a:lnTo>
                      <a:pt x="86" y="318"/>
                    </a:lnTo>
                    <a:lnTo>
                      <a:pt x="136" y="277"/>
                    </a:lnTo>
                    <a:lnTo>
                      <a:pt x="134" y="225"/>
                    </a:lnTo>
                    <a:lnTo>
                      <a:pt x="174" y="173"/>
                    </a:lnTo>
                    <a:lnTo>
                      <a:pt x="172" y="154"/>
                    </a:lnTo>
                    <a:lnTo>
                      <a:pt x="184" y="137"/>
                    </a:lnTo>
                    <a:lnTo>
                      <a:pt x="172" y="93"/>
                    </a:lnTo>
                    <a:lnTo>
                      <a:pt x="172" y="93"/>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90" name="Freeform 231"/>
              <p:cNvSpPr/>
              <p:nvPr/>
            </p:nvSpPr>
            <p:spPr bwMode="auto">
              <a:xfrm>
                <a:off x="4969278" y="5243462"/>
                <a:ext cx="1033192" cy="772208"/>
              </a:xfrm>
              <a:custGeom>
                <a:avLst/>
                <a:gdLst>
                  <a:gd name="T0" fmla="*/ 30 w 673"/>
                  <a:gd name="T1" fmla="*/ 189 h 490"/>
                  <a:gd name="T2" fmla="*/ 74 w 673"/>
                  <a:gd name="T3" fmla="*/ 170 h 490"/>
                  <a:gd name="T4" fmla="*/ 145 w 673"/>
                  <a:gd name="T5" fmla="*/ 187 h 490"/>
                  <a:gd name="T6" fmla="*/ 157 w 673"/>
                  <a:gd name="T7" fmla="*/ 156 h 490"/>
                  <a:gd name="T8" fmla="*/ 256 w 673"/>
                  <a:gd name="T9" fmla="*/ 119 h 490"/>
                  <a:gd name="T10" fmla="*/ 334 w 673"/>
                  <a:gd name="T11" fmla="*/ 97 h 490"/>
                  <a:gd name="T12" fmla="*/ 368 w 673"/>
                  <a:gd name="T13" fmla="*/ 105 h 490"/>
                  <a:gd name="T14" fmla="*/ 394 w 673"/>
                  <a:gd name="T15" fmla="*/ 86 h 490"/>
                  <a:gd name="T16" fmla="*/ 405 w 673"/>
                  <a:gd name="T17" fmla="*/ 66 h 490"/>
                  <a:gd name="T18" fmla="*/ 437 w 673"/>
                  <a:gd name="T19" fmla="*/ 42 h 490"/>
                  <a:gd name="T20" fmla="*/ 482 w 673"/>
                  <a:gd name="T21" fmla="*/ 18 h 490"/>
                  <a:gd name="T22" fmla="*/ 499 w 673"/>
                  <a:gd name="T23" fmla="*/ 40 h 490"/>
                  <a:gd name="T24" fmla="*/ 542 w 673"/>
                  <a:gd name="T25" fmla="*/ 9 h 490"/>
                  <a:gd name="T26" fmla="*/ 587 w 673"/>
                  <a:gd name="T27" fmla="*/ 9 h 490"/>
                  <a:gd name="T28" fmla="*/ 609 w 673"/>
                  <a:gd name="T29" fmla="*/ 44 h 490"/>
                  <a:gd name="T30" fmla="*/ 582 w 673"/>
                  <a:gd name="T31" fmla="*/ 108 h 490"/>
                  <a:gd name="T32" fmla="*/ 582 w 673"/>
                  <a:gd name="T33" fmla="*/ 136 h 490"/>
                  <a:gd name="T34" fmla="*/ 626 w 673"/>
                  <a:gd name="T35" fmla="*/ 158 h 490"/>
                  <a:gd name="T36" fmla="*/ 659 w 673"/>
                  <a:gd name="T37" fmla="*/ 148 h 490"/>
                  <a:gd name="T38" fmla="*/ 659 w 673"/>
                  <a:gd name="T39" fmla="*/ 209 h 490"/>
                  <a:gd name="T40" fmla="*/ 621 w 673"/>
                  <a:gd name="T41" fmla="*/ 280 h 490"/>
                  <a:gd name="T42" fmla="*/ 573 w 673"/>
                  <a:gd name="T43" fmla="*/ 372 h 490"/>
                  <a:gd name="T44" fmla="*/ 540 w 673"/>
                  <a:gd name="T45" fmla="*/ 418 h 490"/>
                  <a:gd name="T46" fmla="*/ 514 w 673"/>
                  <a:gd name="T47" fmla="*/ 445 h 490"/>
                  <a:gd name="T48" fmla="*/ 435 w 673"/>
                  <a:gd name="T49" fmla="*/ 489 h 490"/>
                  <a:gd name="T50" fmla="*/ 374 w 673"/>
                  <a:gd name="T51" fmla="*/ 454 h 490"/>
                  <a:gd name="T52" fmla="*/ 310 w 673"/>
                  <a:gd name="T53" fmla="*/ 487 h 490"/>
                  <a:gd name="T54" fmla="*/ 210 w 673"/>
                  <a:gd name="T55" fmla="*/ 449 h 490"/>
                  <a:gd name="T56" fmla="*/ 214 w 673"/>
                  <a:gd name="T57" fmla="*/ 379 h 490"/>
                  <a:gd name="T58" fmla="*/ 169 w 673"/>
                  <a:gd name="T59" fmla="*/ 363 h 490"/>
                  <a:gd name="T60" fmla="*/ 133 w 673"/>
                  <a:gd name="T61" fmla="*/ 363 h 490"/>
                  <a:gd name="T62" fmla="*/ 116 w 673"/>
                  <a:gd name="T63" fmla="*/ 312 h 490"/>
                  <a:gd name="T64" fmla="*/ 147 w 673"/>
                  <a:gd name="T65" fmla="*/ 304 h 490"/>
                  <a:gd name="T66" fmla="*/ 145 w 673"/>
                  <a:gd name="T67" fmla="*/ 260 h 490"/>
                  <a:gd name="T68" fmla="*/ 57 w 673"/>
                  <a:gd name="T69" fmla="*/ 225 h 490"/>
                  <a:gd name="T70" fmla="*/ 16 w 673"/>
                  <a:gd name="T71" fmla="*/ 225 h 490"/>
                  <a:gd name="T72" fmla="*/ 2 w 673"/>
                  <a:gd name="T73" fmla="*/ 18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3" h="490">
                    <a:moveTo>
                      <a:pt x="2" y="187"/>
                    </a:moveTo>
                    <a:lnTo>
                      <a:pt x="30" y="189"/>
                    </a:lnTo>
                    <a:lnTo>
                      <a:pt x="61" y="161"/>
                    </a:lnTo>
                    <a:lnTo>
                      <a:pt x="74" y="170"/>
                    </a:lnTo>
                    <a:lnTo>
                      <a:pt x="133" y="194"/>
                    </a:lnTo>
                    <a:lnTo>
                      <a:pt x="145" y="187"/>
                    </a:lnTo>
                    <a:lnTo>
                      <a:pt x="147" y="167"/>
                    </a:lnTo>
                    <a:lnTo>
                      <a:pt x="157" y="156"/>
                    </a:lnTo>
                    <a:lnTo>
                      <a:pt x="241" y="101"/>
                    </a:lnTo>
                    <a:lnTo>
                      <a:pt x="256" y="119"/>
                    </a:lnTo>
                    <a:lnTo>
                      <a:pt x="306" y="134"/>
                    </a:lnTo>
                    <a:lnTo>
                      <a:pt x="334" y="97"/>
                    </a:lnTo>
                    <a:lnTo>
                      <a:pt x="348" y="105"/>
                    </a:lnTo>
                    <a:lnTo>
                      <a:pt x="368" y="105"/>
                    </a:lnTo>
                    <a:lnTo>
                      <a:pt x="368" y="95"/>
                    </a:lnTo>
                    <a:lnTo>
                      <a:pt x="394" y="86"/>
                    </a:lnTo>
                    <a:lnTo>
                      <a:pt x="394" y="77"/>
                    </a:lnTo>
                    <a:lnTo>
                      <a:pt x="405" y="66"/>
                    </a:lnTo>
                    <a:lnTo>
                      <a:pt x="411" y="69"/>
                    </a:lnTo>
                    <a:lnTo>
                      <a:pt x="437" y="42"/>
                    </a:lnTo>
                    <a:lnTo>
                      <a:pt x="460" y="48"/>
                    </a:lnTo>
                    <a:lnTo>
                      <a:pt x="482" y="18"/>
                    </a:lnTo>
                    <a:lnTo>
                      <a:pt x="492" y="42"/>
                    </a:lnTo>
                    <a:lnTo>
                      <a:pt x="499" y="40"/>
                    </a:lnTo>
                    <a:lnTo>
                      <a:pt x="534" y="6"/>
                    </a:lnTo>
                    <a:lnTo>
                      <a:pt x="542" y="9"/>
                    </a:lnTo>
                    <a:lnTo>
                      <a:pt x="558" y="0"/>
                    </a:lnTo>
                    <a:lnTo>
                      <a:pt x="587" y="9"/>
                    </a:lnTo>
                    <a:lnTo>
                      <a:pt x="587" y="40"/>
                    </a:lnTo>
                    <a:lnTo>
                      <a:pt x="609" y="44"/>
                    </a:lnTo>
                    <a:lnTo>
                      <a:pt x="602" y="74"/>
                    </a:lnTo>
                    <a:lnTo>
                      <a:pt x="582" y="108"/>
                    </a:lnTo>
                    <a:lnTo>
                      <a:pt x="573" y="136"/>
                    </a:lnTo>
                    <a:lnTo>
                      <a:pt x="582" y="136"/>
                    </a:lnTo>
                    <a:lnTo>
                      <a:pt x="606" y="115"/>
                    </a:lnTo>
                    <a:lnTo>
                      <a:pt x="626" y="158"/>
                    </a:lnTo>
                    <a:lnTo>
                      <a:pt x="642" y="148"/>
                    </a:lnTo>
                    <a:lnTo>
                      <a:pt x="659" y="148"/>
                    </a:lnTo>
                    <a:lnTo>
                      <a:pt x="672" y="192"/>
                    </a:lnTo>
                    <a:lnTo>
                      <a:pt x="659" y="209"/>
                    </a:lnTo>
                    <a:lnTo>
                      <a:pt x="661" y="228"/>
                    </a:lnTo>
                    <a:lnTo>
                      <a:pt x="621" y="280"/>
                    </a:lnTo>
                    <a:lnTo>
                      <a:pt x="624" y="332"/>
                    </a:lnTo>
                    <a:lnTo>
                      <a:pt x="573" y="372"/>
                    </a:lnTo>
                    <a:lnTo>
                      <a:pt x="569" y="406"/>
                    </a:lnTo>
                    <a:lnTo>
                      <a:pt x="540" y="418"/>
                    </a:lnTo>
                    <a:lnTo>
                      <a:pt x="542" y="438"/>
                    </a:lnTo>
                    <a:lnTo>
                      <a:pt x="514" y="445"/>
                    </a:lnTo>
                    <a:lnTo>
                      <a:pt x="492" y="480"/>
                    </a:lnTo>
                    <a:lnTo>
                      <a:pt x="435" y="489"/>
                    </a:lnTo>
                    <a:lnTo>
                      <a:pt x="405" y="467"/>
                    </a:lnTo>
                    <a:lnTo>
                      <a:pt x="374" y="454"/>
                    </a:lnTo>
                    <a:lnTo>
                      <a:pt x="344" y="485"/>
                    </a:lnTo>
                    <a:lnTo>
                      <a:pt x="310" y="487"/>
                    </a:lnTo>
                    <a:lnTo>
                      <a:pt x="280" y="489"/>
                    </a:lnTo>
                    <a:lnTo>
                      <a:pt x="210" y="449"/>
                    </a:lnTo>
                    <a:lnTo>
                      <a:pt x="197" y="414"/>
                    </a:lnTo>
                    <a:lnTo>
                      <a:pt x="214" y="379"/>
                    </a:lnTo>
                    <a:lnTo>
                      <a:pt x="195" y="363"/>
                    </a:lnTo>
                    <a:lnTo>
                      <a:pt x="169" y="363"/>
                    </a:lnTo>
                    <a:lnTo>
                      <a:pt x="162" y="357"/>
                    </a:lnTo>
                    <a:lnTo>
                      <a:pt x="133" y="363"/>
                    </a:lnTo>
                    <a:lnTo>
                      <a:pt x="105" y="344"/>
                    </a:lnTo>
                    <a:lnTo>
                      <a:pt x="116" y="312"/>
                    </a:lnTo>
                    <a:lnTo>
                      <a:pt x="138" y="310"/>
                    </a:lnTo>
                    <a:lnTo>
                      <a:pt x="147" y="304"/>
                    </a:lnTo>
                    <a:lnTo>
                      <a:pt x="153" y="276"/>
                    </a:lnTo>
                    <a:lnTo>
                      <a:pt x="145" y="260"/>
                    </a:lnTo>
                    <a:lnTo>
                      <a:pt x="70" y="247"/>
                    </a:lnTo>
                    <a:lnTo>
                      <a:pt x="57" y="225"/>
                    </a:lnTo>
                    <a:lnTo>
                      <a:pt x="35" y="225"/>
                    </a:lnTo>
                    <a:lnTo>
                      <a:pt x="16" y="225"/>
                    </a:lnTo>
                    <a:lnTo>
                      <a:pt x="0" y="201"/>
                    </a:lnTo>
                    <a:lnTo>
                      <a:pt x="2" y="187"/>
                    </a:lnTo>
                    <a:lnTo>
                      <a:pt x="2" y="187"/>
                    </a:lnTo>
                  </a:path>
                </a:pathLst>
              </a:custGeom>
              <a:pattFill prst="openDmnd">
                <a:fgClr>
                  <a:schemeClr val="tx2">
                    <a:lumMod val="25000"/>
                    <a:lumOff val="75000"/>
                  </a:schemeClr>
                </a:fgClr>
                <a:bgClr>
                  <a:schemeClr val="bg1"/>
                </a:bgClr>
              </a:patt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91" name="Freeform 234"/>
              <p:cNvSpPr/>
              <p:nvPr/>
            </p:nvSpPr>
            <p:spPr bwMode="auto">
              <a:xfrm>
                <a:off x="6164878" y="4583576"/>
                <a:ext cx="620261" cy="891549"/>
              </a:xfrm>
              <a:custGeom>
                <a:avLst/>
                <a:gdLst>
                  <a:gd name="T0" fmla="*/ 9 w 404"/>
                  <a:gd name="T1" fmla="*/ 124 h 566"/>
                  <a:gd name="T2" fmla="*/ 35 w 404"/>
                  <a:gd name="T3" fmla="*/ 174 h 566"/>
                  <a:gd name="T4" fmla="*/ 37 w 404"/>
                  <a:gd name="T5" fmla="*/ 201 h 566"/>
                  <a:gd name="T6" fmla="*/ 23 w 404"/>
                  <a:gd name="T7" fmla="*/ 227 h 566"/>
                  <a:gd name="T8" fmla="*/ 4 w 404"/>
                  <a:gd name="T9" fmla="*/ 242 h 566"/>
                  <a:gd name="T10" fmla="*/ 0 w 404"/>
                  <a:gd name="T11" fmla="*/ 291 h 566"/>
                  <a:gd name="T12" fmla="*/ 6 w 404"/>
                  <a:gd name="T13" fmla="*/ 298 h 566"/>
                  <a:gd name="T14" fmla="*/ 18 w 404"/>
                  <a:gd name="T15" fmla="*/ 293 h 566"/>
                  <a:gd name="T16" fmla="*/ 23 w 404"/>
                  <a:gd name="T17" fmla="*/ 298 h 566"/>
                  <a:gd name="T18" fmla="*/ 23 w 404"/>
                  <a:gd name="T19" fmla="*/ 329 h 566"/>
                  <a:gd name="T20" fmla="*/ 37 w 404"/>
                  <a:gd name="T21" fmla="*/ 363 h 566"/>
                  <a:gd name="T22" fmla="*/ 52 w 404"/>
                  <a:gd name="T23" fmla="*/ 370 h 566"/>
                  <a:gd name="T24" fmla="*/ 54 w 404"/>
                  <a:gd name="T25" fmla="*/ 423 h 566"/>
                  <a:gd name="T26" fmla="*/ 46 w 404"/>
                  <a:gd name="T27" fmla="*/ 459 h 566"/>
                  <a:gd name="T28" fmla="*/ 54 w 404"/>
                  <a:gd name="T29" fmla="*/ 474 h 566"/>
                  <a:gd name="T30" fmla="*/ 71 w 404"/>
                  <a:gd name="T31" fmla="*/ 491 h 566"/>
                  <a:gd name="T32" fmla="*/ 114 w 404"/>
                  <a:gd name="T33" fmla="*/ 480 h 566"/>
                  <a:gd name="T34" fmla="*/ 123 w 404"/>
                  <a:gd name="T35" fmla="*/ 495 h 566"/>
                  <a:gd name="T36" fmla="*/ 109 w 404"/>
                  <a:gd name="T37" fmla="*/ 514 h 566"/>
                  <a:gd name="T38" fmla="*/ 87 w 404"/>
                  <a:gd name="T39" fmla="*/ 546 h 566"/>
                  <a:gd name="T40" fmla="*/ 87 w 404"/>
                  <a:gd name="T41" fmla="*/ 555 h 566"/>
                  <a:gd name="T42" fmla="*/ 100 w 404"/>
                  <a:gd name="T43" fmla="*/ 565 h 566"/>
                  <a:gd name="T44" fmla="*/ 188 w 404"/>
                  <a:gd name="T45" fmla="*/ 529 h 566"/>
                  <a:gd name="T46" fmla="*/ 219 w 404"/>
                  <a:gd name="T47" fmla="*/ 546 h 566"/>
                  <a:gd name="T48" fmla="*/ 228 w 404"/>
                  <a:gd name="T49" fmla="*/ 538 h 566"/>
                  <a:gd name="T50" fmla="*/ 219 w 404"/>
                  <a:gd name="T51" fmla="*/ 517 h 566"/>
                  <a:gd name="T52" fmla="*/ 221 w 404"/>
                  <a:gd name="T53" fmla="*/ 507 h 566"/>
                  <a:gd name="T54" fmla="*/ 234 w 404"/>
                  <a:gd name="T55" fmla="*/ 425 h 566"/>
                  <a:gd name="T56" fmla="*/ 247 w 404"/>
                  <a:gd name="T57" fmla="*/ 406 h 566"/>
                  <a:gd name="T58" fmla="*/ 254 w 404"/>
                  <a:gd name="T59" fmla="*/ 384 h 566"/>
                  <a:gd name="T60" fmla="*/ 269 w 404"/>
                  <a:gd name="T61" fmla="*/ 350 h 566"/>
                  <a:gd name="T62" fmla="*/ 260 w 404"/>
                  <a:gd name="T63" fmla="*/ 337 h 566"/>
                  <a:gd name="T64" fmla="*/ 262 w 404"/>
                  <a:gd name="T65" fmla="*/ 309 h 566"/>
                  <a:gd name="T66" fmla="*/ 300 w 404"/>
                  <a:gd name="T67" fmla="*/ 266 h 566"/>
                  <a:gd name="T68" fmla="*/ 297 w 404"/>
                  <a:gd name="T69" fmla="*/ 238 h 566"/>
                  <a:gd name="T70" fmla="*/ 321 w 404"/>
                  <a:gd name="T71" fmla="*/ 196 h 566"/>
                  <a:gd name="T72" fmla="*/ 345 w 404"/>
                  <a:gd name="T73" fmla="*/ 203 h 566"/>
                  <a:gd name="T74" fmla="*/ 393 w 404"/>
                  <a:gd name="T75" fmla="*/ 168 h 566"/>
                  <a:gd name="T76" fmla="*/ 403 w 404"/>
                  <a:gd name="T77" fmla="*/ 150 h 566"/>
                  <a:gd name="T78" fmla="*/ 372 w 404"/>
                  <a:gd name="T79" fmla="*/ 93 h 566"/>
                  <a:gd name="T80" fmla="*/ 352 w 404"/>
                  <a:gd name="T81" fmla="*/ 64 h 566"/>
                  <a:gd name="T82" fmla="*/ 367 w 404"/>
                  <a:gd name="T83" fmla="*/ 50 h 566"/>
                  <a:gd name="T84" fmla="*/ 348 w 404"/>
                  <a:gd name="T85" fmla="*/ 33 h 566"/>
                  <a:gd name="T86" fmla="*/ 302 w 404"/>
                  <a:gd name="T87" fmla="*/ 33 h 566"/>
                  <a:gd name="T88" fmla="*/ 281 w 404"/>
                  <a:gd name="T89" fmla="*/ 11 h 566"/>
                  <a:gd name="T90" fmla="*/ 245 w 404"/>
                  <a:gd name="T91" fmla="*/ 48 h 566"/>
                  <a:gd name="T92" fmla="*/ 231 w 404"/>
                  <a:gd name="T93" fmla="*/ 42 h 566"/>
                  <a:gd name="T94" fmla="*/ 247 w 404"/>
                  <a:gd name="T95" fmla="*/ 13 h 566"/>
                  <a:gd name="T96" fmla="*/ 245 w 404"/>
                  <a:gd name="T97" fmla="*/ 4 h 566"/>
                  <a:gd name="T98" fmla="*/ 231 w 404"/>
                  <a:gd name="T99" fmla="*/ 0 h 566"/>
                  <a:gd name="T100" fmla="*/ 188 w 404"/>
                  <a:gd name="T101" fmla="*/ 24 h 566"/>
                  <a:gd name="T102" fmla="*/ 152 w 404"/>
                  <a:gd name="T103" fmla="*/ 35 h 566"/>
                  <a:gd name="T104" fmla="*/ 124 w 404"/>
                  <a:gd name="T105" fmla="*/ 33 h 566"/>
                  <a:gd name="T106" fmla="*/ 63 w 404"/>
                  <a:gd name="T107" fmla="*/ 90 h 566"/>
                  <a:gd name="T108" fmla="*/ 30 w 404"/>
                  <a:gd name="T109" fmla="*/ 101 h 566"/>
                  <a:gd name="T110" fmla="*/ 9 w 404"/>
                  <a:gd name="T111" fmla="*/ 124 h 566"/>
                  <a:gd name="T112" fmla="*/ 9 w 404"/>
                  <a:gd name="T113" fmla="*/ 124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 h="566">
                    <a:moveTo>
                      <a:pt x="9" y="124"/>
                    </a:moveTo>
                    <a:lnTo>
                      <a:pt x="35" y="174"/>
                    </a:lnTo>
                    <a:lnTo>
                      <a:pt x="37" y="201"/>
                    </a:lnTo>
                    <a:lnTo>
                      <a:pt x="23" y="227"/>
                    </a:lnTo>
                    <a:lnTo>
                      <a:pt x="4" y="242"/>
                    </a:lnTo>
                    <a:lnTo>
                      <a:pt x="0" y="291"/>
                    </a:lnTo>
                    <a:lnTo>
                      <a:pt x="6" y="298"/>
                    </a:lnTo>
                    <a:lnTo>
                      <a:pt x="18" y="293"/>
                    </a:lnTo>
                    <a:lnTo>
                      <a:pt x="23" y="298"/>
                    </a:lnTo>
                    <a:lnTo>
                      <a:pt x="23" y="329"/>
                    </a:lnTo>
                    <a:lnTo>
                      <a:pt x="37" y="363"/>
                    </a:lnTo>
                    <a:lnTo>
                      <a:pt x="52" y="370"/>
                    </a:lnTo>
                    <a:lnTo>
                      <a:pt x="54" y="423"/>
                    </a:lnTo>
                    <a:lnTo>
                      <a:pt x="46" y="459"/>
                    </a:lnTo>
                    <a:lnTo>
                      <a:pt x="54" y="474"/>
                    </a:lnTo>
                    <a:lnTo>
                      <a:pt x="71" y="491"/>
                    </a:lnTo>
                    <a:lnTo>
                      <a:pt x="114" y="480"/>
                    </a:lnTo>
                    <a:lnTo>
                      <a:pt x="123" y="495"/>
                    </a:lnTo>
                    <a:lnTo>
                      <a:pt x="109" y="514"/>
                    </a:lnTo>
                    <a:lnTo>
                      <a:pt x="87" y="546"/>
                    </a:lnTo>
                    <a:lnTo>
                      <a:pt x="87" y="555"/>
                    </a:lnTo>
                    <a:lnTo>
                      <a:pt x="100" y="565"/>
                    </a:lnTo>
                    <a:lnTo>
                      <a:pt x="188" y="529"/>
                    </a:lnTo>
                    <a:lnTo>
                      <a:pt x="219" y="546"/>
                    </a:lnTo>
                    <a:lnTo>
                      <a:pt x="228" y="538"/>
                    </a:lnTo>
                    <a:lnTo>
                      <a:pt x="219" y="517"/>
                    </a:lnTo>
                    <a:lnTo>
                      <a:pt x="221" y="507"/>
                    </a:lnTo>
                    <a:lnTo>
                      <a:pt x="234" y="425"/>
                    </a:lnTo>
                    <a:lnTo>
                      <a:pt x="247" y="406"/>
                    </a:lnTo>
                    <a:lnTo>
                      <a:pt x="254" y="384"/>
                    </a:lnTo>
                    <a:lnTo>
                      <a:pt x="269" y="350"/>
                    </a:lnTo>
                    <a:lnTo>
                      <a:pt x="260" y="337"/>
                    </a:lnTo>
                    <a:lnTo>
                      <a:pt x="262" y="309"/>
                    </a:lnTo>
                    <a:lnTo>
                      <a:pt x="300" y="266"/>
                    </a:lnTo>
                    <a:lnTo>
                      <a:pt x="297" y="238"/>
                    </a:lnTo>
                    <a:lnTo>
                      <a:pt x="321" y="196"/>
                    </a:lnTo>
                    <a:lnTo>
                      <a:pt x="345" y="203"/>
                    </a:lnTo>
                    <a:lnTo>
                      <a:pt x="393" y="168"/>
                    </a:lnTo>
                    <a:lnTo>
                      <a:pt x="403" y="150"/>
                    </a:lnTo>
                    <a:lnTo>
                      <a:pt x="372" y="93"/>
                    </a:lnTo>
                    <a:lnTo>
                      <a:pt x="352" y="64"/>
                    </a:lnTo>
                    <a:lnTo>
                      <a:pt x="367" y="50"/>
                    </a:lnTo>
                    <a:lnTo>
                      <a:pt x="348" y="33"/>
                    </a:lnTo>
                    <a:lnTo>
                      <a:pt x="302" y="33"/>
                    </a:lnTo>
                    <a:lnTo>
                      <a:pt x="281" y="11"/>
                    </a:lnTo>
                    <a:lnTo>
                      <a:pt x="245" y="48"/>
                    </a:lnTo>
                    <a:lnTo>
                      <a:pt x="231" y="42"/>
                    </a:lnTo>
                    <a:lnTo>
                      <a:pt x="247" y="13"/>
                    </a:lnTo>
                    <a:lnTo>
                      <a:pt x="245" y="4"/>
                    </a:lnTo>
                    <a:lnTo>
                      <a:pt x="231" y="0"/>
                    </a:lnTo>
                    <a:lnTo>
                      <a:pt x="188" y="24"/>
                    </a:lnTo>
                    <a:lnTo>
                      <a:pt x="152" y="35"/>
                    </a:lnTo>
                    <a:lnTo>
                      <a:pt x="124" y="33"/>
                    </a:lnTo>
                    <a:lnTo>
                      <a:pt x="63" y="90"/>
                    </a:lnTo>
                    <a:lnTo>
                      <a:pt x="30" y="101"/>
                    </a:lnTo>
                    <a:lnTo>
                      <a:pt x="9" y="124"/>
                    </a:lnTo>
                    <a:lnTo>
                      <a:pt x="9" y="124"/>
                    </a:lnTo>
                  </a:path>
                </a:pathLst>
              </a:custGeom>
              <a:solidFill>
                <a:srgbClr val="FFECAF"/>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92" name="Freeform 235"/>
              <p:cNvSpPr/>
              <p:nvPr/>
            </p:nvSpPr>
            <p:spPr bwMode="auto">
              <a:xfrm>
                <a:off x="5539434" y="4669571"/>
                <a:ext cx="711831" cy="826613"/>
              </a:xfrm>
              <a:custGeom>
                <a:avLst/>
                <a:gdLst>
                  <a:gd name="T0" fmla="*/ 398 w 465"/>
                  <a:gd name="T1" fmla="*/ 64 h 524"/>
                  <a:gd name="T2" fmla="*/ 389 w 465"/>
                  <a:gd name="T3" fmla="*/ 19 h 524"/>
                  <a:gd name="T4" fmla="*/ 356 w 465"/>
                  <a:gd name="T5" fmla="*/ 26 h 524"/>
                  <a:gd name="T6" fmla="*/ 330 w 465"/>
                  <a:gd name="T7" fmla="*/ 42 h 524"/>
                  <a:gd name="T8" fmla="*/ 306 w 465"/>
                  <a:gd name="T9" fmla="*/ 24 h 524"/>
                  <a:gd name="T10" fmla="*/ 262 w 465"/>
                  <a:gd name="T11" fmla="*/ 31 h 524"/>
                  <a:gd name="T12" fmla="*/ 126 w 465"/>
                  <a:gd name="T13" fmla="*/ 0 h 524"/>
                  <a:gd name="T14" fmla="*/ 136 w 465"/>
                  <a:gd name="T15" fmla="*/ 35 h 524"/>
                  <a:gd name="T16" fmla="*/ 74 w 465"/>
                  <a:gd name="T17" fmla="*/ 35 h 524"/>
                  <a:gd name="T18" fmla="*/ 21 w 465"/>
                  <a:gd name="T19" fmla="*/ 99 h 524"/>
                  <a:gd name="T20" fmla="*/ 43 w 465"/>
                  <a:gd name="T21" fmla="*/ 249 h 524"/>
                  <a:gd name="T22" fmla="*/ 4 w 465"/>
                  <a:gd name="T23" fmla="*/ 305 h 524"/>
                  <a:gd name="T24" fmla="*/ 57 w 465"/>
                  <a:gd name="T25" fmla="*/ 311 h 524"/>
                  <a:gd name="T26" fmla="*/ 67 w 465"/>
                  <a:gd name="T27" fmla="*/ 406 h 524"/>
                  <a:gd name="T28" fmla="*/ 112 w 465"/>
                  <a:gd name="T29" fmla="*/ 382 h 524"/>
                  <a:gd name="T30" fmla="*/ 129 w 465"/>
                  <a:gd name="T31" fmla="*/ 404 h 524"/>
                  <a:gd name="T32" fmla="*/ 172 w 465"/>
                  <a:gd name="T33" fmla="*/ 373 h 524"/>
                  <a:gd name="T34" fmla="*/ 217 w 465"/>
                  <a:gd name="T35" fmla="*/ 373 h 524"/>
                  <a:gd name="T36" fmla="*/ 238 w 465"/>
                  <a:gd name="T37" fmla="*/ 408 h 524"/>
                  <a:gd name="T38" fmla="*/ 212 w 465"/>
                  <a:gd name="T39" fmla="*/ 472 h 524"/>
                  <a:gd name="T40" fmla="*/ 212 w 465"/>
                  <a:gd name="T41" fmla="*/ 501 h 524"/>
                  <a:gd name="T42" fmla="*/ 256 w 465"/>
                  <a:gd name="T43" fmla="*/ 523 h 524"/>
                  <a:gd name="T44" fmla="*/ 289 w 465"/>
                  <a:gd name="T45" fmla="*/ 512 h 524"/>
                  <a:gd name="T46" fmla="*/ 306 w 465"/>
                  <a:gd name="T47" fmla="*/ 472 h 524"/>
                  <a:gd name="T48" fmla="*/ 337 w 465"/>
                  <a:gd name="T49" fmla="*/ 465 h 524"/>
                  <a:gd name="T50" fmla="*/ 380 w 465"/>
                  <a:gd name="T51" fmla="*/ 470 h 524"/>
                  <a:gd name="T52" fmla="*/ 374 w 465"/>
                  <a:gd name="T53" fmla="*/ 443 h 524"/>
                  <a:gd name="T54" fmla="*/ 440 w 465"/>
                  <a:gd name="T55" fmla="*/ 435 h 524"/>
                  <a:gd name="T56" fmla="*/ 456 w 465"/>
                  <a:gd name="T57" fmla="*/ 404 h 524"/>
                  <a:gd name="T58" fmla="*/ 461 w 465"/>
                  <a:gd name="T59" fmla="*/ 315 h 524"/>
                  <a:gd name="T60" fmla="*/ 433 w 465"/>
                  <a:gd name="T61" fmla="*/ 274 h 524"/>
                  <a:gd name="T62" fmla="*/ 427 w 465"/>
                  <a:gd name="T63" fmla="*/ 238 h 524"/>
                  <a:gd name="T64" fmla="*/ 409 w 465"/>
                  <a:gd name="T65" fmla="*/ 236 h 524"/>
                  <a:gd name="T66" fmla="*/ 433 w 465"/>
                  <a:gd name="T67" fmla="*/ 172 h 524"/>
                  <a:gd name="T68" fmla="*/ 444 w 465"/>
                  <a:gd name="T69" fmla="*/ 119 h 524"/>
                  <a:gd name="T70" fmla="*/ 418 w 465"/>
                  <a:gd name="T71" fmla="*/ 69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5" h="524">
                    <a:moveTo>
                      <a:pt x="418" y="69"/>
                    </a:moveTo>
                    <a:lnTo>
                      <a:pt x="398" y="64"/>
                    </a:lnTo>
                    <a:lnTo>
                      <a:pt x="389" y="50"/>
                    </a:lnTo>
                    <a:lnTo>
                      <a:pt x="389" y="19"/>
                    </a:lnTo>
                    <a:lnTo>
                      <a:pt x="378" y="4"/>
                    </a:lnTo>
                    <a:lnTo>
                      <a:pt x="356" y="26"/>
                    </a:lnTo>
                    <a:lnTo>
                      <a:pt x="346" y="42"/>
                    </a:lnTo>
                    <a:lnTo>
                      <a:pt x="330" y="42"/>
                    </a:lnTo>
                    <a:lnTo>
                      <a:pt x="325" y="18"/>
                    </a:lnTo>
                    <a:lnTo>
                      <a:pt x="306" y="24"/>
                    </a:lnTo>
                    <a:lnTo>
                      <a:pt x="280" y="42"/>
                    </a:lnTo>
                    <a:lnTo>
                      <a:pt x="262" y="31"/>
                    </a:lnTo>
                    <a:lnTo>
                      <a:pt x="227" y="6"/>
                    </a:lnTo>
                    <a:lnTo>
                      <a:pt x="126" y="0"/>
                    </a:lnTo>
                    <a:lnTo>
                      <a:pt x="116" y="11"/>
                    </a:lnTo>
                    <a:lnTo>
                      <a:pt x="136" y="35"/>
                    </a:lnTo>
                    <a:lnTo>
                      <a:pt x="112" y="50"/>
                    </a:lnTo>
                    <a:lnTo>
                      <a:pt x="74" y="35"/>
                    </a:lnTo>
                    <a:lnTo>
                      <a:pt x="35" y="69"/>
                    </a:lnTo>
                    <a:lnTo>
                      <a:pt x="21" y="99"/>
                    </a:lnTo>
                    <a:lnTo>
                      <a:pt x="24" y="172"/>
                    </a:lnTo>
                    <a:lnTo>
                      <a:pt x="43" y="249"/>
                    </a:lnTo>
                    <a:lnTo>
                      <a:pt x="0" y="298"/>
                    </a:lnTo>
                    <a:lnTo>
                      <a:pt x="4" y="305"/>
                    </a:lnTo>
                    <a:lnTo>
                      <a:pt x="43" y="293"/>
                    </a:lnTo>
                    <a:lnTo>
                      <a:pt x="57" y="311"/>
                    </a:lnTo>
                    <a:lnTo>
                      <a:pt x="45" y="366"/>
                    </a:lnTo>
                    <a:lnTo>
                      <a:pt x="67" y="406"/>
                    </a:lnTo>
                    <a:lnTo>
                      <a:pt x="90" y="412"/>
                    </a:lnTo>
                    <a:lnTo>
                      <a:pt x="112" y="382"/>
                    </a:lnTo>
                    <a:lnTo>
                      <a:pt x="122" y="406"/>
                    </a:lnTo>
                    <a:lnTo>
                      <a:pt x="129" y="404"/>
                    </a:lnTo>
                    <a:lnTo>
                      <a:pt x="164" y="370"/>
                    </a:lnTo>
                    <a:lnTo>
                      <a:pt x="172" y="373"/>
                    </a:lnTo>
                    <a:lnTo>
                      <a:pt x="188" y="364"/>
                    </a:lnTo>
                    <a:lnTo>
                      <a:pt x="217" y="373"/>
                    </a:lnTo>
                    <a:lnTo>
                      <a:pt x="217" y="404"/>
                    </a:lnTo>
                    <a:lnTo>
                      <a:pt x="238" y="408"/>
                    </a:lnTo>
                    <a:lnTo>
                      <a:pt x="232" y="438"/>
                    </a:lnTo>
                    <a:lnTo>
                      <a:pt x="212" y="472"/>
                    </a:lnTo>
                    <a:lnTo>
                      <a:pt x="203" y="501"/>
                    </a:lnTo>
                    <a:lnTo>
                      <a:pt x="212" y="501"/>
                    </a:lnTo>
                    <a:lnTo>
                      <a:pt x="236" y="479"/>
                    </a:lnTo>
                    <a:lnTo>
                      <a:pt x="256" y="523"/>
                    </a:lnTo>
                    <a:lnTo>
                      <a:pt x="272" y="512"/>
                    </a:lnTo>
                    <a:lnTo>
                      <a:pt x="289" y="512"/>
                    </a:lnTo>
                    <a:lnTo>
                      <a:pt x="306" y="498"/>
                    </a:lnTo>
                    <a:lnTo>
                      <a:pt x="306" y="472"/>
                    </a:lnTo>
                    <a:lnTo>
                      <a:pt x="315" y="463"/>
                    </a:lnTo>
                    <a:lnTo>
                      <a:pt x="337" y="465"/>
                    </a:lnTo>
                    <a:lnTo>
                      <a:pt x="374" y="483"/>
                    </a:lnTo>
                    <a:lnTo>
                      <a:pt x="380" y="470"/>
                    </a:lnTo>
                    <a:lnTo>
                      <a:pt x="372" y="455"/>
                    </a:lnTo>
                    <a:lnTo>
                      <a:pt x="374" y="443"/>
                    </a:lnTo>
                    <a:lnTo>
                      <a:pt x="398" y="423"/>
                    </a:lnTo>
                    <a:lnTo>
                      <a:pt x="440" y="435"/>
                    </a:lnTo>
                    <a:lnTo>
                      <a:pt x="464" y="419"/>
                    </a:lnTo>
                    <a:lnTo>
                      <a:pt x="456" y="404"/>
                    </a:lnTo>
                    <a:lnTo>
                      <a:pt x="464" y="368"/>
                    </a:lnTo>
                    <a:lnTo>
                      <a:pt x="461" y="315"/>
                    </a:lnTo>
                    <a:lnTo>
                      <a:pt x="446" y="308"/>
                    </a:lnTo>
                    <a:lnTo>
                      <a:pt x="433" y="274"/>
                    </a:lnTo>
                    <a:lnTo>
                      <a:pt x="433" y="243"/>
                    </a:lnTo>
                    <a:lnTo>
                      <a:pt x="427" y="238"/>
                    </a:lnTo>
                    <a:lnTo>
                      <a:pt x="416" y="243"/>
                    </a:lnTo>
                    <a:lnTo>
                      <a:pt x="409" y="236"/>
                    </a:lnTo>
                    <a:lnTo>
                      <a:pt x="413" y="187"/>
                    </a:lnTo>
                    <a:lnTo>
                      <a:pt x="433" y="172"/>
                    </a:lnTo>
                    <a:lnTo>
                      <a:pt x="446" y="146"/>
                    </a:lnTo>
                    <a:lnTo>
                      <a:pt x="444" y="119"/>
                    </a:lnTo>
                    <a:lnTo>
                      <a:pt x="418" y="69"/>
                    </a:lnTo>
                    <a:lnTo>
                      <a:pt x="418" y="69"/>
                    </a:lnTo>
                  </a:path>
                </a:pathLst>
              </a:custGeom>
              <a:solidFill>
                <a:srgbClr val="C6E6A2"/>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93" name="Freeform 236"/>
              <p:cNvSpPr/>
              <p:nvPr/>
            </p:nvSpPr>
            <p:spPr bwMode="auto">
              <a:xfrm>
                <a:off x="4846608" y="4829278"/>
                <a:ext cx="796491" cy="723067"/>
              </a:xfrm>
              <a:custGeom>
                <a:avLst/>
                <a:gdLst>
                  <a:gd name="T0" fmla="*/ 145 w 520"/>
                  <a:gd name="T1" fmla="*/ 153 h 459"/>
                  <a:gd name="T2" fmla="*/ 131 w 520"/>
                  <a:gd name="T3" fmla="*/ 190 h 459"/>
                  <a:gd name="T4" fmla="*/ 109 w 520"/>
                  <a:gd name="T5" fmla="*/ 197 h 459"/>
                  <a:gd name="T6" fmla="*/ 61 w 520"/>
                  <a:gd name="T7" fmla="*/ 190 h 459"/>
                  <a:gd name="T8" fmla="*/ 50 w 520"/>
                  <a:gd name="T9" fmla="*/ 201 h 459"/>
                  <a:gd name="T10" fmla="*/ 24 w 520"/>
                  <a:gd name="T11" fmla="*/ 192 h 459"/>
                  <a:gd name="T12" fmla="*/ 0 w 520"/>
                  <a:gd name="T13" fmla="*/ 226 h 459"/>
                  <a:gd name="T14" fmla="*/ 11 w 520"/>
                  <a:gd name="T15" fmla="*/ 236 h 459"/>
                  <a:gd name="T16" fmla="*/ 11 w 520"/>
                  <a:gd name="T17" fmla="*/ 258 h 459"/>
                  <a:gd name="T18" fmla="*/ 21 w 520"/>
                  <a:gd name="T19" fmla="*/ 279 h 459"/>
                  <a:gd name="T20" fmla="*/ 70 w 520"/>
                  <a:gd name="T21" fmla="*/ 263 h 459"/>
                  <a:gd name="T22" fmla="*/ 85 w 520"/>
                  <a:gd name="T23" fmla="*/ 276 h 459"/>
                  <a:gd name="T24" fmla="*/ 64 w 520"/>
                  <a:gd name="T25" fmla="*/ 369 h 459"/>
                  <a:gd name="T26" fmla="*/ 92 w 520"/>
                  <a:gd name="T27" fmla="*/ 398 h 459"/>
                  <a:gd name="T28" fmla="*/ 83 w 520"/>
                  <a:gd name="T29" fmla="*/ 451 h 459"/>
                  <a:gd name="T30" fmla="*/ 112 w 520"/>
                  <a:gd name="T31" fmla="*/ 453 h 459"/>
                  <a:gd name="T32" fmla="*/ 142 w 520"/>
                  <a:gd name="T33" fmla="*/ 424 h 459"/>
                  <a:gd name="T34" fmla="*/ 155 w 520"/>
                  <a:gd name="T35" fmla="*/ 433 h 459"/>
                  <a:gd name="T36" fmla="*/ 214 w 520"/>
                  <a:gd name="T37" fmla="*/ 458 h 459"/>
                  <a:gd name="T38" fmla="*/ 226 w 520"/>
                  <a:gd name="T39" fmla="*/ 451 h 459"/>
                  <a:gd name="T40" fmla="*/ 228 w 520"/>
                  <a:gd name="T41" fmla="*/ 431 h 459"/>
                  <a:gd name="T42" fmla="*/ 238 w 520"/>
                  <a:gd name="T43" fmla="*/ 419 h 459"/>
                  <a:gd name="T44" fmla="*/ 322 w 520"/>
                  <a:gd name="T45" fmla="*/ 364 h 459"/>
                  <a:gd name="T46" fmla="*/ 337 w 520"/>
                  <a:gd name="T47" fmla="*/ 383 h 459"/>
                  <a:gd name="T48" fmla="*/ 387 w 520"/>
                  <a:gd name="T49" fmla="*/ 398 h 459"/>
                  <a:gd name="T50" fmla="*/ 416 w 520"/>
                  <a:gd name="T51" fmla="*/ 361 h 459"/>
                  <a:gd name="T52" fmla="*/ 429 w 520"/>
                  <a:gd name="T53" fmla="*/ 369 h 459"/>
                  <a:gd name="T54" fmla="*/ 449 w 520"/>
                  <a:gd name="T55" fmla="*/ 369 h 459"/>
                  <a:gd name="T56" fmla="*/ 449 w 520"/>
                  <a:gd name="T57" fmla="*/ 358 h 459"/>
                  <a:gd name="T58" fmla="*/ 475 w 520"/>
                  <a:gd name="T59" fmla="*/ 349 h 459"/>
                  <a:gd name="T60" fmla="*/ 475 w 520"/>
                  <a:gd name="T61" fmla="*/ 340 h 459"/>
                  <a:gd name="T62" fmla="*/ 486 w 520"/>
                  <a:gd name="T63" fmla="*/ 329 h 459"/>
                  <a:gd name="T64" fmla="*/ 492 w 520"/>
                  <a:gd name="T65" fmla="*/ 332 h 459"/>
                  <a:gd name="T66" fmla="*/ 519 w 520"/>
                  <a:gd name="T67" fmla="*/ 305 h 459"/>
                  <a:gd name="T68" fmla="*/ 497 w 520"/>
                  <a:gd name="T69" fmla="*/ 265 h 459"/>
                  <a:gd name="T70" fmla="*/ 508 w 520"/>
                  <a:gd name="T71" fmla="*/ 209 h 459"/>
                  <a:gd name="T72" fmla="*/ 494 w 520"/>
                  <a:gd name="T73" fmla="*/ 192 h 459"/>
                  <a:gd name="T74" fmla="*/ 456 w 520"/>
                  <a:gd name="T75" fmla="*/ 204 h 459"/>
                  <a:gd name="T76" fmla="*/ 451 w 520"/>
                  <a:gd name="T77" fmla="*/ 197 h 459"/>
                  <a:gd name="T78" fmla="*/ 494 w 520"/>
                  <a:gd name="T79" fmla="*/ 148 h 459"/>
                  <a:gd name="T80" fmla="*/ 475 w 520"/>
                  <a:gd name="T81" fmla="*/ 71 h 459"/>
                  <a:gd name="T82" fmla="*/ 446 w 520"/>
                  <a:gd name="T83" fmla="*/ 93 h 459"/>
                  <a:gd name="T84" fmla="*/ 420 w 520"/>
                  <a:gd name="T85" fmla="*/ 66 h 459"/>
                  <a:gd name="T86" fmla="*/ 396 w 520"/>
                  <a:gd name="T87" fmla="*/ 33 h 459"/>
                  <a:gd name="T88" fmla="*/ 394 w 520"/>
                  <a:gd name="T89" fmla="*/ 13 h 459"/>
                  <a:gd name="T90" fmla="*/ 377 w 520"/>
                  <a:gd name="T91" fmla="*/ 9 h 459"/>
                  <a:gd name="T92" fmla="*/ 357 w 520"/>
                  <a:gd name="T93" fmla="*/ 16 h 459"/>
                  <a:gd name="T94" fmla="*/ 324 w 520"/>
                  <a:gd name="T95" fmla="*/ 0 h 459"/>
                  <a:gd name="T96" fmla="*/ 308 w 520"/>
                  <a:gd name="T97" fmla="*/ 38 h 459"/>
                  <a:gd name="T98" fmla="*/ 281 w 520"/>
                  <a:gd name="T99" fmla="*/ 40 h 459"/>
                  <a:gd name="T100" fmla="*/ 260 w 520"/>
                  <a:gd name="T101" fmla="*/ 71 h 459"/>
                  <a:gd name="T102" fmla="*/ 248 w 520"/>
                  <a:gd name="T103" fmla="*/ 64 h 459"/>
                  <a:gd name="T104" fmla="*/ 228 w 520"/>
                  <a:gd name="T105" fmla="*/ 71 h 459"/>
                  <a:gd name="T106" fmla="*/ 197 w 520"/>
                  <a:gd name="T107" fmla="*/ 53 h 459"/>
                  <a:gd name="T108" fmla="*/ 173 w 520"/>
                  <a:gd name="T109" fmla="*/ 81 h 459"/>
                  <a:gd name="T110" fmla="*/ 173 w 520"/>
                  <a:gd name="T111" fmla="*/ 95 h 459"/>
                  <a:gd name="T112" fmla="*/ 221 w 520"/>
                  <a:gd name="T113" fmla="*/ 122 h 459"/>
                  <a:gd name="T114" fmla="*/ 232 w 520"/>
                  <a:gd name="T115" fmla="*/ 141 h 459"/>
                  <a:gd name="T116" fmla="*/ 197 w 520"/>
                  <a:gd name="T117" fmla="*/ 154 h 459"/>
                  <a:gd name="T118" fmla="*/ 145 w 520"/>
                  <a:gd name="T119" fmla="*/ 153 h 459"/>
                  <a:gd name="T120" fmla="*/ 145 w 520"/>
                  <a:gd name="T121" fmla="*/ 1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0" h="459">
                    <a:moveTo>
                      <a:pt x="145" y="153"/>
                    </a:moveTo>
                    <a:lnTo>
                      <a:pt x="131" y="190"/>
                    </a:lnTo>
                    <a:lnTo>
                      <a:pt x="109" y="197"/>
                    </a:lnTo>
                    <a:lnTo>
                      <a:pt x="61" y="190"/>
                    </a:lnTo>
                    <a:lnTo>
                      <a:pt x="50" y="201"/>
                    </a:lnTo>
                    <a:lnTo>
                      <a:pt x="24" y="192"/>
                    </a:lnTo>
                    <a:lnTo>
                      <a:pt x="0" y="226"/>
                    </a:lnTo>
                    <a:lnTo>
                      <a:pt x="11" y="236"/>
                    </a:lnTo>
                    <a:lnTo>
                      <a:pt x="11" y="258"/>
                    </a:lnTo>
                    <a:lnTo>
                      <a:pt x="21" y="279"/>
                    </a:lnTo>
                    <a:lnTo>
                      <a:pt x="70" y="263"/>
                    </a:lnTo>
                    <a:lnTo>
                      <a:pt x="85" y="276"/>
                    </a:lnTo>
                    <a:lnTo>
                      <a:pt x="64" y="369"/>
                    </a:lnTo>
                    <a:lnTo>
                      <a:pt x="92" y="398"/>
                    </a:lnTo>
                    <a:lnTo>
                      <a:pt x="83" y="451"/>
                    </a:lnTo>
                    <a:lnTo>
                      <a:pt x="112" y="453"/>
                    </a:lnTo>
                    <a:lnTo>
                      <a:pt x="142" y="424"/>
                    </a:lnTo>
                    <a:lnTo>
                      <a:pt x="155" y="433"/>
                    </a:lnTo>
                    <a:lnTo>
                      <a:pt x="214" y="458"/>
                    </a:lnTo>
                    <a:lnTo>
                      <a:pt x="226" y="451"/>
                    </a:lnTo>
                    <a:lnTo>
                      <a:pt x="228" y="431"/>
                    </a:lnTo>
                    <a:lnTo>
                      <a:pt x="238" y="419"/>
                    </a:lnTo>
                    <a:lnTo>
                      <a:pt x="322" y="364"/>
                    </a:lnTo>
                    <a:lnTo>
                      <a:pt x="337" y="383"/>
                    </a:lnTo>
                    <a:lnTo>
                      <a:pt x="387" y="398"/>
                    </a:lnTo>
                    <a:lnTo>
                      <a:pt x="416" y="361"/>
                    </a:lnTo>
                    <a:lnTo>
                      <a:pt x="429" y="369"/>
                    </a:lnTo>
                    <a:lnTo>
                      <a:pt x="449" y="369"/>
                    </a:lnTo>
                    <a:lnTo>
                      <a:pt x="449" y="358"/>
                    </a:lnTo>
                    <a:lnTo>
                      <a:pt x="475" y="349"/>
                    </a:lnTo>
                    <a:lnTo>
                      <a:pt x="475" y="340"/>
                    </a:lnTo>
                    <a:lnTo>
                      <a:pt x="486" y="329"/>
                    </a:lnTo>
                    <a:lnTo>
                      <a:pt x="492" y="332"/>
                    </a:lnTo>
                    <a:lnTo>
                      <a:pt x="519" y="305"/>
                    </a:lnTo>
                    <a:lnTo>
                      <a:pt x="497" y="265"/>
                    </a:lnTo>
                    <a:lnTo>
                      <a:pt x="508" y="209"/>
                    </a:lnTo>
                    <a:lnTo>
                      <a:pt x="494" y="192"/>
                    </a:lnTo>
                    <a:lnTo>
                      <a:pt x="456" y="204"/>
                    </a:lnTo>
                    <a:lnTo>
                      <a:pt x="451" y="197"/>
                    </a:lnTo>
                    <a:lnTo>
                      <a:pt x="494" y="148"/>
                    </a:lnTo>
                    <a:lnTo>
                      <a:pt x="475" y="71"/>
                    </a:lnTo>
                    <a:lnTo>
                      <a:pt x="446" y="93"/>
                    </a:lnTo>
                    <a:lnTo>
                      <a:pt x="420" y="66"/>
                    </a:lnTo>
                    <a:lnTo>
                      <a:pt x="396" y="33"/>
                    </a:lnTo>
                    <a:lnTo>
                      <a:pt x="394" y="13"/>
                    </a:lnTo>
                    <a:lnTo>
                      <a:pt x="377" y="9"/>
                    </a:lnTo>
                    <a:lnTo>
                      <a:pt x="357" y="16"/>
                    </a:lnTo>
                    <a:lnTo>
                      <a:pt x="324" y="0"/>
                    </a:lnTo>
                    <a:lnTo>
                      <a:pt x="308" y="38"/>
                    </a:lnTo>
                    <a:lnTo>
                      <a:pt x="281" y="40"/>
                    </a:lnTo>
                    <a:lnTo>
                      <a:pt x="260" y="71"/>
                    </a:lnTo>
                    <a:lnTo>
                      <a:pt x="248" y="64"/>
                    </a:lnTo>
                    <a:lnTo>
                      <a:pt x="228" y="71"/>
                    </a:lnTo>
                    <a:lnTo>
                      <a:pt x="197" y="53"/>
                    </a:lnTo>
                    <a:lnTo>
                      <a:pt x="173" y="81"/>
                    </a:lnTo>
                    <a:lnTo>
                      <a:pt x="173" y="95"/>
                    </a:lnTo>
                    <a:lnTo>
                      <a:pt x="221" y="122"/>
                    </a:lnTo>
                    <a:lnTo>
                      <a:pt x="232" y="141"/>
                    </a:lnTo>
                    <a:lnTo>
                      <a:pt x="197" y="154"/>
                    </a:lnTo>
                    <a:lnTo>
                      <a:pt x="145" y="153"/>
                    </a:lnTo>
                    <a:lnTo>
                      <a:pt x="145" y="153"/>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94" name="Freeform 237"/>
              <p:cNvSpPr/>
              <p:nvPr/>
            </p:nvSpPr>
            <p:spPr bwMode="auto">
              <a:xfrm>
                <a:off x="6707390" y="4337873"/>
                <a:ext cx="501046" cy="601971"/>
              </a:xfrm>
              <a:custGeom>
                <a:avLst/>
                <a:gdLst>
                  <a:gd name="T0" fmla="*/ 236 w 327"/>
                  <a:gd name="T1" fmla="*/ 361 h 381"/>
                  <a:gd name="T2" fmla="*/ 186 w 327"/>
                  <a:gd name="T3" fmla="*/ 380 h 381"/>
                  <a:gd name="T4" fmla="*/ 157 w 327"/>
                  <a:gd name="T5" fmla="*/ 351 h 381"/>
                  <a:gd name="T6" fmla="*/ 139 w 327"/>
                  <a:gd name="T7" fmla="*/ 375 h 381"/>
                  <a:gd name="T8" fmla="*/ 107 w 327"/>
                  <a:gd name="T9" fmla="*/ 375 h 381"/>
                  <a:gd name="T10" fmla="*/ 93 w 327"/>
                  <a:gd name="T11" fmla="*/ 348 h 381"/>
                  <a:gd name="T12" fmla="*/ 78 w 327"/>
                  <a:gd name="T13" fmla="*/ 308 h 381"/>
                  <a:gd name="T14" fmla="*/ 50 w 327"/>
                  <a:gd name="T15" fmla="*/ 305 h 381"/>
                  <a:gd name="T16" fmla="*/ 19 w 327"/>
                  <a:gd name="T17" fmla="*/ 247 h 381"/>
                  <a:gd name="T18" fmla="*/ 0 w 327"/>
                  <a:gd name="T19" fmla="*/ 218 h 381"/>
                  <a:gd name="T20" fmla="*/ 14 w 327"/>
                  <a:gd name="T21" fmla="*/ 204 h 381"/>
                  <a:gd name="T22" fmla="*/ 19 w 327"/>
                  <a:gd name="T23" fmla="*/ 199 h 381"/>
                  <a:gd name="T24" fmla="*/ 52 w 327"/>
                  <a:gd name="T25" fmla="*/ 152 h 381"/>
                  <a:gd name="T26" fmla="*/ 50 w 327"/>
                  <a:gd name="T27" fmla="*/ 115 h 381"/>
                  <a:gd name="T28" fmla="*/ 60 w 327"/>
                  <a:gd name="T29" fmla="*/ 99 h 381"/>
                  <a:gd name="T30" fmla="*/ 86 w 327"/>
                  <a:gd name="T31" fmla="*/ 95 h 381"/>
                  <a:gd name="T32" fmla="*/ 93 w 327"/>
                  <a:gd name="T33" fmla="*/ 84 h 381"/>
                  <a:gd name="T34" fmla="*/ 84 w 327"/>
                  <a:gd name="T35" fmla="*/ 66 h 381"/>
                  <a:gd name="T36" fmla="*/ 98 w 327"/>
                  <a:gd name="T37" fmla="*/ 48 h 381"/>
                  <a:gd name="T38" fmla="*/ 98 w 327"/>
                  <a:gd name="T39" fmla="*/ 13 h 381"/>
                  <a:gd name="T40" fmla="*/ 115 w 327"/>
                  <a:gd name="T41" fmla="*/ 4 h 381"/>
                  <a:gd name="T42" fmla="*/ 146 w 327"/>
                  <a:gd name="T43" fmla="*/ 21 h 381"/>
                  <a:gd name="T44" fmla="*/ 184 w 327"/>
                  <a:gd name="T45" fmla="*/ 28 h 381"/>
                  <a:gd name="T46" fmla="*/ 210 w 327"/>
                  <a:gd name="T47" fmla="*/ 0 h 381"/>
                  <a:gd name="T48" fmla="*/ 240 w 327"/>
                  <a:gd name="T49" fmla="*/ 24 h 381"/>
                  <a:gd name="T50" fmla="*/ 227 w 327"/>
                  <a:gd name="T51" fmla="*/ 35 h 381"/>
                  <a:gd name="T52" fmla="*/ 210 w 327"/>
                  <a:gd name="T53" fmla="*/ 59 h 381"/>
                  <a:gd name="T54" fmla="*/ 186 w 327"/>
                  <a:gd name="T55" fmla="*/ 66 h 381"/>
                  <a:gd name="T56" fmla="*/ 177 w 327"/>
                  <a:gd name="T57" fmla="*/ 72 h 381"/>
                  <a:gd name="T58" fmla="*/ 201 w 327"/>
                  <a:gd name="T59" fmla="*/ 86 h 381"/>
                  <a:gd name="T60" fmla="*/ 244 w 327"/>
                  <a:gd name="T61" fmla="*/ 66 h 381"/>
                  <a:gd name="T62" fmla="*/ 317 w 327"/>
                  <a:gd name="T63" fmla="*/ 97 h 381"/>
                  <a:gd name="T64" fmla="*/ 326 w 327"/>
                  <a:gd name="T65" fmla="*/ 158 h 381"/>
                  <a:gd name="T66" fmla="*/ 295 w 327"/>
                  <a:gd name="T67" fmla="*/ 158 h 381"/>
                  <a:gd name="T68" fmla="*/ 292 w 327"/>
                  <a:gd name="T69" fmla="*/ 177 h 381"/>
                  <a:gd name="T70" fmla="*/ 308 w 327"/>
                  <a:gd name="T71" fmla="*/ 202 h 381"/>
                  <a:gd name="T72" fmla="*/ 295 w 327"/>
                  <a:gd name="T73" fmla="*/ 218 h 381"/>
                  <a:gd name="T74" fmla="*/ 311 w 327"/>
                  <a:gd name="T75" fmla="*/ 242 h 381"/>
                  <a:gd name="T76" fmla="*/ 287 w 327"/>
                  <a:gd name="T77" fmla="*/ 271 h 381"/>
                  <a:gd name="T78" fmla="*/ 275 w 327"/>
                  <a:gd name="T79" fmla="*/ 257 h 381"/>
                  <a:gd name="T80" fmla="*/ 240 w 327"/>
                  <a:gd name="T81" fmla="*/ 348 h 381"/>
                  <a:gd name="T82" fmla="*/ 236 w 327"/>
                  <a:gd name="T83" fmla="*/ 361 h 381"/>
                  <a:gd name="T84" fmla="*/ 236 w 327"/>
                  <a:gd name="T85" fmla="*/ 36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7" h="381">
                    <a:moveTo>
                      <a:pt x="236" y="361"/>
                    </a:moveTo>
                    <a:lnTo>
                      <a:pt x="186" y="380"/>
                    </a:lnTo>
                    <a:lnTo>
                      <a:pt x="157" y="351"/>
                    </a:lnTo>
                    <a:lnTo>
                      <a:pt x="139" y="375"/>
                    </a:lnTo>
                    <a:lnTo>
                      <a:pt x="107" y="375"/>
                    </a:lnTo>
                    <a:lnTo>
                      <a:pt x="93" y="348"/>
                    </a:lnTo>
                    <a:lnTo>
                      <a:pt x="78" y="308"/>
                    </a:lnTo>
                    <a:lnTo>
                      <a:pt x="50" y="305"/>
                    </a:lnTo>
                    <a:lnTo>
                      <a:pt x="19" y="247"/>
                    </a:lnTo>
                    <a:lnTo>
                      <a:pt x="0" y="218"/>
                    </a:lnTo>
                    <a:lnTo>
                      <a:pt x="14" y="204"/>
                    </a:lnTo>
                    <a:lnTo>
                      <a:pt x="19" y="199"/>
                    </a:lnTo>
                    <a:lnTo>
                      <a:pt x="52" y="152"/>
                    </a:lnTo>
                    <a:lnTo>
                      <a:pt x="50" y="115"/>
                    </a:lnTo>
                    <a:lnTo>
                      <a:pt x="60" y="99"/>
                    </a:lnTo>
                    <a:lnTo>
                      <a:pt x="86" y="95"/>
                    </a:lnTo>
                    <a:lnTo>
                      <a:pt x="93" y="84"/>
                    </a:lnTo>
                    <a:lnTo>
                      <a:pt x="84" y="66"/>
                    </a:lnTo>
                    <a:lnTo>
                      <a:pt x="98" y="48"/>
                    </a:lnTo>
                    <a:lnTo>
                      <a:pt x="98" y="13"/>
                    </a:lnTo>
                    <a:lnTo>
                      <a:pt x="115" y="4"/>
                    </a:lnTo>
                    <a:lnTo>
                      <a:pt x="146" y="21"/>
                    </a:lnTo>
                    <a:lnTo>
                      <a:pt x="184" y="28"/>
                    </a:lnTo>
                    <a:lnTo>
                      <a:pt x="210" y="0"/>
                    </a:lnTo>
                    <a:lnTo>
                      <a:pt x="240" y="24"/>
                    </a:lnTo>
                    <a:lnTo>
                      <a:pt x="227" y="35"/>
                    </a:lnTo>
                    <a:lnTo>
                      <a:pt x="210" y="59"/>
                    </a:lnTo>
                    <a:lnTo>
                      <a:pt x="186" y="66"/>
                    </a:lnTo>
                    <a:lnTo>
                      <a:pt x="177" y="72"/>
                    </a:lnTo>
                    <a:lnTo>
                      <a:pt x="201" y="86"/>
                    </a:lnTo>
                    <a:lnTo>
                      <a:pt x="244" y="66"/>
                    </a:lnTo>
                    <a:lnTo>
                      <a:pt x="317" y="97"/>
                    </a:lnTo>
                    <a:lnTo>
                      <a:pt x="326" y="158"/>
                    </a:lnTo>
                    <a:lnTo>
                      <a:pt x="295" y="158"/>
                    </a:lnTo>
                    <a:lnTo>
                      <a:pt x="292" y="177"/>
                    </a:lnTo>
                    <a:lnTo>
                      <a:pt x="308" y="202"/>
                    </a:lnTo>
                    <a:lnTo>
                      <a:pt x="295" y="218"/>
                    </a:lnTo>
                    <a:lnTo>
                      <a:pt x="311" y="242"/>
                    </a:lnTo>
                    <a:lnTo>
                      <a:pt x="287" y="271"/>
                    </a:lnTo>
                    <a:lnTo>
                      <a:pt x="275" y="257"/>
                    </a:lnTo>
                    <a:lnTo>
                      <a:pt x="240" y="348"/>
                    </a:lnTo>
                    <a:lnTo>
                      <a:pt x="236" y="361"/>
                    </a:lnTo>
                    <a:lnTo>
                      <a:pt x="236" y="361"/>
                    </a:lnTo>
                  </a:path>
                </a:pathLst>
              </a:custGeom>
              <a:pattFill prst="openDmnd">
                <a:fgClr>
                  <a:schemeClr val="tx2">
                    <a:lumMod val="25000"/>
                    <a:lumOff val="75000"/>
                  </a:schemeClr>
                </a:fgClr>
                <a:bgClr>
                  <a:schemeClr val="bg1"/>
                </a:bgClr>
              </a:patt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95" name="Freeform 238"/>
              <p:cNvSpPr/>
              <p:nvPr/>
            </p:nvSpPr>
            <p:spPr bwMode="auto">
              <a:xfrm>
                <a:off x="6237443" y="3893854"/>
                <a:ext cx="621988" cy="768698"/>
              </a:xfrm>
              <a:custGeom>
                <a:avLst/>
                <a:gdLst>
                  <a:gd name="T0" fmla="*/ 96 w 406"/>
                  <a:gd name="T1" fmla="*/ 0 h 488"/>
                  <a:gd name="T2" fmla="*/ 165 w 406"/>
                  <a:gd name="T3" fmla="*/ 41 h 488"/>
                  <a:gd name="T4" fmla="*/ 220 w 406"/>
                  <a:gd name="T5" fmla="*/ 66 h 488"/>
                  <a:gd name="T6" fmla="*/ 247 w 406"/>
                  <a:gd name="T7" fmla="*/ 70 h 488"/>
                  <a:gd name="T8" fmla="*/ 261 w 406"/>
                  <a:gd name="T9" fmla="*/ 130 h 488"/>
                  <a:gd name="T10" fmla="*/ 304 w 406"/>
                  <a:gd name="T11" fmla="*/ 154 h 488"/>
                  <a:gd name="T12" fmla="*/ 337 w 406"/>
                  <a:gd name="T13" fmla="*/ 134 h 488"/>
                  <a:gd name="T14" fmla="*/ 347 w 406"/>
                  <a:gd name="T15" fmla="*/ 168 h 488"/>
                  <a:gd name="T16" fmla="*/ 308 w 406"/>
                  <a:gd name="T17" fmla="*/ 189 h 488"/>
                  <a:gd name="T18" fmla="*/ 292 w 406"/>
                  <a:gd name="T19" fmla="*/ 221 h 488"/>
                  <a:gd name="T20" fmla="*/ 337 w 406"/>
                  <a:gd name="T21" fmla="*/ 262 h 488"/>
                  <a:gd name="T22" fmla="*/ 405 w 406"/>
                  <a:gd name="T23" fmla="*/ 295 h 488"/>
                  <a:gd name="T24" fmla="*/ 391 w 406"/>
                  <a:gd name="T25" fmla="*/ 348 h 488"/>
                  <a:gd name="T26" fmla="*/ 393 w 406"/>
                  <a:gd name="T27" fmla="*/ 377 h 488"/>
                  <a:gd name="T28" fmla="*/ 356 w 406"/>
                  <a:gd name="T29" fmla="*/ 397 h 488"/>
                  <a:gd name="T30" fmla="*/ 326 w 406"/>
                  <a:gd name="T31" fmla="*/ 481 h 488"/>
                  <a:gd name="T32" fmla="*/ 302 w 406"/>
                  <a:gd name="T33" fmla="*/ 469 h 488"/>
                  <a:gd name="T34" fmla="*/ 235 w 406"/>
                  <a:gd name="T35" fmla="*/ 447 h 488"/>
                  <a:gd name="T36" fmla="*/ 185 w 406"/>
                  <a:gd name="T37" fmla="*/ 478 h 488"/>
                  <a:gd name="T38" fmla="*/ 199 w 406"/>
                  <a:gd name="T39" fmla="*/ 440 h 488"/>
                  <a:gd name="T40" fmla="*/ 141 w 406"/>
                  <a:gd name="T41" fmla="*/ 460 h 488"/>
                  <a:gd name="T42" fmla="*/ 113 w 406"/>
                  <a:gd name="T43" fmla="*/ 356 h 488"/>
                  <a:gd name="T44" fmla="*/ 86 w 406"/>
                  <a:gd name="T45" fmla="*/ 341 h 488"/>
                  <a:gd name="T46" fmla="*/ 65 w 406"/>
                  <a:gd name="T47" fmla="*/ 288 h 488"/>
                  <a:gd name="T48" fmla="*/ 91 w 406"/>
                  <a:gd name="T49" fmla="*/ 253 h 488"/>
                  <a:gd name="T50" fmla="*/ 77 w 406"/>
                  <a:gd name="T51" fmla="*/ 204 h 488"/>
                  <a:gd name="T52" fmla="*/ 24 w 406"/>
                  <a:gd name="T53" fmla="*/ 200 h 488"/>
                  <a:gd name="T54" fmla="*/ 24 w 406"/>
                  <a:gd name="T55" fmla="*/ 151 h 488"/>
                  <a:gd name="T56" fmla="*/ 45 w 406"/>
                  <a:gd name="T57" fmla="*/ 110 h 488"/>
                  <a:gd name="T58" fmla="*/ 53 w 406"/>
                  <a:gd name="T59" fmla="*/ 59 h 488"/>
                  <a:gd name="T60" fmla="*/ 86 w 406"/>
                  <a:gd name="T61" fmla="*/ 90 h 488"/>
                  <a:gd name="T62" fmla="*/ 122 w 406"/>
                  <a:gd name="T63" fmla="*/ 62 h 488"/>
                  <a:gd name="T64" fmla="*/ 86 w 406"/>
                  <a:gd name="T65" fmla="*/ 24 h 488"/>
                  <a:gd name="T66" fmla="*/ 80 w 406"/>
                  <a:gd name="T67" fmla="*/ 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6" h="488">
                    <a:moveTo>
                      <a:pt x="80" y="4"/>
                    </a:moveTo>
                    <a:lnTo>
                      <a:pt x="96" y="0"/>
                    </a:lnTo>
                    <a:lnTo>
                      <a:pt x="144" y="19"/>
                    </a:lnTo>
                    <a:lnTo>
                      <a:pt x="165" y="41"/>
                    </a:lnTo>
                    <a:lnTo>
                      <a:pt x="205" y="52"/>
                    </a:lnTo>
                    <a:lnTo>
                      <a:pt x="220" y="66"/>
                    </a:lnTo>
                    <a:lnTo>
                      <a:pt x="242" y="62"/>
                    </a:lnTo>
                    <a:lnTo>
                      <a:pt x="247" y="70"/>
                    </a:lnTo>
                    <a:lnTo>
                      <a:pt x="240" y="117"/>
                    </a:lnTo>
                    <a:lnTo>
                      <a:pt x="261" y="130"/>
                    </a:lnTo>
                    <a:lnTo>
                      <a:pt x="271" y="147"/>
                    </a:lnTo>
                    <a:lnTo>
                      <a:pt x="304" y="154"/>
                    </a:lnTo>
                    <a:lnTo>
                      <a:pt x="316" y="132"/>
                    </a:lnTo>
                    <a:lnTo>
                      <a:pt x="337" y="134"/>
                    </a:lnTo>
                    <a:lnTo>
                      <a:pt x="350" y="151"/>
                    </a:lnTo>
                    <a:lnTo>
                      <a:pt x="347" y="168"/>
                    </a:lnTo>
                    <a:lnTo>
                      <a:pt x="308" y="172"/>
                    </a:lnTo>
                    <a:lnTo>
                      <a:pt x="308" y="189"/>
                    </a:lnTo>
                    <a:lnTo>
                      <a:pt x="308" y="202"/>
                    </a:lnTo>
                    <a:lnTo>
                      <a:pt x="292" y="221"/>
                    </a:lnTo>
                    <a:lnTo>
                      <a:pt x="304" y="240"/>
                    </a:lnTo>
                    <a:lnTo>
                      <a:pt x="337" y="262"/>
                    </a:lnTo>
                    <a:lnTo>
                      <a:pt x="338" y="288"/>
                    </a:lnTo>
                    <a:lnTo>
                      <a:pt x="405" y="295"/>
                    </a:lnTo>
                    <a:lnTo>
                      <a:pt x="405" y="330"/>
                    </a:lnTo>
                    <a:lnTo>
                      <a:pt x="391" y="348"/>
                    </a:lnTo>
                    <a:lnTo>
                      <a:pt x="400" y="366"/>
                    </a:lnTo>
                    <a:lnTo>
                      <a:pt x="393" y="377"/>
                    </a:lnTo>
                    <a:lnTo>
                      <a:pt x="367" y="381"/>
                    </a:lnTo>
                    <a:lnTo>
                      <a:pt x="356" y="397"/>
                    </a:lnTo>
                    <a:lnTo>
                      <a:pt x="359" y="434"/>
                    </a:lnTo>
                    <a:lnTo>
                      <a:pt x="326" y="481"/>
                    </a:lnTo>
                    <a:lnTo>
                      <a:pt x="321" y="487"/>
                    </a:lnTo>
                    <a:lnTo>
                      <a:pt x="302" y="469"/>
                    </a:lnTo>
                    <a:lnTo>
                      <a:pt x="256" y="469"/>
                    </a:lnTo>
                    <a:lnTo>
                      <a:pt x="235" y="447"/>
                    </a:lnTo>
                    <a:lnTo>
                      <a:pt x="199" y="484"/>
                    </a:lnTo>
                    <a:lnTo>
                      <a:pt x="185" y="478"/>
                    </a:lnTo>
                    <a:lnTo>
                      <a:pt x="201" y="450"/>
                    </a:lnTo>
                    <a:lnTo>
                      <a:pt x="199" y="440"/>
                    </a:lnTo>
                    <a:lnTo>
                      <a:pt x="185" y="436"/>
                    </a:lnTo>
                    <a:lnTo>
                      <a:pt x="141" y="460"/>
                    </a:lnTo>
                    <a:lnTo>
                      <a:pt x="100" y="381"/>
                    </a:lnTo>
                    <a:lnTo>
                      <a:pt x="113" y="356"/>
                    </a:lnTo>
                    <a:lnTo>
                      <a:pt x="108" y="348"/>
                    </a:lnTo>
                    <a:lnTo>
                      <a:pt x="86" y="341"/>
                    </a:lnTo>
                    <a:lnTo>
                      <a:pt x="50" y="320"/>
                    </a:lnTo>
                    <a:lnTo>
                      <a:pt x="65" y="288"/>
                    </a:lnTo>
                    <a:lnTo>
                      <a:pt x="86" y="277"/>
                    </a:lnTo>
                    <a:lnTo>
                      <a:pt x="91" y="253"/>
                    </a:lnTo>
                    <a:lnTo>
                      <a:pt x="82" y="209"/>
                    </a:lnTo>
                    <a:lnTo>
                      <a:pt x="77" y="204"/>
                    </a:lnTo>
                    <a:lnTo>
                      <a:pt x="56" y="226"/>
                    </a:lnTo>
                    <a:lnTo>
                      <a:pt x="24" y="200"/>
                    </a:lnTo>
                    <a:lnTo>
                      <a:pt x="0" y="170"/>
                    </a:lnTo>
                    <a:lnTo>
                      <a:pt x="24" y="151"/>
                    </a:lnTo>
                    <a:lnTo>
                      <a:pt x="29" y="120"/>
                    </a:lnTo>
                    <a:lnTo>
                      <a:pt x="45" y="110"/>
                    </a:lnTo>
                    <a:lnTo>
                      <a:pt x="43" y="67"/>
                    </a:lnTo>
                    <a:lnTo>
                      <a:pt x="53" y="59"/>
                    </a:lnTo>
                    <a:lnTo>
                      <a:pt x="74" y="72"/>
                    </a:lnTo>
                    <a:lnTo>
                      <a:pt x="86" y="90"/>
                    </a:lnTo>
                    <a:lnTo>
                      <a:pt x="113" y="72"/>
                    </a:lnTo>
                    <a:lnTo>
                      <a:pt x="122" y="62"/>
                    </a:lnTo>
                    <a:lnTo>
                      <a:pt x="117" y="41"/>
                    </a:lnTo>
                    <a:lnTo>
                      <a:pt x="86" y="24"/>
                    </a:lnTo>
                    <a:lnTo>
                      <a:pt x="80" y="4"/>
                    </a:lnTo>
                    <a:lnTo>
                      <a:pt x="80" y="4"/>
                    </a:lnTo>
                  </a:path>
                </a:pathLst>
              </a:custGeom>
              <a:solidFill>
                <a:srgbClr val="C6E6A2"/>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96" name="Freeform 240"/>
              <p:cNvSpPr/>
              <p:nvPr/>
            </p:nvSpPr>
            <p:spPr bwMode="auto">
              <a:xfrm>
                <a:off x="6384301" y="3779777"/>
                <a:ext cx="734292" cy="605481"/>
              </a:xfrm>
              <a:custGeom>
                <a:avLst/>
                <a:gdLst>
                  <a:gd name="T0" fmla="*/ 444 w 478"/>
                  <a:gd name="T1" fmla="*/ 304 h 385"/>
                  <a:gd name="T2" fmla="*/ 433 w 478"/>
                  <a:gd name="T3" fmla="*/ 337 h 385"/>
                  <a:gd name="T4" fmla="*/ 420 w 478"/>
                  <a:gd name="T5" fmla="*/ 355 h 385"/>
                  <a:gd name="T6" fmla="*/ 394 w 478"/>
                  <a:gd name="T7" fmla="*/ 384 h 385"/>
                  <a:gd name="T8" fmla="*/ 356 w 478"/>
                  <a:gd name="T9" fmla="*/ 377 h 385"/>
                  <a:gd name="T10" fmla="*/ 326 w 478"/>
                  <a:gd name="T11" fmla="*/ 359 h 385"/>
                  <a:gd name="T12" fmla="*/ 308 w 478"/>
                  <a:gd name="T13" fmla="*/ 369 h 385"/>
                  <a:gd name="T14" fmla="*/ 242 w 478"/>
                  <a:gd name="T15" fmla="*/ 362 h 385"/>
                  <a:gd name="T16" fmla="*/ 241 w 478"/>
                  <a:gd name="T17" fmla="*/ 335 h 385"/>
                  <a:gd name="T18" fmla="*/ 208 w 478"/>
                  <a:gd name="T19" fmla="*/ 313 h 385"/>
                  <a:gd name="T20" fmla="*/ 196 w 478"/>
                  <a:gd name="T21" fmla="*/ 294 h 385"/>
                  <a:gd name="T22" fmla="*/ 212 w 478"/>
                  <a:gd name="T23" fmla="*/ 275 h 385"/>
                  <a:gd name="T24" fmla="*/ 212 w 478"/>
                  <a:gd name="T25" fmla="*/ 262 h 385"/>
                  <a:gd name="T26" fmla="*/ 212 w 478"/>
                  <a:gd name="T27" fmla="*/ 245 h 385"/>
                  <a:gd name="T28" fmla="*/ 251 w 478"/>
                  <a:gd name="T29" fmla="*/ 241 h 385"/>
                  <a:gd name="T30" fmla="*/ 253 w 478"/>
                  <a:gd name="T31" fmla="*/ 224 h 385"/>
                  <a:gd name="T32" fmla="*/ 241 w 478"/>
                  <a:gd name="T33" fmla="*/ 207 h 385"/>
                  <a:gd name="T34" fmla="*/ 220 w 478"/>
                  <a:gd name="T35" fmla="*/ 205 h 385"/>
                  <a:gd name="T36" fmla="*/ 208 w 478"/>
                  <a:gd name="T37" fmla="*/ 227 h 385"/>
                  <a:gd name="T38" fmla="*/ 175 w 478"/>
                  <a:gd name="T39" fmla="*/ 220 h 385"/>
                  <a:gd name="T40" fmla="*/ 165 w 478"/>
                  <a:gd name="T41" fmla="*/ 202 h 385"/>
                  <a:gd name="T42" fmla="*/ 144 w 478"/>
                  <a:gd name="T43" fmla="*/ 190 h 385"/>
                  <a:gd name="T44" fmla="*/ 150 w 478"/>
                  <a:gd name="T45" fmla="*/ 142 h 385"/>
                  <a:gd name="T46" fmla="*/ 146 w 478"/>
                  <a:gd name="T47" fmla="*/ 134 h 385"/>
                  <a:gd name="T48" fmla="*/ 124 w 478"/>
                  <a:gd name="T49" fmla="*/ 139 h 385"/>
                  <a:gd name="T50" fmla="*/ 109 w 478"/>
                  <a:gd name="T51" fmla="*/ 125 h 385"/>
                  <a:gd name="T52" fmla="*/ 69 w 478"/>
                  <a:gd name="T53" fmla="*/ 114 h 385"/>
                  <a:gd name="T54" fmla="*/ 48 w 478"/>
                  <a:gd name="T55" fmla="*/ 92 h 385"/>
                  <a:gd name="T56" fmla="*/ 0 w 478"/>
                  <a:gd name="T57" fmla="*/ 72 h 385"/>
                  <a:gd name="T58" fmla="*/ 4 w 478"/>
                  <a:gd name="T59" fmla="*/ 50 h 385"/>
                  <a:gd name="T60" fmla="*/ 24 w 478"/>
                  <a:gd name="T61" fmla="*/ 41 h 385"/>
                  <a:gd name="T62" fmla="*/ 59 w 478"/>
                  <a:gd name="T63" fmla="*/ 72 h 385"/>
                  <a:gd name="T64" fmla="*/ 69 w 478"/>
                  <a:gd name="T65" fmla="*/ 72 h 385"/>
                  <a:gd name="T66" fmla="*/ 102 w 478"/>
                  <a:gd name="T67" fmla="*/ 68 h 385"/>
                  <a:gd name="T68" fmla="*/ 122 w 478"/>
                  <a:gd name="T69" fmla="*/ 53 h 385"/>
                  <a:gd name="T70" fmla="*/ 148 w 478"/>
                  <a:gd name="T71" fmla="*/ 74 h 385"/>
                  <a:gd name="T72" fmla="*/ 160 w 478"/>
                  <a:gd name="T73" fmla="*/ 55 h 385"/>
                  <a:gd name="T74" fmla="*/ 162 w 478"/>
                  <a:gd name="T75" fmla="*/ 43 h 385"/>
                  <a:gd name="T76" fmla="*/ 184 w 478"/>
                  <a:gd name="T77" fmla="*/ 31 h 385"/>
                  <a:gd name="T78" fmla="*/ 189 w 478"/>
                  <a:gd name="T79" fmla="*/ 4 h 385"/>
                  <a:gd name="T80" fmla="*/ 212 w 478"/>
                  <a:gd name="T81" fmla="*/ 0 h 385"/>
                  <a:gd name="T82" fmla="*/ 267 w 478"/>
                  <a:gd name="T83" fmla="*/ 36 h 385"/>
                  <a:gd name="T84" fmla="*/ 306 w 478"/>
                  <a:gd name="T85" fmla="*/ 53 h 385"/>
                  <a:gd name="T86" fmla="*/ 383 w 478"/>
                  <a:gd name="T87" fmla="*/ 178 h 385"/>
                  <a:gd name="T88" fmla="*/ 378 w 478"/>
                  <a:gd name="T89" fmla="*/ 192 h 385"/>
                  <a:gd name="T90" fmla="*/ 428 w 478"/>
                  <a:gd name="T91" fmla="*/ 216 h 385"/>
                  <a:gd name="T92" fmla="*/ 442 w 478"/>
                  <a:gd name="T93" fmla="*/ 238 h 385"/>
                  <a:gd name="T94" fmla="*/ 466 w 478"/>
                  <a:gd name="T95" fmla="*/ 249 h 385"/>
                  <a:gd name="T96" fmla="*/ 477 w 478"/>
                  <a:gd name="T97" fmla="*/ 270 h 385"/>
                  <a:gd name="T98" fmla="*/ 462 w 478"/>
                  <a:gd name="T99" fmla="*/ 277 h 385"/>
                  <a:gd name="T100" fmla="*/ 438 w 478"/>
                  <a:gd name="T101" fmla="*/ 269 h 385"/>
                  <a:gd name="T102" fmla="*/ 400 w 478"/>
                  <a:gd name="T103" fmla="*/ 269 h 385"/>
                  <a:gd name="T104" fmla="*/ 368 w 478"/>
                  <a:gd name="T105" fmla="*/ 258 h 385"/>
                  <a:gd name="T106" fmla="*/ 354 w 478"/>
                  <a:gd name="T107" fmla="*/ 269 h 385"/>
                  <a:gd name="T108" fmla="*/ 385 w 478"/>
                  <a:gd name="T109" fmla="*/ 277 h 385"/>
                  <a:gd name="T110" fmla="*/ 416 w 478"/>
                  <a:gd name="T111" fmla="*/ 291 h 385"/>
                  <a:gd name="T112" fmla="*/ 444 w 478"/>
                  <a:gd name="T113" fmla="*/ 304 h 385"/>
                  <a:gd name="T114" fmla="*/ 444 w 478"/>
                  <a:gd name="T115" fmla="*/ 304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8" h="385">
                    <a:moveTo>
                      <a:pt x="444" y="304"/>
                    </a:moveTo>
                    <a:lnTo>
                      <a:pt x="433" y="337"/>
                    </a:lnTo>
                    <a:lnTo>
                      <a:pt x="420" y="355"/>
                    </a:lnTo>
                    <a:lnTo>
                      <a:pt x="394" y="384"/>
                    </a:lnTo>
                    <a:lnTo>
                      <a:pt x="356" y="377"/>
                    </a:lnTo>
                    <a:lnTo>
                      <a:pt x="326" y="359"/>
                    </a:lnTo>
                    <a:lnTo>
                      <a:pt x="308" y="369"/>
                    </a:lnTo>
                    <a:lnTo>
                      <a:pt x="242" y="362"/>
                    </a:lnTo>
                    <a:lnTo>
                      <a:pt x="241" y="335"/>
                    </a:lnTo>
                    <a:lnTo>
                      <a:pt x="208" y="313"/>
                    </a:lnTo>
                    <a:lnTo>
                      <a:pt x="196" y="294"/>
                    </a:lnTo>
                    <a:lnTo>
                      <a:pt x="212" y="275"/>
                    </a:lnTo>
                    <a:lnTo>
                      <a:pt x="212" y="262"/>
                    </a:lnTo>
                    <a:lnTo>
                      <a:pt x="212" y="245"/>
                    </a:lnTo>
                    <a:lnTo>
                      <a:pt x="251" y="241"/>
                    </a:lnTo>
                    <a:lnTo>
                      <a:pt x="253" y="224"/>
                    </a:lnTo>
                    <a:lnTo>
                      <a:pt x="241" y="207"/>
                    </a:lnTo>
                    <a:lnTo>
                      <a:pt x="220" y="205"/>
                    </a:lnTo>
                    <a:lnTo>
                      <a:pt x="208" y="227"/>
                    </a:lnTo>
                    <a:lnTo>
                      <a:pt x="175" y="220"/>
                    </a:lnTo>
                    <a:lnTo>
                      <a:pt x="165" y="202"/>
                    </a:lnTo>
                    <a:lnTo>
                      <a:pt x="144" y="190"/>
                    </a:lnTo>
                    <a:lnTo>
                      <a:pt x="150" y="142"/>
                    </a:lnTo>
                    <a:lnTo>
                      <a:pt x="146" y="134"/>
                    </a:lnTo>
                    <a:lnTo>
                      <a:pt x="124" y="139"/>
                    </a:lnTo>
                    <a:lnTo>
                      <a:pt x="109" y="125"/>
                    </a:lnTo>
                    <a:lnTo>
                      <a:pt x="69" y="114"/>
                    </a:lnTo>
                    <a:lnTo>
                      <a:pt x="48" y="92"/>
                    </a:lnTo>
                    <a:lnTo>
                      <a:pt x="0" y="72"/>
                    </a:lnTo>
                    <a:lnTo>
                      <a:pt x="4" y="50"/>
                    </a:lnTo>
                    <a:lnTo>
                      <a:pt x="24" y="41"/>
                    </a:lnTo>
                    <a:lnTo>
                      <a:pt x="59" y="72"/>
                    </a:lnTo>
                    <a:lnTo>
                      <a:pt x="69" y="72"/>
                    </a:lnTo>
                    <a:lnTo>
                      <a:pt x="102" y="68"/>
                    </a:lnTo>
                    <a:lnTo>
                      <a:pt x="122" y="53"/>
                    </a:lnTo>
                    <a:lnTo>
                      <a:pt x="148" y="74"/>
                    </a:lnTo>
                    <a:lnTo>
                      <a:pt x="160" y="55"/>
                    </a:lnTo>
                    <a:lnTo>
                      <a:pt x="162" y="43"/>
                    </a:lnTo>
                    <a:lnTo>
                      <a:pt x="184" y="31"/>
                    </a:lnTo>
                    <a:lnTo>
                      <a:pt x="189" y="4"/>
                    </a:lnTo>
                    <a:lnTo>
                      <a:pt x="212" y="0"/>
                    </a:lnTo>
                    <a:lnTo>
                      <a:pt x="267" y="36"/>
                    </a:lnTo>
                    <a:lnTo>
                      <a:pt x="306" y="53"/>
                    </a:lnTo>
                    <a:lnTo>
                      <a:pt x="383" y="178"/>
                    </a:lnTo>
                    <a:lnTo>
                      <a:pt x="378" y="192"/>
                    </a:lnTo>
                    <a:lnTo>
                      <a:pt x="428" y="216"/>
                    </a:lnTo>
                    <a:lnTo>
                      <a:pt x="442" y="238"/>
                    </a:lnTo>
                    <a:lnTo>
                      <a:pt x="466" y="249"/>
                    </a:lnTo>
                    <a:lnTo>
                      <a:pt x="477" y="270"/>
                    </a:lnTo>
                    <a:lnTo>
                      <a:pt x="462" y="277"/>
                    </a:lnTo>
                    <a:lnTo>
                      <a:pt x="438" y="269"/>
                    </a:lnTo>
                    <a:lnTo>
                      <a:pt x="400" y="269"/>
                    </a:lnTo>
                    <a:lnTo>
                      <a:pt x="368" y="258"/>
                    </a:lnTo>
                    <a:lnTo>
                      <a:pt x="354" y="269"/>
                    </a:lnTo>
                    <a:lnTo>
                      <a:pt x="385" y="277"/>
                    </a:lnTo>
                    <a:lnTo>
                      <a:pt x="416" y="291"/>
                    </a:lnTo>
                    <a:lnTo>
                      <a:pt x="444" y="304"/>
                    </a:lnTo>
                    <a:lnTo>
                      <a:pt x="444" y="304"/>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97" name="Freeform 241"/>
              <p:cNvSpPr/>
              <p:nvPr/>
            </p:nvSpPr>
            <p:spPr bwMode="auto">
              <a:xfrm>
                <a:off x="5454774" y="4179922"/>
                <a:ext cx="1003820" cy="647601"/>
              </a:xfrm>
              <a:custGeom>
                <a:avLst/>
                <a:gdLst>
                  <a:gd name="T0" fmla="*/ 90 w 654"/>
                  <a:gd name="T1" fmla="*/ 380 h 411"/>
                  <a:gd name="T2" fmla="*/ 166 w 654"/>
                  <a:gd name="T3" fmla="*/ 361 h 411"/>
                  <a:gd name="T4" fmla="*/ 171 w 654"/>
                  <a:gd name="T5" fmla="*/ 322 h 411"/>
                  <a:gd name="T6" fmla="*/ 282 w 654"/>
                  <a:gd name="T7" fmla="*/ 317 h 411"/>
                  <a:gd name="T8" fmla="*/ 335 w 654"/>
                  <a:gd name="T9" fmla="*/ 353 h 411"/>
                  <a:gd name="T10" fmla="*/ 380 w 654"/>
                  <a:gd name="T11" fmla="*/ 329 h 411"/>
                  <a:gd name="T12" fmla="*/ 401 w 654"/>
                  <a:gd name="T13" fmla="*/ 353 h 411"/>
                  <a:gd name="T14" fmla="*/ 433 w 654"/>
                  <a:gd name="T15" fmla="*/ 315 h 411"/>
                  <a:gd name="T16" fmla="*/ 444 w 654"/>
                  <a:gd name="T17" fmla="*/ 361 h 411"/>
                  <a:gd name="T18" fmla="*/ 473 w 654"/>
                  <a:gd name="T19" fmla="*/ 380 h 411"/>
                  <a:gd name="T20" fmla="*/ 528 w 654"/>
                  <a:gd name="T21" fmla="*/ 346 h 411"/>
                  <a:gd name="T22" fmla="*/ 617 w 654"/>
                  <a:gd name="T23" fmla="*/ 291 h 411"/>
                  <a:gd name="T24" fmla="*/ 611 w 654"/>
                  <a:gd name="T25" fmla="*/ 200 h 411"/>
                  <a:gd name="T26" fmla="*/ 619 w 654"/>
                  <a:gd name="T27" fmla="*/ 168 h 411"/>
                  <a:gd name="T28" fmla="*/ 561 w 654"/>
                  <a:gd name="T29" fmla="*/ 139 h 411"/>
                  <a:gd name="T30" fmla="*/ 519 w 654"/>
                  <a:gd name="T31" fmla="*/ 139 h 411"/>
                  <a:gd name="T32" fmla="*/ 458 w 654"/>
                  <a:gd name="T33" fmla="*/ 117 h 411"/>
                  <a:gd name="T34" fmla="*/ 425 w 654"/>
                  <a:gd name="T35" fmla="*/ 79 h 411"/>
                  <a:gd name="T36" fmla="*/ 392 w 654"/>
                  <a:gd name="T37" fmla="*/ 77 h 411"/>
                  <a:gd name="T38" fmla="*/ 320 w 654"/>
                  <a:gd name="T39" fmla="*/ 77 h 411"/>
                  <a:gd name="T40" fmla="*/ 188 w 654"/>
                  <a:gd name="T41" fmla="*/ 0 h 411"/>
                  <a:gd name="T42" fmla="*/ 160 w 654"/>
                  <a:gd name="T43" fmla="*/ 9 h 411"/>
                  <a:gd name="T44" fmla="*/ 78 w 654"/>
                  <a:gd name="T45" fmla="*/ 9 h 411"/>
                  <a:gd name="T46" fmla="*/ 90 w 654"/>
                  <a:gd name="T47" fmla="*/ 38 h 411"/>
                  <a:gd name="T48" fmla="*/ 126 w 654"/>
                  <a:gd name="T49" fmla="*/ 48 h 411"/>
                  <a:gd name="T50" fmla="*/ 85 w 654"/>
                  <a:gd name="T51" fmla="*/ 77 h 411"/>
                  <a:gd name="T52" fmla="*/ 85 w 654"/>
                  <a:gd name="T53" fmla="*/ 112 h 411"/>
                  <a:gd name="T54" fmla="*/ 109 w 654"/>
                  <a:gd name="T55" fmla="*/ 147 h 411"/>
                  <a:gd name="T56" fmla="*/ 138 w 654"/>
                  <a:gd name="T57" fmla="*/ 225 h 411"/>
                  <a:gd name="T58" fmla="*/ 118 w 654"/>
                  <a:gd name="T59" fmla="*/ 238 h 411"/>
                  <a:gd name="T60" fmla="*/ 17 w 654"/>
                  <a:gd name="T61" fmla="*/ 278 h 411"/>
                  <a:gd name="T62" fmla="*/ 13 w 654"/>
                  <a:gd name="T63" fmla="*/ 313 h 411"/>
                  <a:gd name="T64" fmla="*/ 33 w 654"/>
                  <a:gd name="T65" fmla="*/ 355 h 411"/>
                  <a:gd name="T66" fmla="*/ 76 w 654"/>
                  <a:gd name="T67"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4" h="411">
                    <a:moveTo>
                      <a:pt x="76" y="410"/>
                    </a:moveTo>
                    <a:lnTo>
                      <a:pt x="90" y="380"/>
                    </a:lnTo>
                    <a:lnTo>
                      <a:pt x="129" y="346"/>
                    </a:lnTo>
                    <a:lnTo>
                      <a:pt x="166" y="361"/>
                    </a:lnTo>
                    <a:lnTo>
                      <a:pt x="190" y="346"/>
                    </a:lnTo>
                    <a:lnTo>
                      <a:pt x="171" y="322"/>
                    </a:lnTo>
                    <a:lnTo>
                      <a:pt x="181" y="310"/>
                    </a:lnTo>
                    <a:lnTo>
                      <a:pt x="282" y="317"/>
                    </a:lnTo>
                    <a:lnTo>
                      <a:pt x="317" y="342"/>
                    </a:lnTo>
                    <a:lnTo>
                      <a:pt x="335" y="353"/>
                    </a:lnTo>
                    <a:lnTo>
                      <a:pt x="361" y="335"/>
                    </a:lnTo>
                    <a:lnTo>
                      <a:pt x="380" y="329"/>
                    </a:lnTo>
                    <a:lnTo>
                      <a:pt x="385" y="353"/>
                    </a:lnTo>
                    <a:lnTo>
                      <a:pt x="401" y="353"/>
                    </a:lnTo>
                    <a:lnTo>
                      <a:pt x="411" y="337"/>
                    </a:lnTo>
                    <a:lnTo>
                      <a:pt x="433" y="315"/>
                    </a:lnTo>
                    <a:lnTo>
                      <a:pt x="444" y="330"/>
                    </a:lnTo>
                    <a:lnTo>
                      <a:pt x="444" y="361"/>
                    </a:lnTo>
                    <a:lnTo>
                      <a:pt x="454" y="375"/>
                    </a:lnTo>
                    <a:lnTo>
                      <a:pt x="473" y="380"/>
                    </a:lnTo>
                    <a:lnTo>
                      <a:pt x="495" y="357"/>
                    </a:lnTo>
                    <a:lnTo>
                      <a:pt x="528" y="346"/>
                    </a:lnTo>
                    <a:lnTo>
                      <a:pt x="588" y="289"/>
                    </a:lnTo>
                    <a:lnTo>
                      <a:pt x="617" y="291"/>
                    </a:lnTo>
                    <a:lnTo>
                      <a:pt x="653" y="279"/>
                    </a:lnTo>
                    <a:lnTo>
                      <a:pt x="611" y="200"/>
                    </a:lnTo>
                    <a:lnTo>
                      <a:pt x="624" y="176"/>
                    </a:lnTo>
                    <a:lnTo>
                      <a:pt x="619" y="168"/>
                    </a:lnTo>
                    <a:lnTo>
                      <a:pt x="598" y="161"/>
                    </a:lnTo>
                    <a:lnTo>
                      <a:pt x="561" y="139"/>
                    </a:lnTo>
                    <a:lnTo>
                      <a:pt x="543" y="127"/>
                    </a:lnTo>
                    <a:lnTo>
                      <a:pt x="519" y="139"/>
                    </a:lnTo>
                    <a:lnTo>
                      <a:pt x="492" y="117"/>
                    </a:lnTo>
                    <a:lnTo>
                      <a:pt x="458" y="117"/>
                    </a:lnTo>
                    <a:lnTo>
                      <a:pt x="432" y="101"/>
                    </a:lnTo>
                    <a:lnTo>
                      <a:pt x="425" y="79"/>
                    </a:lnTo>
                    <a:lnTo>
                      <a:pt x="411" y="66"/>
                    </a:lnTo>
                    <a:lnTo>
                      <a:pt x="392" y="77"/>
                    </a:lnTo>
                    <a:lnTo>
                      <a:pt x="375" y="69"/>
                    </a:lnTo>
                    <a:lnTo>
                      <a:pt x="320" y="77"/>
                    </a:lnTo>
                    <a:lnTo>
                      <a:pt x="260" y="64"/>
                    </a:lnTo>
                    <a:lnTo>
                      <a:pt x="188" y="0"/>
                    </a:lnTo>
                    <a:lnTo>
                      <a:pt x="169" y="16"/>
                    </a:lnTo>
                    <a:lnTo>
                      <a:pt x="160" y="9"/>
                    </a:lnTo>
                    <a:lnTo>
                      <a:pt x="145" y="9"/>
                    </a:lnTo>
                    <a:lnTo>
                      <a:pt x="78" y="9"/>
                    </a:lnTo>
                    <a:lnTo>
                      <a:pt x="69" y="17"/>
                    </a:lnTo>
                    <a:lnTo>
                      <a:pt x="90" y="38"/>
                    </a:lnTo>
                    <a:lnTo>
                      <a:pt x="109" y="42"/>
                    </a:lnTo>
                    <a:lnTo>
                      <a:pt x="126" y="48"/>
                    </a:lnTo>
                    <a:lnTo>
                      <a:pt x="118" y="62"/>
                    </a:lnTo>
                    <a:lnTo>
                      <a:pt x="85" y="77"/>
                    </a:lnTo>
                    <a:lnTo>
                      <a:pt x="78" y="103"/>
                    </a:lnTo>
                    <a:lnTo>
                      <a:pt x="85" y="112"/>
                    </a:lnTo>
                    <a:lnTo>
                      <a:pt x="90" y="146"/>
                    </a:lnTo>
                    <a:lnTo>
                      <a:pt x="109" y="147"/>
                    </a:lnTo>
                    <a:lnTo>
                      <a:pt x="129" y="173"/>
                    </a:lnTo>
                    <a:lnTo>
                      <a:pt x="138" y="225"/>
                    </a:lnTo>
                    <a:lnTo>
                      <a:pt x="131" y="243"/>
                    </a:lnTo>
                    <a:lnTo>
                      <a:pt x="118" y="238"/>
                    </a:lnTo>
                    <a:lnTo>
                      <a:pt x="81" y="267"/>
                    </a:lnTo>
                    <a:lnTo>
                      <a:pt x="17" y="278"/>
                    </a:lnTo>
                    <a:lnTo>
                      <a:pt x="0" y="295"/>
                    </a:lnTo>
                    <a:lnTo>
                      <a:pt x="13" y="313"/>
                    </a:lnTo>
                    <a:lnTo>
                      <a:pt x="16" y="351"/>
                    </a:lnTo>
                    <a:lnTo>
                      <a:pt x="33" y="355"/>
                    </a:lnTo>
                    <a:lnTo>
                      <a:pt x="76" y="410"/>
                    </a:lnTo>
                    <a:lnTo>
                      <a:pt x="76" y="410"/>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98" name="Freeform 242"/>
              <p:cNvSpPr/>
              <p:nvPr/>
            </p:nvSpPr>
            <p:spPr bwMode="auto">
              <a:xfrm>
                <a:off x="4057028" y="4083396"/>
                <a:ext cx="1610259" cy="1258348"/>
              </a:xfrm>
              <a:custGeom>
                <a:avLst/>
                <a:gdLst>
                  <a:gd name="T0" fmla="*/ 409 w 1051"/>
                  <a:gd name="T1" fmla="*/ 67 h 799"/>
                  <a:gd name="T2" fmla="*/ 392 w 1051"/>
                  <a:gd name="T3" fmla="*/ 24 h 799"/>
                  <a:gd name="T4" fmla="*/ 459 w 1051"/>
                  <a:gd name="T5" fmla="*/ 0 h 799"/>
                  <a:gd name="T6" fmla="*/ 471 w 1051"/>
                  <a:gd name="T7" fmla="*/ 46 h 799"/>
                  <a:gd name="T8" fmla="*/ 533 w 1051"/>
                  <a:gd name="T9" fmla="*/ 99 h 799"/>
                  <a:gd name="T10" fmla="*/ 565 w 1051"/>
                  <a:gd name="T11" fmla="*/ 99 h 799"/>
                  <a:gd name="T12" fmla="*/ 591 w 1051"/>
                  <a:gd name="T13" fmla="*/ 149 h 799"/>
                  <a:gd name="T14" fmla="*/ 657 w 1051"/>
                  <a:gd name="T15" fmla="*/ 142 h 799"/>
                  <a:gd name="T16" fmla="*/ 688 w 1051"/>
                  <a:gd name="T17" fmla="*/ 118 h 799"/>
                  <a:gd name="T18" fmla="*/ 708 w 1051"/>
                  <a:gd name="T19" fmla="*/ 142 h 799"/>
                  <a:gd name="T20" fmla="*/ 780 w 1051"/>
                  <a:gd name="T21" fmla="*/ 133 h 799"/>
                  <a:gd name="T22" fmla="*/ 793 w 1051"/>
                  <a:gd name="T23" fmla="*/ 154 h 799"/>
                  <a:gd name="T24" fmla="*/ 868 w 1051"/>
                  <a:gd name="T25" fmla="*/ 184 h 799"/>
                  <a:gd name="T26" fmla="*/ 957 w 1051"/>
                  <a:gd name="T27" fmla="*/ 195 h 799"/>
                  <a:gd name="T28" fmla="*/ 1001 w 1051"/>
                  <a:gd name="T29" fmla="*/ 207 h 799"/>
                  <a:gd name="T30" fmla="*/ 1040 w 1051"/>
                  <a:gd name="T31" fmla="*/ 234 h 799"/>
                  <a:gd name="T32" fmla="*/ 1043 w 1051"/>
                  <a:gd name="T33" fmla="*/ 304 h 799"/>
                  <a:gd name="T34" fmla="*/ 992 w 1051"/>
                  <a:gd name="T35" fmla="*/ 328 h 799"/>
                  <a:gd name="T36" fmla="*/ 911 w 1051"/>
                  <a:gd name="T37" fmla="*/ 356 h 799"/>
                  <a:gd name="T38" fmla="*/ 927 w 1051"/>
                  <a:gd name="T39" fmla="*/ 412 h 799"/>
                  <a:gd name="T40" fmla="*/ 988 w 1051"/>
                  <a:gd name="T41" fmla="*/ 470 h 799"/>
                  <a:gd name="T42" fmla="*/ 961 w 1051"/>
                  <a:gd name="T43" fmla="*/ 566 h 799"/>
                  <a:gd name="T44" fmla="*/ 911 w 1051"/>
                  <a:gd name="T45" fmla="*/ 506 h 799"/>
                  <a:gd name="T46" fmla="*/ 892 w 1051"/>
                  <a:gd name="T47" fmla="*/ 482 h 799"/>
                  <a:gd name="T48" fmla="*/ 839 w 1051"/>
                  <a:gd name="T49" fmla="*/ 473 h 799"/>
                  <a:gd name="T50" fmla="*/ 796 w 1051"/>
                  <a:gd name="T51" fmla="*/ 513 h 799"/>
                  <a:gd name="T52" fmla="*/ 762 w 1051"/>
                  <a:gd name="T53" fmla="*/ 537 h 799"/>
                  <a:gd name="T54" fmla="*/ 712 w 1051"/>
                  <a:gd name="T55" fmla="*/ 526 h 799"/>
                  <a:gd name="T56" fmla="*/ 688 w 1051"/>
                  <a:gd name="T57" fmla="*/ 568 h 799"/>
                  <a:gd name="T58" fmla="*/ 746 w 1051"/>
                  <a:gd name="T59" fmla="*/ 614 h 799"/>
                  <a:gd name="T60" fmla="*/ 659 w 1051"/>
                  <a:gd name="T61" fmla="*/ 626 h 799"/>
                  <a:gd name="T62" fmla="*/ 633 w 1051"/>
                  <a:gd name="T63" fmla="*/ 597 h 799"/>
                  <a:gd name="T64" fmla="*/ 578 w 1051"/>
                  <a:gd name="T65" fmla="*/ 605 h 799"/>
                  <a:gd name="T66" fmla="*/ 565 w 1051"/>
                  <a:gd name="T67" fmla="*/ 564 h 799"/>
                  <a:gd name="T68" fmla="*/ 535 w 1051"/>
                  <a:gd name="T69" fmla="*/ 542 h 799"/>
                  <a:gd name="T70" fmla="*/ 530 w 1051"/>
                  <a:gd name="T71" fmla="*/ 573 h 799"/>
                  <a:gd name="T72" fmla="*/ 499 w 1051"/>
                  <a:gd name="T73" fmla="*/ 599 h 799"/>
                  <a:gd name="T74" fmla="*/ 451 w 1051"/>
                  <a:gd name="T75" fmla="*/ 682 h 799"/>
                  <a:gd name="T76" fmla="*/ 433 w 1051"/>
                  <a:gd name="T77" fmla="*/ 780 h 799"/>
                  <a:gd name="T78" fmla="*/ 368 w 1051"/>
                  <a:gd name="T79" fmla="*/ 798 h 799"/>
                  <a:gd name="T80" fmla="*/ 272 w 1051"/>
                  <a:gd name="T81" fmla="*/ 639 h 799"/>
                  <a:gd name="T82" fmla="*/ 217 w 1051"/>
                  <a:gd name="T83" fmla="*/ 610 h 799"/>
                  <a:gd name="T84" fmla="*/ 219 w 1051"/>
                  <a:gd name="T85" fmla="*/ 568 h 799"/>
                  <a:gd name="T86" fmla="*/ 171 w 1051"/>
                  <a:gd name="T87" fmla="*/ 573 h 799"/>
                  <a:gd name="T88" fmla="*/ 126 w 1051"/>
                  <a:gd name="T89" fmla="*/ 497 h 799"/>
                  <a:gd name="T90" fmla="*/ 118 w 1051"/>
                  <a:gd name="T91" fmla="*/ 350 h 799"/>
                  <a:gd name="T92" fmla="*/ 112 w 1051"/>
                  <a:gd name="T93" fmla="*/ 272 h 799"/>
                  <a:gd name="T94" fmla="*/ 0 w 1051"/>
                  <a:gd name="T95" fmla="*/ 131 h 799"/>
                  <a:gd name="T96" fmla="*/ 16 w 1051"/>
                  <a:gd name="T97" fmla="*/ 94 h 799"/>
                  <a:gd name="T98" fmla="*/ 164 w 1051"/>
                  <a:gd name="T99" fmla="*/ 99 h 799"/>
                  <a:gd name="T100" fmla="*/ 212 w 1051"/>
                  <a:gd name="T101" fmla="*/ 109 h 799"/>
                  <a:gd name="T102" fmla="*/ 291 w 1051"/>
                  <a:gd name="T103" fmla="*/ 147 h 799"/>
                  <a:gd name="T104" fmla="*/ 300 w 1051"/>
                  <a:gd name="T105" fmla="*/ 103 h 799"/>
                  <a:gd name="T106" fmla="*/ 348 w 1051"/>
                  <a:gd name="T107" fmla="*/ 111 h 799"/>
                  <a:gd name="T108" fmla="*/ 396 w 1051"/>
                  <a:gd name="T109" fmla="*/ 101 h 799"/>
                  <a:gd name="T110" fmla="*/ 396 w 1051"/>
                  <a:gd name="T111" fmla="*/ 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51" h="799">
                    <a:moveTo>
                      <a:pt x="396" y="99"/>
                    </a:moveTo>
                    <a:lnTo>
                      <a:pt x="409" y="67"/>
                    </a:lnTo>
                    <a:lnTo>
                      <a:pt x="394" y="50"/>
                    </a:lnTo>
                    <a:lnTo>
                      <a:pt x="392" y="24"/>
                    </a:lnTo>
                    <a:lnTo>
                      <a:pt x="447" y="0"/>
                    </a:lnTo>
                    <a:lnTo>
                      <a:pt x="459" y="0"/>
                    </a:lnTo>
                    <a:lnTo>
                      <a:pt x="468" y="19"/>
                    </a:lnTo>
                    <a:lnTo>
                      <a:pt x="471" y="46"/>
                    </a:lnTo>
                    <a:lnTo>
                      <a:pt x="497" y="63"/>
                    </a:lnTo>
                    <a:lnTo>
                      <a:pt x="533" y="99"/>
                    </a:lnTo>
                    <a:lnTo>
                      <a:pt x="552" y="85"/>
                    </a:lnTo>
                    <a:lnTo>
                      <a:pt x="565" y="99"/>
                    </a:lnTo>
                    <a:lnTo>
                      <a:pt x="569" y="133"/>
                    </a:lnTo>
                    <a:lnTo>
                      <a:pt x="591" y="149"/>
                    </a:lnTo>
                    <a:lnTo>
                      <a:pt x="648" y="154"/>
                    </a:lnTo>
                    <a:lnTo>
                      <a:pt x="657" y="142"/>
                    </a:lnTo>
                    <a:lnTo>
                      <a:pt x="655" y="127"/>
                    </a:lnTo>
                    <a:lnTo>
                      <a:pt x="688" y="118"/>
                    </a:lnTo>
                    <a:lnTo>
                      <a:pt x="705" y="123"/>
                    </a:lnTo>
                    <a:lnTo>
                      <a:pt x="708" y="142"/>
                    </a:lnTo>
                    <a:lnTo>
                      <a:pt x="722" y="145"/>
                    </a:lnTo>
                    <a:lnTo>
                      <a:pt x="780" y="133"/>
                    </a:lnTo>
                    <a:lnTo>
                      <a:pt x="791" y="138"/>
                    </a:lnTo>
                    <a:lnTo>
                      <a:pt x="793" y="154"/>
                    </a:lnTo>
                    <a:lnTo>
                      <a:pt x="817" y="160"/>
                    </a:lnTo>
                    <a:lnTo>
                      <a:pt x="868" y="184"/>
                    </a:lnTo>
                    <a:lnTo>
                      <a:pt x="896" y="173"/>
                    </a:lnTo>
                    <a:lnTo>
                      <a:pt x="957" y="195"/>
                    </a:lnTo>
                    <a:lnTo>
                      <a:pt x="971" y="213"/>
                    </a:lnTo>
                    <a:lnTo>
                      <a:pt x="1001" y="207"/>
                    </a:lnTo>
                    <a:lnTo>
                      <a:pt x="1021" y="208"/>
                    </a:lnTo>
                    <a:lnTo>
                      <a:pt x="1040" y="234"/>
                    </a:lnTo>
                    <a:lnTo>
                      <a:pt x="1050" y="286"/>
                    </a:lnTo>
                    <a:lnTo>
                      <a:pt x="1043" y="304"/>
                    </a:lnTo>
                    <a:lnTo>
                      <a:pt x="1030" y="299"/>
                    </a:lnTo>
                    <a:lnTo>
                      <a:pt x="992" y="328"/>
                    </a:lnTo>
                    <a:lnTo>
                      <a:pt x="928" y="339"/>
                    </a:lnTo>
                    <a:lnTo>
                      <a:pt x="911" y="356"/>
                    </a:lnTo>
                    <a:lnTo>
                      <a:pt x="925" y="374"/>
                    </a:lnTo>
                    <a:lnTo>
                      <a:pt x="927" y="412"/>
                    </a:lnTo>
                    <a:lnTo>
                      <a:pt x="944" y="416"/>
                    </a:lnTo>
                    <a:lnTo>
                      <a:pt x="988" y="470"/>
                    </a:lnTo>
                    <a:lnTo>
                      <a:pt x="990" y="544"/>
                    </a:lnTo>
                    <a:lnTo>
                      <a:pt x="961" y="566"/>
                    </a:lnTo>
                    <a:lnTo>
                      <a:pt x="935" y="540"/>
                    </a:lnTo>
                    <a:lnTo>
                      <a:pt x="911" y="506"/>
                    </a:lnTo>
                    <a:lnTo>
                      <a:pt x="909" y="487"/>
                    </a:lnTo>
                    <a:lnTo>
                      <a:pt x="892" y="482"/>
                    </a:lnTo>
                    <a:lnTo>
                      <a:pt x="872" y="489"/>
                    </a:lnTo>
                    <a:lnTo>
                      <a:pt x="839" y="473"/>
                    </a:lnTo>
                    <a:lnTo>
                      <a:pt x="823" y="511"/>
                    </a:lnTo>
                    <a:lnTo>
                      <a:pt x="796" y="513"/>
                    </a:lnTo>
                    <a:lnTo>
                      <a:pt x="775" y="544"/>
                    </a:lnTo>
                    <a:lnTo>
                      <a:pt x="762" y="537"/>
                    </a:lnTo>
                    <a:lnTo>
                      <a:pt x="743" y="544"/>
                    </a:lnTo>
                    <a:lnTo>
                      <a:pt x="712" y="526"/>
                    </a:lnTo>
                    <a:lnTo>
                      <a:pt x="688" y="555"/>
                    </a:lnTo>
                    <a:lnTo>
                      <a:pt x="688" y="568"/>
                    </a:lnTo>
                    <a:lnTo>
                      <a:pt x="736" y="595"/>
                    </a:lnTo>
                    <a:lnTo>
                      <a:pt x="746" y="614"/>
                    </a:lnTo>
                    <a:lnTo>
                      <a:pt x="712" y="627"/>
                    </a:lnTo>
                    <a:lnTo>
                      <a:pt x="659" y="626"/>
                    </a:lnTo>
                    <a:lnTo>
                      <a:pt x="653" y="603"/>
                    </a:lnTo>
                    <a:lnTo>
                      <a:pt x="633" y="597"/>
                    </a:lnTo>
                    <a:lnTo>
                      <a:pt x="600" y="617"/>
                    </a:lnTo>
                    <a:lnTo>
                      <a:pt x="578" y="605"/>
                    </a:lnTo>
                    <a:lnTo>
                      <a:pt x="576" y="576"/>
                    </a:lnTo>
                    <a:lnTo>
                      <a:pt x="565" y="564"/>
                    </a:lnTo>
                    <a:lnTo>
                      <a:pt x="565" y="548"/>
                    </a:lnTo>
                    <a:lnTo>
                      <a:pt x="535" y="542"/>
                    </a:lnTo>
                    <a:lnTo>
                      <a:pt x="526" y="550"/>
                    </a:lnTo>
                    <a:lnTo>
                      <a:pt x="530" y="573"/>
                    </a:lnTo>
                    <a:lnTo>
                      <a:pt x="506" y="583"/>
                    </a:lnTo>
                    <a:lnTo>
                      <a:pt x="499" y="599"/>
                    </a:lnTo>
                    <a:lnTo>
                      <a:pt x="506" y="619"/>
                    </a:lnTo>
                    <a:lnTo>
                      <a:pt x="451" y="682"/>
                    </a:lnTo>
                    <a:lnTo>
                      <a:pt x="459" y="757"/>
                    </a:lnTo>
                    <a:lnTo>
                      <a:pt x="433" y="780"/>
                    </a:lnTo>
                    <a:lnTo>
                      <a:pt x="420" y="766"/>
                    </a:lnTo>
                    <a:lnTo>
                      <a:pt x="368" y="798"/>
                    </a:lnTo>
                    <a:lnTo>
                      <a:pt x="348" y="786"/>
                    </a:lnTo>
                    <a:lnTo>
                      <a:pt x="272" y="639"/>
                    </a:lnTo>
                    <a:lnTo>
                      <a:pt x="241" y="617"/>
                    </a:lnTo>
                    <a:lnTo>
                      <a:pt x="217" y="610"/>
                    </a:lnTo>
                    <a:lnTo>
                      <a:pt x="205" y="590"/>
                    </a:lnTo>
                    <a:lnTo>
                      <a:pt x="219" y="568"/>
                    </a:lnTo>
                    <a:lnTo>
                      <a:pt x="197" y="550"/>
                    </a:lnTo>
                    <a:lnTo>
                      <a:pt x="171" y="573"/>
                    </a:lnTo>
                    <a:lnTo>
                      <a:pt x="145" y="576"/>
                    </a:lnTo>
                    <a:lnTo>
                      <a:pt x="126" y="497"/>
                    </a:lnTo>
                    <a:lnTo>
                      <a:pt x="122" y="477"/>
                    </a:lnTo>
                    <a:lnTo>
                      <a:pt x="118" y="350"/>
                    </a:lnTo>
                    <a:lnTo>
                      <a:pt x="93" y="286"/>
                    </a:lnTo>
                    <a:lnTo>
                      <a:pt x="112" y="272"/>
                    </a:lnTo>
                    <a:lnTo>
                      <a:pt x="61" y="180"/>
                    </a:lnTo>
                    <a:lnTo>
                      <a:pt x="0" y="131"/>
                    </a:lnTo>
                    <a:lnTo>
                      <a:pt x="9" y="103"/>
                    </a:lnTo>
                    <a:lnTo>
                      <a:pt x="16" y="94"/>
                    </a:lnTo>
                    <a:lnTo>
                      <a:pt x="105" y="80"/>
                    </a:lnTo>
                    <a:lnTo>
                      <a:pt x="164" y="99"/>
                    </a:lnTo>
                    <a:lnTo>
                      <a:pt x="199" y="87"/>
                    </a:lnTo>
                    <a:lnTo>
                      <a:pt x="212" y="109"/>
                    </a:lnTo>
                    <a:lnTo>
                      <a:pt x="256" y="154"/>
                    </a:lnTo>
                    <a:lnTo>
                      <a:pt x="291" y="147"/>
                    </a:lnTo>
                    <a:lnTo>
                      <a:pt x="291" y="120"/>
                    </a:lnTo>
                    <a:lnTo>
                      <a:pt x="300" y="103"/>
                    </a:lnTo>
                    <a:lnTo>
                      <a:pt x="335" y="89"/>
                    </a:lnTo>
                    <a:lnTo>
                      <a:pt x="348" y="111"/>
                    </a:lnTo>
                    <a:lnTo>
                      <a:pt x="368" y="96"/>
                    </a:lnTo>
                    <a:lnTo>
                      <a:pt x="396" y="101"/>
                    </a:lnTo>
                    <a:lnTo>
                      <a:pt x="396" y="99"/>
                    </a:lnTo>
                    <a:lnTo>
                      <a:pt x="396" y="99"/>
                    </a:lnTo>
                  </a:path>
                </a:pathLst>
              </a:custGeom>
              <a:pattFill prst="openDmnd">
                <a:fgClr>
                  <a:schemeClr val="tx2">
                    <a:lumMod val="25000"/>
                    <a:lumOff val="75000"/>
                  </a:schemeClr>
                </a:fgClr>
                <a:bgClr>
                  <a:schemeClr val="bg1"/>
                </a:bgClr>
              </a:patt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99" name="Freeform 247"/>
              <p:cNvSpPr/>
              <p:nvPr/>
            </p:nvSpPr>
            <p:spPr bwMode="auto">
              <a:xfrm>
                <a:off x="5100586" y="3221682"/>
                <a:ext cx="644449" cy="1198677"/>
              </a:xfrm>
              <a:custGeom>
                <a:avLst/>
                <a:gdLst>
                  <a:gd name="T0" fmla="*/ 349 w 420"/>
                  <a:gd name="T1" fmla="*/ 453 h 761"/>
                  <a:gd name="T2" fmla="*/ 340 w 420"/>
                  <a:gd name="T3" fmla="*/ 255 h 761"/>
                  <a:gd name="T4" fmla="*/ 368 w 420"/>
                  <a:gd name="T5" fmla="*/ 191 h 761"/>
                  <a:gd name="T6" fmla="*/ 366 w 420"/>
                  <a:gd name="T7" fmla="*/ 101 h 761"/>
                  <a:gd name="T8" fmla="*/ 383 w 420"/>
                  <a:gd name="T9" fmla="*/ 39 h 761"/>
                  <a:gd name="T10" fmla="*/ 370 w 420"/>
                  <a:gd name="T11" fmla="*/ 0 h 761"/>
                  <a:gd name="T12" fmla="*/ 306 w 420"/>
                  <a:gd name="T13" fmla="*/ 21 h 761"/>
                  <a:gd name="T14" fmla="*/ 285 w 420"/>
                  <a:gd name="T15" fmla="*/ 77 h 761"/>
                  <a:gd name="T16" fmla="*/ 261 w 420"/>
                  <a:gd name="T17" fmla="*/ 96 h 761"/>
                  <a:gd name="T18" fmla="*/ 179 w 420"/>
                  <a:gd name="T19" fmla="*/ 193 h 761"/>
                  <a:gd name="T20" fmla="*/ 117 w 420"/>
                  <a:gd name="T21" fmla="*/ 191 h 761"/>
                  <a:gd name="T22" fmla="*/ 103 w 420"/>
                  <a:gd name="T23" fmla="*/ 253 h 761"/>
                  <a:gd name="T24" fmla="*/ 179 w 420"/>
                  <a:gd name="T25" fmla="*/ 301 h 761"/>
                  <a:gd name="T26" fmla="*/ 223 w 420"/>
                  <a:gd name="T27" fmla="*/ 347 h 761"/>
                  <a:gd name="T28" fmla="*/ 215 w 420"/>
                  <a:gd name="T29" fmla="*/ 409 h 761"/>
                  <a:gd name="T30" fmla="*/ 155 w 420"/>
                  <a:gd name="T31" fmla="*/ 429 h 761"/>
                  <a:gd name="T32" fmla="*/ 148 w 420"/>
                  <a:gd name="T33" fmla="*/ 444 h 761"/>
                  <a:gd name="T34" fmla="*/ 107 w 420"/>
                  <a:gd name="T35" fmla="*/ 465 h 761"/>
                  <a:gd name="T36" fmla="*/ 57 w 420"/>
                  <a:gd name="T37" fmla="*/ 453 h 761"/>
                  <a:gd name="T38" fmla="*/ 57 w 420"/>
                  <a:gd name="T39" fmla="*/ 475 h 761"/>
                  <a:gd name="T40" fmla="*/ 38 w 420"/>
                  <a:gd name="T41" fmla="*/ 508 h 761"/>
                  <a:gd name="T42" fmla="*/ 45 w 420"/>
                  <a:gd name="T43" fmla="*/ 571 h 761"/>
                  <a:gd name="T44" fmla="*/ 52 w 420"/>
                  <a:gd name="T45" fmla="*/ 599 h 761"/>
                  <a:gd name="T46" fmla="*/ 0 w 420"/>
                  <a:gd name="T47" fmla="*/ 610 h 761"/>
                  <a:gd name="T48" fmla="*/ 6 w 420"/>
                  <a:gd name="T49" fmla="*/ 665 h 761"/>
                  <a:gd name="T50" fmla="*/ 26 w 420"/>
                  <a:gd name="T51" fmla="*/ 689 h 761"/>
                  <a:gd name="T52" fmla="*/ 98 w 420"/>
                  <a:gd name="T53" fmla="*/ 680 h 761"/>
                  <a:gd name="T54" fmla="*/ 112 w 420"/>
                  <a:gd name="T55" fmla="*/ 701 h 761"/>
                  <a:gd name="T56" fmla="*/ 186 w 420"/>
                  <a:gd name="T57" fmla="*/ 731 h 761"/>
                  <a:gd name="T58" fmla="*/ 275 w 420"/>
                  <a:gd name="T59" fmla="*/ 742 h 761"/>
                  <a:gd name="T60" fmla="*/ 320 w 420"/>
                  <a:gd name="T61" fmla="*/ 754 h 761"/>
                  <a:gd name="T62" fmla="*/ 309 w 420"/>
                  <a:gd name="T63" fmla="*/ 711 h 761"/>
                  <a:gd name="T64" fmla="*/ 349 w 420"/>
                  <a:gd name="T65" fmla="*/ 670 h 761"/>
                  <a:gd name="T66" fmla="*/ 340 w 420"/>
                  <a:gd name="T67" fmla="*/ 650 h 761"/>
                  <a:gd name="T68" fmla="*/ 299 w 420"/>
                  <a:gd name="T69" fmla="*/ 625 h 761"/>
                  <a:gd name="T70" fmla="*/ 375 w 420"/>
                  <a:gd name="T71" fmla="*/ 617 h 761"/>
                  <a:gd name="T72" fmla="*/ 399 w 420"/>
                  <a:gd name="T73" fmla="*/ 624 h 761"/>
                  <a:gd name="T74" fmla="*/ 419 w 420"/>
                  <a:gd name="T75" fmla="*/ 581 h 761"/>
                  <a:gd name="T76" fmla="*/ 359 w 420"/>
                  <a:gd name="T77" fmla="*/ 48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761">
                    <a:moveTo>
                      <a:pt x="359" y="480"/>
                    </a:moveTo>
                    <a:lnTo>
                      <a:pt x="349" y="453"/>
                    </a:lnTo>
                    <a:lnTo>
                      <a:pt x="368" y="385"/>
                    </a:lnTo>
                    <a:lnTo>
                      <a:pt x="340" y="255"/>
                    </a:lnTo>
                    <a:lnTo>
                      <a:pt x="359" y="222"/>
                    </a:lnTo>
                    <a:lnTo>
                      <a:pt x="368" y="191"/>
                    </a:lnTo>
                    <a:lnTo>
                      <a:pt x="342" y="138"/>
                    </a:lnTo>
                    <a:lnTo>
                      <a:pt x="366" y="101"/>
                    </a:lnTo>
                    <a:lnTo>
                      <a:pt x="370" y="65"/>
                    </a:lnTo>
                    <a:lnTo>
                      <a:pt x="383" y="39"/>
                    </a:lnTo>
                    <a:lnTo>
                      <a:pt x="381" y="8"/>
                    </a:lnTo>
                    <a:lnTo>
                      <a:pt x="370" y="0"/>
                    </a:lnTo>
                    <a:lnTo>
                      <a:pt x="352" y="19"/>
                    </a:lnTo>
                    <a:lnTo>
                      <a:pt x="306" y="21"/>
                    </a:lnTo>
                    <a:lnTo>
                      <a:pt x="282" y="56"/>
                    </a:lnTo>
                    <a:lnTo>
                      <a:pt x="285" y="77"/>
                    </a:lnTo>
                    <a:lnTo>
                      <a:pt x="280" y="89"/>
                    </a:lnTo>
                    <a:lnTo>
                      <a:pt x="261" y="96"/>
                    </a:lnTo>
                    <a:lnTo>
                      <a:pt x="188" y="200"/>
                    </a:lnTo>
                    <a:lnTo>
                      <a:pt x="179" y="193"/>
                    </a:lnTo>
                    <a:lnTo>
                      <a:pt x="160" y="188"/>
                    </a:lnTo>
                    <a:lnTo>
                      <a:pt x="117" y="191"/>
                    </a:lnTo>
                    <a:lnTo>
                      <a:pt x="105" y="210"/>
                    </a:lnTo>
                    <a:lnTo>
                      <a:pt x="103" y="253"/>
                    </a:lnTo>
                    <a:lnTo>
                      <a:pt x="109" y="266"/>
                    </a:lnTo>
                    <a:lnTo>
                      <a:pt x="179" y="301"/>
                    </a:lnTo>
                    <a:lnTo>
                      <a:pt x="217" y="325"/>
                    </a:lnTo>
                    <a:lnTo>
                      <a:pt x="223" y="347"/>
                    </a:lnTo>
                    <a:lnTo>
                      <a:pt x="203" y="376"/>
                    </a:lnTo>
                    <a:lnTo>
                      <a:pt x="215" y="409"/>
                    </a:lnTo>
                    <a:lnTo>
                      <a:pt x="208" y="424"/>
                    </a:lnTo>
                    <a:lnTo>
                      <a:pt x="155" y="429"/>
                    </a:lnTo>
                    <a:lnTo>
                      <a:pt x="144" y="436"/>
                    </a:lnTo>
                    <a:lnTo>
                      <a:pt x="148" y="444"/>
                    </a:lnTo>
                    <a:lnTo>
                      <a:pt x="148" y="460"/>
                    </a:lnTo>
                    <a:lnTo>
                      <a:pt x="107" y="465"/>
                    </a:lnTo>
                    <a:lnTo>
                      <a:pt x="85" y="453"/>
                    </a:lnTo>
                    <a:lnTo>
                      <a:pt x="57" y="453"/>
                    </a:lnTo>
                    <a:lnTo>
                      <a:pt x="52" y="460"/>
                    </a:lnTo>
                    <a:lnTo>
                      <a:pt x="57" y="475"/>
                    </a:lnTo>
                    <a:lnTo>
                      <a:pt x="43" y="491"/>
                    </a:lnTo>
                    <a:lnTo>
                      <a:pt x="38" y="508"/>
                    </a:lnTo>
                    <a:lnTo>
                      <a:pt x="65" y="530"/>
                    </a:lnTo>
                    <a:lnTo>
                      <a:pt x="45" y="571"/>
                    </a:lnTo>
                    <a:lnTo>
                      <a:pt x="54" y="590"/>
                    </a:lnTo>
                    <a:lnTo>
                      <a:pt x="52" y="599"/>
                    </a:lnTo>
                    <a:lnTo>
                      <a:pt x="21" y="599"/>
                    </a:lnTo>
                    <a:lnTo>
                      <a:pt x="0" y="610"/>
                    </a:lnTo>
                    <a:lnTo>
                      <a:pt x="17" y="634"/>
                    </a:lnTo>
                    <a:lnTo>
                      <a:pt x="6" y="665"/>
                    </a:lnTo>
                    <a:lnTo>
                      <a:pt x="24" y="670"/>
                    </a:lnTo>
                    <a:lnTo>
                      <a:pt x="26" y="689"/>
                    </a:lnTo>
                    <a:lnTo>
                      <a:pt x="41" y="692"/>
                    </a:lnTo>
                    <a:lnTo>
                      <a:pt x="98" y="680"/>
                    </a:lnTo>
                    <a:lnTo>
                      <a:pt x="109" y="685"/>
                    </a:lnTo>
                    <a:lnTo>
                      <a:pt x="112" y="701"/>
                    </a:lnTo>
                    <a:lnTo>
                      <a:pt x="136" y="707"/>
                    </a:lnTo>
                    <a:lnTo>
                      <a:pt x="186" y="731"/>
                    </a:lnTo>
                    <a:lnTo>
                      <a:pt x="215" y="720"/>
                    </a:lnTo>
                    <a:lnTo>
                      <a:pt x="275" y="742"/>
                    </a:lnTo>
                    <a:lnTo>
                      <a:pt x="289" y="760"/>
                    </a:lnTo>
                    <a:lnTo>
                      <a:pt x="320" y="754"/>
                    </a:lnTo>
                    <a:lnTo>
                      <a:pt x="315" y="720"/>
                    </a:lnTo>
                    <a:lnTo>
                      <a:pt x="309" y="711"/>
                    </a:lnTo>
                    <a:lnTo>
                      <a:pt x="315" y="685"/>
                    </a:lnTo>
                    <a:lnTo>
                      <a:pt x="349" y="670"/>
                    </a:lnTo>
                    <a:lnTo>
                      <a:pt x="357" y="656"/>
                    </a:lnTo>
                    <a:lnTo>
                      <a:pt x="340" y="650"/>
                    </a:lnTo>
                    <a:lnTo>
                      <a:pt x="320" y="646"/>
                    </a:lnTo>
                    <a:lnTo>
                      <a:pt x="299" y="625"/>
                    </a:lnTo>
                    <a:lnTo>
                      <a:pt x="309" y="617"/>
                    </a:lnTo>
                    <a:lnTo>
                      <a:pt x="375" y="617"/>
                    </a:lnTo>
                    <a:lnTo>
                      <a:pt x="390" y="617"/>
                    </a:lnTo>
                    <a:lnTo>
                      <a:pt x="399" y="624"/>
                    </a:lnTo>
                    <a:lnTo>
                      <a:pt x="419" y="608"/>
                    </a:lnTo>
                    <a:lnTo>
                      <a:pt x="419" y="581"/>
                    </a:lnTo>
                    <a:lnTo>
                      <a:pt x="359" y="491"/>
                    </a:lnTo>
                    <a:lnTo>
                      <a:pt x="359" y="480"/>
                    </a:lnTo>
                    <a:lnTo>
                      <a:pt x="359" y="480"/>
                    </a:lnTo>
                  </a:path>
                </a:pathLst>
              </a:custGeom>
              <a:solidFill>
                <a:srgbClr val="C6E6A2"/>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100" name="Freeform 248"/>
              <p:cNvSpPr/>
              <p:nvPr/>
            </p:nvSpPr>
            <p:spPr bwMode="auto">
              <a:xfrm>
                <a:off x="5651737" y="3674476"/>
                <a:ext cx="777486" cy="724822"/>
              </a:xfrm>
              <a:custGeom>
                <a:avLst/>
                <a:gdLst>
                  <a:gd name="T0" fmla="*/ 59 w 506"/>
                  <a:gd name="T1" fmla="*/ 319 h 460"/>
                  <a:gd name="T2" fmla="*/ 131 w 506"/>
                  <a:gd name="T3" fmla="*/ 384 h 460"/>
                  <a:gd name="T4" fmla="*/ 191 w 506"/>
                  <a:gd name="T5" fmla="*/ 396 h 460"/>
                  <a:gd name="T6" fmla="*/ 246 w 506"/>
                  <a:gd name="T7" fmla="*/ 388 h 460"/>
                  <a:gd name="T8" fmla="*/ 263 w 506"/>
                  <a:gd name="T9" fmla="*/ 396 h 460"/>
                  <a:gd name="T10" fmla="*/ 282 w 506"/>
                  <a:gd name="T11" fmla="*/ 386 h 460"/>
                  <a:gd name="T12" fmla="*/ 296 w 506"/>
                  <a:gd name="T13" fmla="*/ 399 h 460"/>
                  <a:gd name="T14" fmla="*/ 303 w 506"/>
                  <a:gd name="T15" fmla="*/ 421 h 460"/>
                  <a:gd name="T16" fmla="*/ 329 w 506"/>
                  <a:gd name="T17" fmla="*/ 437 h 460"/>
                  <a:gd name="T18" fmla="*/ 364 w 506"/>
                  <a:gd name="T19" fmla="*/ 437 h 460"/>
                  <a:gd name="T20" fmla="*/ 390 w 506"/>
                  <a:gd name="T21" fmla="*/ 459 h 460"/>
                  <a:gd name="T22" fmla="*/ 414 w 506"/>
                  <a:gd name="T23" fmla="*/ 447 h 460"/>
                  <a:gd name="T24" fmla="*/ 432 w 506"/>
                  <a:gd name="T25" fmla="*/ 459 h 460"/>
                  <a:gd name="T26" fmla="*/ 447 w 506"/>
                  <a:gd name="T27" fmla="*/ 427 h 460"/>
                  <a:gd name="T28" fmla="*/ 469 w 506"/>
                  <a:gd name="T29" fmla="*/ 416 h 460"/>
                  <a:gd name="T30" fmla="*/ 474 w 506"/>
                  <a:gd name="T31" fmla="*/ 392 h 460"/>
                  <a:gd name="T32" fmla="*/ 464 w 506"/>
                  <a:gd name="T33" fmla="*/ 348 h 460"/>
                  <a:gd name="T34" fmla="*/ 460 w 506"/>
                  <a:gd name="T35" fmla="*/ 343 h 460"/>
                  <a:gd name="T36" fmla="*/ 438 w 506"/>
                  <a:gd name="T37" fmla="*/ 365 h 460"/>
                  <a:gd name="T38" fmla="*/ 406 w 506"/>
                  <a:gd name="T39" fmla="*/ 339 h 460"/>
                  <a:gd name="T40" fmla="*/ 382 w 506"/>
                  <a:gd name="T41" fmla="*/ 309 h 460"/>
                  <a:gd name="T42" fmla="*/ 406 w 506"/>
                  <a:gd name="T43" fmla="*/ 291 h 460"/>
                  <a:gd name="T44" fmla="*/ 412 w 506"/>
                  <a:gd name="T45" fmla="*/ 259 h 460"/>
                  <a:gd name="T46" fmla="*/ 428 w 506"/>
                  <a:gd name="T47" fmla="*/ 249 h 460"/>
                  <a:gd name="T48" fmla="*/ 425 w 506"/>
                  <a:gd name="T49" fmla="*/ 207 h 460"/>
                  <a:gd name="T50" fmla="*/ 436 w 506"/>
                  <a:gd name="T51" fmla="*/ 199 h 460"/>
                  <a:gd name="T52" fmla="*/ 456 w 506"/>
                  <a:gd name="T53" fmla="*/ 211 h 460"/>
                  <a:gd name="T54" fmla="*/ 469 w 506"/>
                  <a:gd name="T55" fmla="*/ 230 h 460"/>
                  <a:gd name="T56" fmla="*/ 495 w 506"/>
                  <a:gd name="T57" fmla="*/ 211 h 460"/>
                  <a:gd name="T58" fmla="*/ 505 w 506"/>
                  <a:gd name="T59" fmla="*/ 201 h 460"/>
                  <a:gd name="T60" fmla="*/ 500 w 506"/>
                  <a:gd name="T61" fmla="*/ 180 h 460"/>
                  <a:gd name="T62" fmla="*/ 469 w 506"/>
                  <a:gd name="T63" fmla="*/ 163 h 460"/>
                  <a:gd name="T64" fmla="*/ 462 w 506"/>
                  <a:gd name="T65" fmla="*/ 143 h 460"/>
                  <a:gd name="T66" fmla="*/ 407 w 506"/>
                  <a:gd name="T67" fmla="*/ 150 h 460"/>
                  <a:gd name="T68" fmla="*/ 373 w 506"/>
                  <a:gd name="T69" fmla="*/ 119 h 460"/>
                  <a:gd name="T70" fmla="*/ 357 w 506"/>
                  <a:gd name="T71" fmla="*/ 115 h 460"/>
                  <a:gd name="T72" fmla="*/ 357 w 506"/>
                  <a:gd name="T73" fmla="*/ 95 h 460"/>
                  <a:gd name="T74" fmla="*/ 434 w 506"/>
                  <a:gd name="T75" fmla="*/ 9 h 460"/>
                  <a:gd name="T76" fmla="*/ 406 w 506"/>
                  <a:gd name="T77" fmla="*/ 16 h 460"/>
                  <a:gd name="T78" fmla="*/ 388 w 506"/>
                  <a:gd name="T79" fmla="*/ 28 h 460"/>
                  <a:gd name="T80" fmla="*/ 382 w 506"/>
                  <a:gd name="T81" fmla="*/ 18 h 460"/>
                  <a:gd name="T82" fmla="*/ 382 w 506"/>
                  <a:gd name="T83" fmla="*/ 4 h 460"/>
                  <a:gd name="T84" fmla="*/ 368 w 506"/>
                  <a:gd name="T85" fmla="*/ 0 h 460"/>
                  <a:gd name="T86" fmla="*/ 333 w 506"/>
                  <a:gd name="T87" fmla="*/ 13 h 460"/>
                  <a:gd name="T88" fmla="*/ 246 w 506"/>
                  <a:gd name="T89" fmla="*/ 2 h 460"/>
                  <a:gd name="T90" fmla="*/ 241 w 506"/>
                  <a:gd name="T91" fmla="*/ 75 h 460"/>
                  <a:gd name="T92" fmla="*/ 199 w 506"/>
                  <a:gd name="T93" fmla="*/ 108 h 460"/>
                  <a:gd name="T94" fmla="*/ 143 w 506"/>
                  <a:gd name="T95" fmla="*/ 119 h 460"/>
                  <a:gd name="T96" fmla="*/ 64 w 506"/>
                  <a:gd name="T97" fmla="*/ 174 h 460"/>
                  <a:gd name="T98" fmla="*/ 0 w 506"/>
                  <a:gd name="T99" fmla="*/ 192 h 460"/>
                  <a:gd name="T100" fmla="*/ 0 w 506"/>
                  <a:gd name="T101" fmla="*/ 203 h 460"/>
                  <a:gd name="T102" fmla="*/ 59 w 506"/>
                  <a:gd name="T103" fmla="*/ 293 h 460"/>
                  <a:gd name="T104" fmla="*/ 59 w 506"/>
                  <a:gd name="T105" fmla="*/ 319 h 460"/>
                  <a:gd name="T106" fmla="*/ 59 w 506"/>
                  <a:gd name="T107" fmla="*/ 319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6" h="460">
                    <a:moveTo>
                      <a:pt x="59" y="319"/>
                    </a:moveTo>
                    <a:lnTo>
                      <a:pt x="131" y="384"/>
                    </a:lnTo>
                    <a:lnTo>
                      <a:pt x="191" y="396"/>
                    </a:lnTo>
                    <a:lnTo>
                      <a:pt x="246" y="388"/>
                    </a:lnTo>
                    <a:lnTo>
                      <a:pt x="263" y="396"/>
                    </a:lnTo>
                    <a:lnTo>
                      <a:pt x="282" y="386"/>
                    </a:lnTo>
                    <a:lnTo>
                      <a:pt x="296" y="399"/>
                    </a:lnTo>
                    <a:lnTo>
                      <a:pt x="303" y="421"/>
                    </a:lnTo>
                    <a:lnTo>
                      <a:pt x="329" y="437"/>
                    </a:lnTo>
                    <a:lnTo>
                      <a:pt x="364" y="437"/>
                    </a:lnTo>
                    <a:lnTo>
                      <a:pt x="390" y="459"/>
                    </a:lnTo>
                    <a:lnTo>
                      <a:pt x="414" y="447"/>
                    </a:lnTo>
                    <a:lnTo>
                      <a:pt x="432" y="459"/>
                    </a:lnTo>
                    <a:lnTo>
                      <a:pt x="447" y="427"/>
                    </a:lnTo>
                    <a:lnTo>
                      <a:pt x="469" y="416"/>
                    </a:lnTo>
                    <a:lnTo>
                      <a:pt x="474" y="392"/>
                    </a:lnTo>
                    <a:lnTo>
                      <a:pt x="464" y="348"/>
                    </a:lnTo>
                    <a:lnTo>
                      <a:pt x="460" y="343"/>
                    </a:lnTo>
                    <a:lnTo>
                      <a:pt x="438" y="365"/>
                    </a:lnTo>
                    <a:lnTo>
                      <a:pt x="406" y="339"/>
                    </a:lnTo>
                    <a:lnTo>
                      <a:pt x="382" y="309"/>
                    </a:lnTo>
                    <a:lnTo>
                      <a:pt x="406" y="291"/>
                    </a:lnTo>
                    <a:lnTo>
                      <a:pt x="412" y="259"/>
                    </a:lnTo>
                    <a:lnTo>
                      <a:pt x="428" y="249"/>
                    </a:lnTo>
                    <a:lnTo>
                      <a:pt x="425" y="207"/>
                    </a:lnTo>
                    <a:lnTo>
                      <a:pt x="436" y="199"/>
                    </a:lnTo>
                    <a:lnTo>
                      <a:pt x="456" y="211"/>
                    </a:lnTo>
                    <a:lnTo>
                      <a:pt x="469" y="230"/>
                    </a:lnTo>
                    <a:lnTo>
                      <a:pt x="495" y="211"/>
                    </a:lnTo>
                    <a:lnTo>
                      <a:pt x="505" y="201"/>
                    </a:lnTo>
                    <a:lnTo>
                      <a:pt x="500" y="180"/>
                    </a:lnTo>
                    <a:lnTo>
                      <a:pt x="469" y="163"/>
                    </a:lnTo>
                    <a:lnTo>
                      <a:pt x="462" y="143"/>
                    </a:lnTo>
                    <a:lnTo>
                      <a:pt x="407" y="150"/>
                    </a:lnTo>
                    <a:lnTo>
                      <a:pt x="373" y="119"/>
                    </a:lnTo>
                    <a:lnTo>
                      <a:pt x="357" y="115"/>
                    </a:lnTo>
                    <a:lnTo>
                      <a:pt x="357" y="95"/>
                    </a:lnTo>
                    <a:lnTo>
                      <a:pt x="434" y="9"/>
                    </a:lnTo>
                    <a:lnTo>
                      <a:pt x="406" y="16"/>
                    </a:lnTo>
                    <a:lnTo>
                      <a:pt x="388" y="28"/>
                    </a:lnTo>
                    <a:lnTo>
                      <a:pt x="382" y="18"/>
                    </a:lnTo>
                    <a:lnTo>
                      <a:pt x="382" y="4"/>
                    </a:lnTo>
                    <a:lnTo>
                      <a:pt x="368" y="0"/>
                    </a:lnTo>
                    <a:lnTo>
                      <a:pt x="333" y="13"/>
                    </a:lnTo>
                    <a:lnTo>
                      <a:pt x="246" y="2"/>
                    </a:lnTo>
                    <a:lnTo>
                      <a:pt x="241" y="75"/>
                    </a:lnTo>
                    <a:lnTo>
                      <a:pt x="199" y="108"/>
                    </a:lnTo>
                    <a:lnTo>
                      <a:pt x="143" y="119"/>
                    </a:lnTo>
                    <a:lnTo>
                      <a:pt x="64" y="174"/>
                    </a:lnTo>
                    <a:lnTo>
                      <a:pt x="0" y="192"/>
                    </a:lnTo>
                    <a:lnTo>
                      <a:pt x="0" y="203"/>
                    </a:lnTo>
                    <a:lnTo>
                      <a:pt x="59" y="293"/>
                    </a:lnTo>
                    <a:lnTo>
                      <a:pt x="59" y="319"/>
                    </a:lnTo>
                    <a:lnTo>
                      <a:pt x="59" y="319"/>
                    </a:lnTo>
                  </a:path>
                </a:pathLst>
              </a:custGeom>
              <a:solidFill>
                <a:srgbClr val="FFECAF"/>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101" name="Freeform 249"/>
              <p:cNvSpPr/>
              <p:nvPr/>
            </p:nvSpPr>
            <p:spPr bwMode="auto">
              <a:xfrm>
                <a:off x="5622365" y="3023365"/>
                <a:ext cx="449214" cy="956485"/>
              </a:xfrm>
              <a:custGeom>
                <a:avLst/>
                <a:gdLst>
                  <a:gd name="T0" fmla="*/ 19 w 292"/>
                  <a:gd name="T1" fmla="*/ 605 h 606"/>
                  <a:gd name="T2" fmla="*/ 83 w 292"/>
                  <a:gd name="T3" fmla="*/ 587 h 606"/>
                  <a:gd name="T4" fmla="*/ 162 w 292"/>
                  <a:gd name="T5" fmla="*/ 532 h 606"/>
                  <a:gd name="T6" fmla="*/ 217 w 292"/>
                  <a:gd name="T7" fmla="*/ 520 h 606"/>
                  <a:gd name="T8" fmla="*/ 260 w 292"/>
                  <a:gd name="T9" fmla="*/ 488 h 606"/>
                  <a:gd name="T10" fmla="*/ 264 w 292"/>
                  <a:gd name="T11" fmla="*/ 414 h 606"/>
                  <a:gd name="T12" fmla="*/ 244 w 292"/>
                  <a:gd name="T13" fmla="*/ 388 h 606"/>
                  <a:gd name="T14" fmla="*/ 251 w 292"/>
                  <a:gd name="T15" fmla="*/ 366 h 606"/>
                  <a:gd name="T16" fmla="*/ 264 w 292"/>
                  <a:gd name="T17" fmla="*/ 346 h 606"/>
                  <a:gd name="T18" fmla="*/ 269 w 292"/>
                  <a:gd name="T19" fmla="*/ 315 h 606"/>
                  <a:gd name="T20" fmla="*/ 281 w 292"/>
                  <a:gd name="T21" fmla="*/ 293 h 606"/>
                  <a:gd name="T22" fmla="*/ 260 w 292"/>
                  <a:gd name="T23" fmla="*/ 250 h 606"/>
                  <a:gd name="T24" fmla="*/ 229 w 292"/>
                  <a:gd name="T25" fmla="*/ 214 h 606"/>
                  <a:gd name="T26" fmla="*/ 246 w 292"/>
                  <a:gd name="T27" fmla="*/ 156 h 606"/>
                  <a:gd name="T28" fmla="*/ 284 w 292"/>
                  <a:gd name="T29" fmla="*/ 132 h 606"/>
                  <a:gd name="T30" fmla="*/ 291 w 292"/>
                  <a:gd name="T31" fmla="*/ 95 h 606"/>
                  <a:gd name="T32" fmla="*/ 275 w 292"/>
                  <a:gd name="T33" fmla="*/ 62 h 606"/>
                  <a:gd name="T34" fmla="*/ 275 w 292"/>
                  <a:gd name="T35" fmla="*/ 21 h 606"/>
                  <a:gd name="T36" fmla="*/ 251 w 292"/>
                  <a:gd name="T37" fmla="*/ 0 h 606"/>
                  <a:gd name="T38" fmla="*/ 194 w 292"/>
                  <a:gd name="T39" fmla="*/ 28 h 606"/>
                  <a:gd name="T40" fmla="*/ 186 w 292"/>
                  <a:gd name="T41" fmla="*/ 20 h 606"/>
                  <a:gd name="T42" fmla="*/ 155 w 292"/>
                  <a:gd name="T43" fmla="*/ 42 h 606"/>
                  <a:gd name="T44" fmla="*/ 131 w 292"/>
                  <a:gd name="T45" fmla="*/ 40 h 606"/>
                  <a:gd name="T46" fmla="*/ 83 w 292"/>
                  <a:gd name="T47" fmla="*/ 110 h 606"/>
                  <a:gd name="T48" fmla="*/ 67 w 292"/>
                  <a:gd name="T49" fmla="*/ 110 h 606"/>
                  <a:gd name="T50" fmla="*/ 41 w 292"/>
                  <a:gd name="T51" fmla="*/ 132 h 606"/>
                  <a:gd name="T52" fmla="*/ 43 w 292"/>
                  <a:gd name="T53" fmla="*/ 163 h 606"/>
                  <a:gd name="T54" fmla="*/ 30 w 292"/>
                  <a:gd name="T55" fmla="*/ 190 h 606"/>
                  <a:gd name="T56" fmla="*/ 26 w 292"/>
                  <a:gd name="T57" fmla="*/ 225 h 606"/>
                  <a:gd name="T58" fmla="*/ 2 w 292"/>
                  <a:gd name="T59" fmla="*/ 262 h 606"/>
                  <a:gd name="T60" fmla="*/ 28 w 292"/>
                  <a:gd name="T61" fmla="*/ 315 h 606"/>
                  <a:gd name="T62" fmla="*/ 19 w 292"/>
                  <a:gd name="T63" fmla="*/ 346 h 606"/>
                  <a:gd name="T64" fmla="*/ 0 w 292"/>
                  <a:gd name="T65" fmla="*/ 380 h 606"/>
                  <a:gd name="T66" fmla="*/ 28 w 292"/>
                  <a:gd name="T67" fmla="*/ 510 h 606"/>
                  <a:gd name="T68" fmla="*/ 9 w 292"/>
                  <a:gd name="T69" fmla="*/ 578 h 606"/>
                  <a:gd name="T70" fmla="*/ 19 w 292"/>
                  <a:gd name="T71" fmla="*/ 605 h 606"/>
                  <a:gd name="T72" fmla="*/ 19 w 292"/>
                  <a:gd name="T73" fmla="*/ 605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2" h="606">
                    <a:moveTo>
                      <a:pt x="19" y="605"/>
                    </a:moveTo>
                    <a:lnTo>
                      <a:pt x="83" y="587"/>
                    </a:lnTo>
                    <a:lnTo>
                      <a:pt x="162" y="532"/>
                    </a:lnTo>
                    <a:lnTo>
                      <a:pt x="217" y="520"/>
                    </a:lnTo>
                    <a:lnTo>
                      <a:pt x="260" y="488"/>
                    </a:lnTo>
                    <a:lnTo>
                      <a:pt x="264" y="414"/>
                    </a:lnTo>
                    <a:lnTo>
                      <a:pt x="244" y="388"/>
                    </a:lnTo>
                    <a:lnTo>
                      <a:pt x="251" y="366"/>
                    </a:lnTo>
                    <a:lnTo>
                      <a:pt x="264" y="346"/>
                    </a:lnTo>
                    <a:lnTo>
                      <a:pt x="269" y="315"/>
                    </a:lnTo>
                    <a:lnTo>
                      <a:pt x="281" y="293"/>
                    </a:lnTo>
                    <a:lnTo>
                      <a:pt x="260" y="250"/>
                    </a:lnTo>
                    <a:lnTo>
                      <a:pt x="229" y="214"/>
                    </a:lnTo>
                    <a:lnTo>
                      <a:pt x="246" y="156"/>
                    </a:lnTo>
                    <a:lnTo>
                      <a:pt x="284" y="132"/>
                    </a:lnTo>
                    <a:lnTo>
                      <a:pt x="291" y="95"/>
                    </a:lnTo>
                    <a:lnTo>
                      <a:pt x="275" y="62"/>
                    </a:lnTo>
                    <a:lnTo>
                      <a:pt x="275" y="21"/>
                    </a:lnTo>
                    <a:lnTo>
                      <a:pt x="251" y="0"/>
                    </a:lnTo>
                    <a:lnTo>
                      <a:pt x="194" y="28"/>
                    </a:lnTo>
                    <a:lnTo>
                      <a:pt x="186" y="20"/>
                    </a:lnTo>
                    <a:lnTo>
                      <a:pt x="155" y="42"/>
                    </a:lnTo>
                    <a:lnTo>
                      <a:pt x="131" y="40"/>
                    </a:lnTo>
                    <a:lnTo>
                      <a:pt x="83" y="110"/>
                    </a:lnTo>
                    <a:lnTo>
                      <a:pt x="67" y="110"/>
                    </a:lnTo>
                    <a:lnTo>
                      <a:pt x="41" y="132"/>
                    </a:lnTo>
                    <a:lnTo>
                      <a:pt x="43" y="163"/>
                    </a:lnTo>
                    <a:lnTo>
                      <a:pt x="30" y="190"/>
                    </a:lnTo>
                    <a:lnTo>
                      <a:pt x="26" y="225"/>
                    </a:lnTo>
                    <a:lnTo>
                      <a:pt x="2" y="262"/>
                    </a:lnTo>
                    <a:lnTo>
                      <a:pt x="28" y="315"/>
                    </a:lnTo>
                    <a:lnTo>
                      <a:pt x="19" y="346"/>
                    </a:lnTo>
                    <a:lnTo>
                      <a:pt x="0" y="380"/>
                    </a:lnTo>
                    <a:lnTo>
                      <a:pt x="28" y="510"/>
                    </a:lnTo>
                    <a:lnTo>
                      <a:pt x="9" y="578"/>
                    </a:lnTo>
                    <a:lnTo>
                      <a:pt x="19" y="605"/>
                    </a:lnTo>
                    <a:lnTo>
                      <a:pt x="19" y="605"/>
                    </a:lnTo>
                  </a:path>
                </a:pathLst>
              </a:custGeom>
              <a:solidFill>
                <a:schemeClr val="bg1"/>
              </a:solid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sp>
            <p:nvSpPr>
              <p:cNvPr id="102" name="Freeform 250"/>
              <p:cNvSpPr/>
              <p:nvPr/>
            </p:nvSpPr>
            <p:spPr bwMode="auto">
              <a:xfrm>
                <a:off x="6199433" y="3318208"/>
                <a:ext cx="843140" cy="594951"/>
              </a:xfrm>
              <a:custGeom>
                <a:avLst/>
                <a:gdLst>
                  <a:gd name="T0" fmla="*/ 121 w 549"/>
                  <a:gd name="T1" fmla="*/ 365 h 378"/>
                  <a:gd name="T2" fmla="*/ 125 w 549"/>
                  <a:gd name="T3" fmla="*/ 343 h 378"/>
                  <a:gd name="T4" fmla="*/ 145 w 549"/>
                  <a:gd name="T5" fmla="*/ 334 h 378"/>
                  <a:gd name="T6" fmla="*/ 180 w 549"/>
                  <a:gd name="T7" fmla="*/ 365 h 378"/>
                  <a:gd name="T8" fmla="*/ 191 w 549"/>
                  <a:gd name="T9" fmla="*/ 365 h 378"/>
                  <a:gd name="T10" fmla="*/ 224 w 549"/>
                  <a:gd name="T11" fmla="*/ 360 h 378"/>
                  <a:gd name="T12" fmla="*/ 243 w 549"/>
                  <a:gd name="T13" fmla="*/ 345 h 378"/>
                  <a:gd name="T14" fmla="*/ 269 w 549"/>
                  <a:gd name="T15" fmla="*/ 367 h 378"/>
                  <a:gd name="T16" fmla="*/ 281 w 549"/>
                  <a:gd name="T17" fmla="*/ 348 h 378"/>
                  <a:gd name="T18" fmla="*/ 283 w 549"/>
                  <a:gd name="T19" fmla="*/ 336 h 378"/>
                  <a:gd name="T20" fmla="*/ 305 w 549"/>
                  <a:gd name="T21" fmla="*/ 324 h 378"/>
                  <a:gd name="T22" fmla="*/ 311 w 549"/>
                  <a:gd name="T23" fmla="*/ 297 h 378"/>
                  <a:gd name="T24" fmla="*/ 334 w 549"/>
                  <a:gd name="T25" fmla="*/ 293 h 378"/>
                  <a:gd name="T26" fmla="*/ 394 w 549"/>
                  <a:gd name="T27" fmla="*/ 189 h 378"/>
                  <a:gd name="T28" fmla="*/ 384 w 549"/>
                  <a:gd name="T29" fmla="*/ 172 h 378"/>
                  <a:gd name="T30" fmla="*/ 394 w 549"/>
                  <a:gd name="T31" fmla="*/ 160 h 378"/>
                  <a:gd name="T32" fmla="*/ 408 w 549"/>
                  <a:gd name="T33" fmla="*/ 165 h 378"/>
                  <a:gd name="T34" fmla="*/ 427 w 549"/>
                  <a:gd name="T35" fmla="*/ 154 h 378"/>
                  <a:gd name="T36" fmla="*/ 439 w 549"/>
                  <a:gd name="T37" fmla="*/ 129 h 378"/>
                  <a:gd name="T38" fmla="*/ 489 w 549"/>
                  <a:gd name="T39" fmla="*/ 83 h 378"/>
                  <a:gd name="T40" fmla="*/ 528 w 549"/>
                  <a:gd name="T41" fmla="*/ 70 h 378"/>
                  <a:gd name="T42" fmla="*/ 548 w 549"/>
                  <a:gd name="T43" fmla="*/ 52 h 378"/>
                  <a:gd name="T44" fmla="*/ 542 w 549"/>
                  <a:gd name="T45" fmla="*/ 16 h 378"/>
                  <a:gd name="T46" fmla="*/ 515 w 549"/>
                  <a:gd name="T47" fmla="*/ 13 h 378"/>
                  <a:gd name="T48" fmla="*/ 456 w 549"/>
                  <a:gd name="T49" fmla="*/ 19 h 378"/>
                  <a:gd name="T50" fmla="*/ 415 w 549"/>
                  <a:gd name="T51" fmla="*/ 0 h 378"/>
                  <a:gd name="T52" fmla="*/ 390 w 549"/>
                  <a:gd name="T53" fmla="*/ 4 h 378"/>
                  <a:gd name="T54" fmla="*/ 329 w 549"/>
                  <a:gd name="T55" fmla="*/ 83 h 378"/>
                  <a:gd name="T56" fmla="*/ 311 w 549"/>
                  <a:gd name="T57" fmla="*/ 95 h 378"/>
                  <a:gd name="T58" fmla="*/ 272 w 549"/>
                  <a:gd name="T59" fmla="*/ 77 h 378"/>
                  <a:gd name="T60" fmla="*/ 269 w 549"/>
                  <a:gd name="T61" fmla="*/ 57 h 378"/>
                  <a:gd name="T62" fmla="*/ 260 w 549"/>
                  <a:gd name="T63" fmla="*/ 21 h 378"/>
                  <a:gd name="T64" fmla="*/ 239 w 549"/>
                  <a:gd name="T65" fmla="*/ 9 h 378"/>
                  <a:gd name="T66" fmla="*/ 204 w 549"/>
                  <a:gd name="T67" fmla="*/ 17 h 378"/>
                  <a:gd name="T68" fmla="*/ 181 w 549"/>
                  <a:gd name="T69" fmla="*/ 2 h 378"/>
                  <a:gd name="T70" fmla="*/ 149 w 549"/>
                  <a:gd name="T71" fmla="*/ 43 h 378"/>
                  <a:gd name="T72" fmla="*/ 114 w 549"/>
                  <a:gd name="T73" fmla="*/ 52 h 378"/>
                  <a:gd name="T74" fmla="*/ 66 w 549"/>
                  <a:gd name="T75" fmla="*/ 96 h 378"/>
                  <a:gd name="T76" fmla="*/ 13 w 549"/>
                  <a:gd name="T77" fmla="*/ 194 h 378"/>
                  <a:gd name="T78" fmla="*/ 26 w 549"/>
                  <a:gd name="T79" fmla="*/ 220 h 378"/>
                  <a:gd name="T80" fmla="*/ 25 w 549"/>
                  <a:gd name="T81" fmla="*/ 231 h 378"/>
                  <a:gd name="T82" fmla="*/ 25 w 549"/>
                  <a:gd name="T83" fmla="*/ 244 h 378"/>
                  <a:gd name="T84" fmla="*/ 30 w 549"/>
                  <a:gd name="T85" fmla="*/ 255 h 378"/>
                  <a:gd name="T86" fmla="*/ 49 w 549"/>
                  <a:gd name="T87" fmla="*/ 242 h 378"/>
                  <a:gd name="T88" fmla="*/ 76 w 549"/>
                  <a:gd name="T89" fmla="*/ 235 h 378"/>
                  <a:gd name="T90" fmla="*/ 0 w 549"/>
                  <a:gd name="T91" fmla="*/ 321 h 378"/>
                  <a:gd name="T92" fmla="*/ 0 w 549"/>
                  <a:gd name="T93" fmla="*/ 341 h 378"/>
                  <a:gd name="T94" fmla="*/ 16 w 549"/>
                  <a:gd name="T95" fmla="*/ 345 h 378"/>
                  <a:gd name="T96" fmla="*/ 50 w 549"/>
                  <a:gd name="T97" fmla="*/ 377 h 378"/>
                  <a:gd name="T98" fmla="*/ 105 w 549"/>
                  <a:gd name="T99" fmla="*/ 370 h 378"/>
                  <a:gd name="T100" fmla="*/ 121 w 549"/>
                  <a:gd name="T101" fmla="*/ 365 h 378"/>
                  <a:gd name="T102" fmla="*/ 121 w 549"/>
                  <a:gd name="T103" fmla="*/ 365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9" h="378">
                    <a:moveTo>
                      <a:pt x="121" y="365"/>
                    </a:moveTo>
                    <a:lnTo>
                      <a:pt x="125" y="343"/>
                    </a:lnTo>
                    <a:lnTo>
                      <a:pt x="145" y="334"/>
                    </a:lnTo>
                    <a:lnTo>
                      <a:pt x="180" y="365"/>
                    </a:lnTo>
                    <a:lnTo>
                      <a:pt x="191" y="365"/>
                    </a:lnTo>
                    <a:lnTo>
                      <a:pt x="224" y="360"/>
                    </a:lnTo>
                    <a:lnTo>
                      <a:pt x="243" y="345"/>
                    </a:lnTo>
                    <a:lnTo>
                      <a:pt x="269" y="367"/>
                    </a:lnTo>
                    <a:lnTo>
                      <a:pt x="281" y="348"/>
                    </a:lnTo>
                    <a:lnTo>
                      <a:pt x="283" y="336"/>
                    </a:lnTo>
                    <a:lnTo>
                      <a:pt x="305" y="324"/>
                    </a:lnTo>
                    <a:lnTo>
                      <a:pt x="311" y="297"/>
                    </a:lnTo>
                    <a:lnTo>
                      <a:pt x="334" y="293"/>
                    </a:lnTo>
                    <a:lnTo>
                      <a:pt x="394" y="189"/>
                    </a:lnTo>
                    <a:lnTo>
                      <a:pt x="384" y="172"/>
                    </a:lnTo>
                    <a:lnTo>
                      <a:pt x="394" y="160"/>
                    </a:lnTo>
                    <a:lnTo>
                      <a:pt x="408" y="165"/>
                    </a:lnTo>
                    <a:lnTo>
                      <a:pt x="427" y="154"/>
                    </a:lnTo>
                    <a:lnTo>
                      <a:pt x="439" y="129"/>
                    </a:lnTo>
                    <a:lnTo>
                      <a:pt x="489" y="83"/>
                    </a:lnTo>
                    <a:lnTo>
                      <a:pt x="528" y="70"/>
                    </a:lnTo>
                    <a:lnTo>
                      <a:pt x="548" y="52"/>
                    </a:lnTo>
                    <a:lnTo>
                      <a:pt x="542" y="16"/>
                    </a:lnTo>
                    <a:lnTo>
                      <a:pt x="515" y="13"/>
                    </a:lnTo>
                    <a:lnTo>
                      <a:pt x="456" y="19"/>
                    </a:lnTo>
                    <a:lnTo>
                      <a:pt x="415" y="0"/>
                    </a:lnTo>
                    <a:lnTo>
                      <a:pt x="390" y="4"/>
                    </a:lnTo>
                    <a:lnTo>
                      <a:pt x="329" y="83"/>
                    </a:lnTo>
                    <a:lnTo>
                      <a:pt x="311" y="95"/>
                    </a:lnTo>
                    <a:lnTo>
                      <a:pt x="272" y="77"/>
                    </a:lnTo>
                    <a:lnTo>
                      <a:pt x="269" y="57"/>
                    </a:lnTo>
                    <a:lnTo>
                      <a:pt x="260" y="21"/>
                    </a:lnTo>
                    <a:lnTo>
                      <a:pt x="239" y="9"/>
                    </a:lnTo>
                    <a:lnTo>
                      <a:pt x="204" y="17"/>
                    </a:lnTo>
                    <a:lnTo>
                      <a:pt x="181" y="2"/>
                    </a:lnTo>
                    <a:lnTo>
                      <a:pt x="149" y="43"/>
                    </a:lnTo>
                    <a:lnTo>
                      <a:pt x="114" y="52"/>
                    </a:lnTo>
                    <a:lnTo>
                      <a:pt x="66" y="96"/>
                    </a:lnTo>
                    <a:lnTo>
                      <a:pt x="13" y="194"/>
                    </a:lnTo>
                    <a:lnTo>
                      <a:pt x="26" y="220"/>
                    </a:lnTo>
                    <a:lnTo>
                      <a:pt x="25" y="231"/>
                    </a:lnTo>
                    <a:lnTo>
                      <a:pt x="25" y="244"/>
                    </a:lnTo>
                    <a:lnTo>
                      <a:pt x="30" y="255"/>
                    </a:lnTo>
                    <a:lnTo>
                      <a:pt x="49" y="242"/>
                    </a:lnTo>
                    <a:lnTo>
                      <a:pt x="76" y="235"/>
                    </a:lnTo>
                    <a:lnTo>
                      <a:pt x="0" y="321"/>
                    </a:lnTo>
                    <a:lnTo>
                      <a:pt x="0" y="341"/>
                    </a:lnTo>
                    <a:lnTo>
                      <a:pt x="16" y="345"/>
                    </a:lnTo>
                    <a:lnTo>
                      <a:pt x="50" y="377"/>
                    </a:lnTo>
                    <a:lnTo>
                      <a:pt x="105" y="370"/>
                    </a:lnTo>
                    <a:lnTo>
                      <a:pt x="121" y="365"/>
                    </a:lnTo>
                    <a:lnTo>
                      <a:pt x="121" y="365"/>
                    </a:lnTo>
                  </a:path>
                </a:pathLst>
              </a:custGeom>
              <a:pattFill prst="openDmnd">
                <a:fgClr>
                  <a:schemeClr val="tx2">
                    <a:lumMod val="25000"/>
                    <a:lumOff val="75000"/>
                  </a:schemeClr>
                </a:fgClr>
                <a:bgClr>
                  <a:schemeClr val="bg1"/>
                </a:bgClr>
              </a:pattFill>
              <a:ln w="12700" cap="rnd" cmpd="sng">
                <a:solidFill>
                  <a:srgbClr val="000000"/>
                </a:solidFill>
                <a:prstDash val="solid"/>
                <a:round/>
                <a:headEnd type="none" w="sm" len="sm"/>
                <a:tailEnd type="none" w="sm" len="sm"/>
              </a:ln>
              <a:effectLst/>
            </p:spPr>
            <p:txBody>
              <a:bodyPr/>
              <a:lstStyle/>
              <a:p>
                <a:endParaRPr lang="zh-CN" altLang="en-US">
                  <a:latin typeface="Consolas" panose="020B0609020204030204"/>
                </a:endParaRPr>
              </a:p>
            </p:txBody>
          </p:sp>
        </p:grpSp>
        <p:sp>
          <p:nvSpPr>
            <p:cNvPr id="72" name="矩形 71"/>
            <p:cNvSpPr/>
            <p:nvPr/>
          </p:nvSpPr>
          <p:spPr bwMode="auto">
            <a:xfrm>
              <a:off x="3825043" y="2350060"/>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rPr>
                <a:t>陕西</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73" name="矩形 72"/>
            <p:cNvSpPr/>
            <p:nvPr/>
          </p:nvSpPr>
          <p:spPr bwMode="auto">
            <a:xfrm>
              <a:off x="4853708" y="2374024"/>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Consolas" panose="020B0609020204030204"/>
                  <a:ea typeface="黑体" panose="02010609060101010101" charset="-122"/>
                </a:rPr>
                <a:t>河南</a:t>
              </a:r>
              <a:endParaRPr kumimoji="0" lang="zh-CN" altLang="en-US" b="0" i="0" u="none" strike="noStrike" cap="none" normalizeH="0" baseline="0" smtClean="0">
                <a:ln>
                  <a:noFill/>
                </a:ln>
                <a:solidFill>
                  <a:schemeClr val="tx1"/>
                </a:solidFill>
                <a:effectLst/>
                <a:latin typeface="Consolas" panose="020B0609020204030204"/>
                <a:ea typeface="黑体" panose="02010609060101010101" charset="-122"/>
              </a:endParaRPr>
            </a:p>
          </p:txBody>
        </p:sp>
        <p:sp>
          <p:nvSpPr>
            <p:cNvPr id="74" name="矩形 73"/>
            <p:cNvSpPr/>
            <p:nvPr/>
          </p:nvSpPr>
          <p:spPr bwMode="auto">
            <a:xfrm>
              <a:off x="5791931" y="2757210"/>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rPr>
                <a:t>安徽</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75" name="矩形 74"/>
            <p:cNvSpPr/>
            <p:nvPr/>
          </p:nvSpPr>
          <p:spPr bwMode="auto">
            <a:xfrm>
              <a:off x="4584953" y="3128975"/>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a:latin typeface="Consolas" panose="020B0609020204030204"/>
                  <a:ea typeface="黑体" panose="02010609060101010101" charset="-122"/>
                </a:rPr>
                <a:t>湖北</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76" name="矩形 75"/>
            <p:cNvSpPr/>
            <p:nvPr/>
          </p:nvSpPr>
          <p:spPr bwMode="auto">
            <a:xfrm>
              <a:off x="2870947" y="3374089"/>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a:latin typeface="Consolas" panose="020B0609020204030204"/>
                  <a:ea typeface="黑体" panose="02010609060101010101" charset="-122"/>
                </a:rPr>
                <a:t>四川</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77" name="矩形 76"/>
            <p:cNvSpPr/>
            <p:nvPr/>
          </p:nvSpPr>
          <p:spPr bwMode="auto">
            <a:xfrm>
              <a:off x="4474255" y="1501269"/>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a:latin typeface="Consolas" panose="020B0609020204030204"/>
                  <a:ea typeface="黑体" panose="02010609060101010101" charset="-122"/>
                </a:rPr>
                <a:t>山西</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78" name="矩形 77"/>
            <p:cNvSpPr/>
            <p:nvPr/>
          </p:nvSpPr>
          <p:spPr bwMode="auto">
            <a:xfrm>
              <a:off x="3520452" y="4435132"/>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rPr>
                <a:t>贵州</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79" name="矩形 78"/>
            <p:cNvSpPr/>
            <p:nvPr/>
          </p:nvSpPr>
          <p:spPr bwMode="auto">
            <a:xfrm>
              <a:off x="4653854" y="4082379"/>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rPr>
                <a:t>湖南</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80" name="矩形 79"/>
            <p:cNvSpPr/>
            <p:nvPr/>
          </p:nvSpPr>
          <p:spPr bwMode="auto">
            <a:xfrm>
              <a:off x="5211085" y="5082535"/>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rPr>
                <a:t>广东</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81" name="矩形 80"/>
            <p:cNvSpPr/>
            <p:nvPr/>
          </p:nvSpPr>
          <p:spPr bwMode="auto">
            <a:xfrm>
              <a:off x="4090266" y="5222599"/>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rPr>
                <a:t>广西</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82" name="矩形 81"/>
            <p:cNvSpPr/>
            <p:nvPr/>
          </p:nvSpPr>
          <p:spPr bwMode="auto">
            <a:xfrm>
              <a:off x="6160894" y="4282736"/>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rPr>
                <a:t>福建</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83" name="矩形 82"/>
            <p:cNvSpPr/>
            <p:nvPr/>
          </p:nvSpPr>
          <p:spPr bwMode="auto">
            <a:xfrm>
              <a:off x="6524713" y="3429000"/>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rPr>
                <a:t>浙江</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84" name="矩形 83"/>
            <p:cNvSpPr/>
            <p:nvPr/>
          </p:nvSpPr>
          <p:spPr bwMode="auto">
            <a:xfrm>
              <a:off x="5580112" y="3909910"/>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rPr>
                <a:t>江西</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86" name="矩形 85"/>
            <p:cNvSpPr/>
            <p:nvPr/>
          </p:nvSpPr>
          <p:spPr bwMode="auto">
            <a:xfrm>
              <a:off x="6236681" y="2276872"/>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rPr>
                <a:t>江苏</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sp>
          <p:nvSpPr>
            <p:cNvPr id="87" name="矩形 86"/>
            <p:cNvSpPr/>
            <p:nvPr/>
          </p:nvSpPr>
          <p:spPr bwMode="auto">
            <a:xfrm>
              <a:off x="5804633" y="1556792"/>
              <a:ext cx="567567" cy="383186"/>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rPr>
                <a:t>山东</a:t>
              </a:r>
              <a:endParaRPr kumimoji="0" lang="zh-CN" altLang="en-US" b="0" i="0" u="none" strike="noStrike" cap="none" normalizeH="0" baseline="0" smtClean="0">
                <a:ln>
                  <a:noFill/>
                </a:ln>
                <a:solidFill>
                  <a:srgbClr val="663300"/>
                </a:solidFill>
                <a:effectLst/>
                <a:latin typeface="Consolas" panose="020B0609020204030204"/>
                <a:ea typeface="黑体" panose="02010609060101010101" charset="-122"/>
              </a:endParaRPr>
            </a:p>
          </p:txBody>
        </p:sp>
      </p:grpSp>
      <p:sp>
        <p:nvSpPr>
          <p:cNvPr id="3" name="云形 2"/>
          <p:cNvSpPr/>
          <p:nvPr/>
        </p:nvSpPr>
        <p:spPr bwMode="auto">
          <a:xfrm>
            <a:off x="5132313" y="5489673"/>
            <a:ext cx="3615857" cy="1304540"/>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r>
              <a:rPr lang="zh-CN" altLang="en-US">
                <a:latin typeface="Consolas" panose="020B0609020204030204"/>
                <a:ea typeface="黑体" panose="02010609060101010101" charset="-122"/>
              </a:rPr>
              <a:t>给图中一条边两端的两个顶点</a:t>
            </a:r>
            <a:endParaRPr lang="zh-CN" altLang="en-US">
              <a:latin typeface="Consolas" panose="020B0609020204030204"/>
              <a:ea typeface="黑体" panose="02010609060101010101" charset="-122"/>
            </a:endParaRPr>
          </a:p>
          <a:p>
            <a:r>
              <a:rPr lang="zh-CN" altLang="en-US">
                <a:latin typeface="Consolas" panose="020B0609020204030204"/>
                <a:ea typeface="黑体" panose="02010609060101010101" charset="-122"/>
              </a:rPr>
              <a:t>标记不同颜色</a:t>
            </a:r>
            <a:endParaRPr lang="zh-CN" altLang="en-US">
              <a:latin typeface="Consolas" panose="020B0609020204030204"/>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9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构造最小生成树</a:t>
            </a:r>
            <a:r>
              <a:rPr lang="en-US" altLang="zh-CN">
                <a:latin typeface="Arial" panose="020B0604020202020204"/>
              </a:rPr>
              <a:t>—— </a:t>
            </a:r>
            <a:r>
              <a:rPr lang="en-US" altLang="zh-CN"/>
              <a:t>Prim</a:t>
            </a:r>
            <a:r>
              <a:rPr lang="zh-CN" altLang="zh-CN" smtClean="0"/>
              <a:t>算法</a:t>
            </a:r>
            <a:r>
              <a:rPr lang="en-US" altLang="zh-CN" smtClean="0"/>
              <a:t>2</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15362" name="Picture 2" descr="6t4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5616" y="1700808"/>
            <a:ext cx="6683390" cy="403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11560" y="3789040"/>
            <a:ext cx="7560840" cy="2520280"/>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6" name="椭圆 5"/>
          <p:cNvSpPr/>
          <p:nvPr/>
        </p:nvSpPr>
        <p:spPr>
          <a:xfrm rot="5400000">
            <a:off x="6919907" y="2161213"/>
            <a:ext cx="100811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7" name="椭圆 6"/>
          <p:cNvSpPr/>
          <p:nvPr/>
        </p:nvSpPr>
        <p:spPr>
          <a:xfrm>
            <a:off x="6156176" y="3212976"/>
            <a:ext cx="64807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pic>
        <p:nvPicPr>
          <p:cNvPr id="8" name="Picture 2" descr="6t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764704"/>
            <a:ext cx="1534744" cy="135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8"/>
          <p:cNvSpPr/>
          <p:nvPr/>
        </p:nvSpPr>
        <p:spPr>
          <a:xfrm>
            <a:off x="6012160" y="4277801"/>
            <a:ext cx="64807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0" name="矩形 9"/>
          <p:cNvSpPr/>
          <p:nvPr/>
        </p:nvSpPr>
        <p:spPr>
          <a:xfrm>
            <a:off x="3491880" y="2924944"/>
            <a:ext cx="4176464" cy="360040"/>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1" name="矩形 10"/>
          <p:cNvSpPr/>
          <p:nvPr/>
        </p:nvSpPr>
        <p:spPr>
          <a:xfrm>
            <a:off x="3644280" y="3284984"/>
            <a:ext cx="4176464" cy="360040"/>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3" name="圆角矩形 12"/>
          <p:cNvSpPr/>
          <p:nvPr/>
        </p:nvSpPr>
        <p:spPr>
          <a:xfrm>
            <a:off x="1835696" y="5468649"/>
            <a:ext cx="576064" cy="408623"/>
          </a:xfrm>
          <a:prstGeom prst="roundRect">
            <a:avLst/>
          </a:prstGeom>
          <a:solidFill>
            <a:schemeClr val="bg1"/>
          </a:solidFill>
          <a:ln>
            <a:no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5" name="矩形 14"/>
          <p:cNvSpPr/>
          <p:nvPr/>
        </p:nvSpPr>
        <p:spPr>
          <a:xfrm>
            <a:off x="2771800" y="2636912"/>
            <a:ext cx="360040" cy="648072"/>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6" name="矩形 15"/>
          <p:cNvSpPr/>
          <p:nvPr/>
        </p:nvSpPr>
        <p:spPr>
          <a:xfrm>
            <a:off x="1835696" y="3284984"/>
            <a:ext cx="576064" cy="360040"/>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24" name="直接连接符 23"/>
          <p:cNvCxnSpPr/>
          <p:nvPr/>
        </p:nvCxnSpPr>
        <p:spPr bwMode="auto">
          <a:xfrm flipV="1">
            <a:off x="1331640" y="1484784"/>
            <a:ext cx="216024" cy="360040"/>
          </a:xfrm>
          <a:prstGeom prst="line">
            <a:avLst/>
          </a:prstGeom>
          <a:noFill/>
          <a:ln w="38100" cap="flat" cmpd="sng" algn="ctr">
            <a:solidFill>
              <a:srgbClr val="FF0000"/>
            </a:solidFill>
            <a:prstDash val="dash"/>
            <a:round/>
            <a:headEnd type="none" w="med" len="med"/>
            <a:tailEnd type="none" w="med" len="med"/>
          </a:ln>
        </p:spPr>
      </p:cxnSp>
      <p:cxnSp>
        <p:nvCxnSpPr>
          <p:cNvPr id="25" name="直接连接符 24"/>
          <p:cNvCxnSpPr/>
          <p:nvPr/>
        </p:nvCxnSpPr>
        <p:spPr bwMode="auto">
          <a:xfrm>
            <a:off x="683568" y="1988840"/>
            <a:ext cx="504056" cy="0"/>
          </a:xfrm>
          <a:prstGeom prst="line">
            <a:avLst/>
          </a:prstGeom>
          <a:noFill/>
          <a:ln w="38100" cap="flat" cmpd="sng" algn="ctr">
            <a:solidFill>
              <a:srgbClr val="FF0000"/>
            </a:solidFill>
            <a:prstDash val="dash"/>
            <a:round/>
            <a:headEnd type="none" w="med" len="med"/>
            <a:tailEnd type="none" w="med" len="med"/>
          </a:ln>
        </p:spPr>
      </p:cxnSp>
      <p:cxnSp>
        <p:nvCxnSpPr>
          <p:cNvPr id="26" name="直接连接符 25"/>
          <p:cNvCxnSpPr/>
          <p:nvPr/>
        </p:nvCxnSpPr>
        <p:spPr bwMode="auto">
          <a:xfrm>
            <a:off x="971600" y="1628800"/>
            <a:ext cx="288032" cy="360040"/>
          </a:xfrm>
          <a:prstGeom prst="line">
            <a:avLst/>
          </a:prstGeom>
          <a:noFill/>
          <a:ln w="38100" cap="flat" cmpd="sng" algn="ctr">
            <a:solidFill>
              <a:srgbClr val="FF0000"/>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11"/>
                                        </p:tgtEl>
                                        <p:attrNameLst>
                                          <p:attrName>ppt_x</p:attrName>
                                        </p:attrNameLst>
                                      </p:cBhvr>
                                      <p:tavLst>
                                        <p:tav tm="0">
                                          <p:val>
                                            <p:strVal val="ppt_x"/>
                                          </p:val>
                                        </p:tav>
                                        <p:tav tm="100000">
                                          <p:val>
                                            <p:strVal val="ppt_x"/>
                                          </p:val>
                                        </p:tav>
                                      </p:tavLst>
                                    </p:anim>
                                    <p:anim calcmode="lin" valueType="num">
                                      <p:cBhvr additive="base">
                                        <p:cTn id="12" dur="500"/>
                                        <p:tgtEl>
                                          <p:spTgt spid="11"/>
                                        </p:tgtEl>
                                        <p:attrNameLst>
                                          <p:attrName>ppt_y</p:attrName>
                                        </p:attrNameLst>
                                      </p:cBhvr>
                                      <p:tavLst>
                                        <p:tav tm="0">
                                          <p:val>
                                            <p:strVal val="ppt_y"/>
                                          </p:val>
                                        </p:tav>
                                        <p:tav tm="100000">
                                          <p:val>
                                            <p:strVal val="1+ppt_h/2"/>
                                          </p:val>
                                        </p:tav>
                                      </p:tavLst>
                                    </p:anim>
                                    <p:set>
                                      <p:cBhvr>
                                        <p:cTn id="13" dur="1" fill="hold">
                                          <p:stCondLst>
                                            <p:cond delay="499"/>
                                          </p:stCondLst>
                                        </p:cTn>
                                        <p:tgtEl>
                                          <p:spTgt spid="1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10"/>
                                        </p:tgtEl>
                                        <p:attrNameLst>
                                          <p:attrName>ppt_x</p:attrName>
                                        </p:attrNameLst>
                                      </p:cBhvr>
                                      <p:tavLst>
                                        <p:tav tm="0">
                                          <p:val>
                                            <p:strVal val="ppt_x"/>
                                          </p:val>
                                        </p:tav>
                                        <p:tav tm="100000">
                                          <p:val>
                                            <p:strVal val="ppt_x"/>
                                          </p:val>
                                        </p:tav>
                                      </p:tavLst>
                                    </p:anim>
                                    <p:anim calcmode="lin" valueType="num">
                                      <p:cBhvr additive="base">
                                        <p:cTn id="34" dur="500"/>
                                        <p:tgtEl>
                                          <p:spTgt spid="10"/>
                                        </p:tgtEl>
                                        <p:attrNameLst>
                                          <p:attrName>ppt_y</p:attrName>
                                        </p:attrNameLst>
                                      </p:cBhvr>
                                      <p:tavLst>
                                        <p:tav tm="0">
                                          <p:val>
                                            <p:strVal val="ppt_y"/>
                                          </p:val>
                                        </p:tav>
                                        <p:tav tm="100000">
                                          <p:val>
                                            <p:strVal val="1+ppt_h/2"/>
                                          </p:val>
                                        </p:tav>
                                      </p:tavLst>
                                    </p:anim>
                                    <p:set>
                                      <p:cBhvr>
                                        <p:cTn id="35" dur="1" fill="hold">
                                          <p:stCondLst>
                                            <p:cond delay="499"/>
                                          </p:stCondLst>
                                        </p:cTn>
                                        <p:tgtEl>
                                          <p:spTgt spid="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grpId="0" nodeType="clickEffect">
                                  <p:stCondLst>
                                    <p:cond delay="0"/>
                                  </p:stCondLst>
                                  <p:childTnLst>
                                    <p:animEffect transition="out" filter="blinds(horizontal)">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构造最小生成树</a:t>
            </a:r>
            <a:r>
              <a:rPr lang="en-US" altLang="zh-CN">
                <a:latin typeface="Arial" panose="020B0604020202020204"/>
              </a:rPr>
              <a:t>—— </a:t>
            </a:r>
            <a:r>
              <a:rPr lang="en-US" altLang="zh-CN"/>
              <a:t>Prim</a:t>
            </a:r>
            <a:r>
              <a:rPr lang="zh-CN" altLang="zh-CN" smtClean="0"/>
              <a:t>算法</a:t>
            </a:r>
            <a:r>
              <a:rPr lang="en-US" altLang="zh-CN" smtClean="0"/>
              <a:t>3</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16386" name="Picture 2" descr="6t5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74628" y="1628800"/>
            <a:ext cx="6897772" cy="4233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t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764704"/>
            <a:ext cx="1534744" cy="135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a:xfrm rot="5400000">
            <a:off x="6184532" y="2233221"/>
            <a:ext cx="100811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8" name="矩形 7"/>
          <p:cNvSpPr/>
          <p:nvPr/>
        </p:nvSpPr>
        <p:spPr>
          <a:xfrm>
            <a:off x="6660232" y="3352346"/>
            <a:ext cx="936104" cy="369332"/>
          </a:xfrm>
          <a:prstGeom prst="rect">
            <a:avLst/>
          </a:prstGeom>
          <a:solidFill>
            <a:schemeClr val="bg1"/>
          </a:solidFill>
          <a:ln>
            <a:noFill/>
          </a:ln>
        </p:spPr>
        <p:txBody>
          <a:bodyPr wrap="square" rtlCol="0" anchor="ctr">
            <a:spAutoFit/>
          </a:bodyPr>
          <a:lstStyle/>
          <a:p>
            <a:pPr algn="ctr"/>
            <a:r>
              <a:rPr lang="en-US" altLang="zh-CN" dirty="0" smtClean="0">
                <a:solidFill>
                  <a:srgbClr val="5F5F5F"/>
                </a:solidFill>
                <a:latin typeface="黑体" panose="02010609060101010101" charset="-122"/>
                <a:ea typeface="黑体" panose="02010609060101010101" charset="-122"/>
              </a:rPr>
              <a:t>V=‘D’</a:t>
            </a:r>
            <a:endParaRPr lang="zh-CN" altLang="en-US" dirty="0" smtClean="0">
              <a:solidFill>
                <a:srgbClr val="5F5F5F"/>
              </a:solidFill>
              <a:latin typeface="黑体" panose="02010609060101010101" charset="-122"/>
              <a:ea typeface="黑体" panose="02010609060101010101" charset="-122"/>
            </a:endParaRPr>
          </a:p>
        </p:txBody>
      </p:sp>
      <p:sp>
        <p:nvSpPr>
          <p:cNvPr id="7" name="椭圆 6"/>
          <p:cNvSpPr/>
          <p:nvPr/>
        </p:nvSpPr>
        <p:spPr>
          <a:xfrm rot="252974">
            <a:off x="6678155" y="3310635"/>
            <a:ext cx="864096"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9" name="矩形 8"/>
          <p:cNvSpPr/>
          <p:nvPr/>
        </p:nvSpPr>
        <p:spPr>
          <a:xfrm>
            <a:off x="4572000" y="3356992"/>
            <a:ext cx="3168352" cy="43204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0" name="矩形 9"/>
          <p:cNvSpPr/>
          <p:nvPr/>
        </p:nvSpPr>
        <p:spPr>
          <a:xfrm>
            <a:off x="3707904" y="2924944"/>
            <a:ext cx="4536504" cy="369332"/>
          </a:xfrm>
          <a:prstGeom prst="rect">
            <a:avLst/>
          </a:prstGeom>
          <a:solidFill>
            <a:schemeClr val="bg1"/>
          </a:solidFill>
          <a:ln>
            <a:no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1" name="矩形 10"/>
          <p:cNvSpPr/>
          <p:nvPr/>
        </p:nvSpPr>
        <p:spPr>
          <a:xfrm>
            <a:off x="539552" y="3789040"/>
            <a:ext cx="8064896" cy="2520280"/>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2" name="椭圆 11"/>
          <p:cNvSpPr/>
          <p:nvPr/>
        </p:nvSpPr>
        <p:spPr>
          <a:xfrm>
            <a:off x="3131840" y="2161213"/>
            <a:ext cx="504056" cy="519351"/>
          </a:xfrm>
          <a:prstGeom prst="ellipse">
            <a:avLst/>
          </a:prstGeom>
          <a:solidFill>
            <a:schemeClr val="accent3"/>
          </a:solidFill>
          <a:ln>
            <a:solidFill>
              <a:schemeClr val="tx1"/>
            </a:solidFill>
          </a:ln>
        </p:spPr>
        <p:txBody>
          <a:bodyPr wrap="square" rtlCol="0" anchor="ctr">
            <a:spAutoFit/>
          </a:bodyPr>
          <a:lstStyle/>
          <a:p>
            <a:pPr algn="ctr"/>
            <a:r>
              <a:rPr lang="en-US" altLang="zh-CN" dirty="0" smtClean="0">
                <a:solidFill>
                  <a:srgbClr val="5F5F5F"/>
                </a:solidFill>
                <a:latin typeface="黑体" panose="02010609060101010101" charset="-122"/>
                <a:ea typeface="黑体" panose="02010609060101010101" charset="-122"/>
              </a:rPr>
              <a:t>D</a:t>
            </a:r>
            <a:endParaRPr lang="zh-CN" altLang="en-US" dirty="0" smtClean="0">
              <a:solidFill>
                <a:srgbClr val="5F5F5F"/>
              </a:solidFill>
              <a:latin typeface="黑体" panose="02010609060101010101" charset="-122"/>
              <a:ea typeface="黑体" panose="02010609060101010101" charset="-122"/>
            </a:endParaRPr>
          </a:p>
        </p:txBody>
      </p:sp>
      <p:cxnSp>
        <p:nvCxnSpPr>
          <p:cNvPr id="13" name="直接连接符 12"/>
          <p:cNvCxnSpPr/>
          <p:nvPr/>
        </p:nvCxnSpPr>
        <p:spPr bwMode="auto">
          <a:xfrm flipV="1">
            <a:off x="971600" y="1340768"/>
            <a:ext cx="648072" cy="144016"/>
          </a:xfrm>
          <a:prstGeom prst="line">
            <a:avLst/>
          </a:prstGeom>
          <a:noFill/>
          <a:ln w="38100" cap="flat" cmpd="sng" algn="ctr">
            <a:solidFill>
              <a:srgbClr val="FF0000"/>
            </a:solidFill>
            <a:prstDash val="dash"/>
            <a:round/>
            <a:headEnd type="none" w="med" len="med"/>
            <a:tailEnd type="none" w="med" len="med"/>
          </a:ln>
        </p:spPr>
      </p:cxnSp>
      <p:cxnSp>
        <p:nvCxnSpPr>
          <p:cNvPr id="14" name="直接连接符 13"/>
          <p:cNvCxnSpPr/>
          <p:nvPr/>
        </p:nvCxnSpPr>
        <p:spPr bwMode="auto">
          <a:xfrm>
            <a:off x="971600" y="980728"/>
            <a:ext cx="576064" cy="216024"/>
          </a:xfrm>
          <a:prstGeom prst="line">
            <a:avLst/>
          </a:prstGeom>
          <a:noFill/>
          <a:ln w="38100" cap="flat" cmpd="sng" algn="ctr">
            <a:solidFill>
              <a:srgbClr val="FF0000"/>
            </a:solidFill>
            <a:prstDash val="dash"/>
            <a:round/>
            <a:headEnd type="none" w="med" len="med"/>
            <a:tailEnd type="none" w="med" len="med"/>
          </a:ln>
        </p:spPr>
      </p:cxnSp>
      <p:cxnSp>
        <p:nvCxnSpPr>
          <p:cNvPr id="15" name="直接连接符 14"/>
          <p:cNvCxnSpPr/>
          <p:nvPr/>
        </p:nvCxnSpPr>
        <p:spPr bwMode="auto">
          <a:xfrm flipV="1">
            <a:off x="1259632" y="1340768"/>
            <a:ext cx="360040" cy="648072"/>
          </a:xfrm>
          <a:prstGeom prst="line">
            <a:avLst/>
          </a:prstGeom>
          <a:noFill/>
          <a:ln w="38100" cap="flat" cmpd="sng" algn="ctr">
            <a:solidFill>
              <a:srgbClr val="FF0000"/>
            </a:solidFill>
            <a:prstDash val="dash"/>
            <a:round/>
            <a:headEnd type="none" w="med" len="med"/>
            <a:tailEnd type="none" w="med" len="med"/>
          </a:ln>
        </p:spPr>
      </p:cxnSp>
      <p:sp>
        <p:nvSpPr>
          <p:cNvPr id="20" name="矩形 19"/>
          <p:cNvSpPr/>
          <p:nvPr/>
        </p:nvSpPr>
        <p:spPr>
          <a:xfrm>
            <a:off x="7596336" y="2900699"/>
            <a:ext cx="504056" cy="369332"/>
          </a:xfrm>
          <a:prstGeom prst="rect">
            <a:avLst/>
          </a:prstGeom>
          <a:solidFill>
            <a:schemeClr val="bg1"/>
          </a:solidFill>
          <a:ln>
            <a:noFill/>
          </a:ln>
        </p:spPr>
        <p:txBody>
          <a:bodyPr wrap="square" rtlCol="0" anchor="ctr">
            <a:spAutoFit/>
          </a:bodyPr>
          <a:lstStyle/>
          <a:p>
            <a:pPr algn="ctr"/>
            <a:r>
              <a:rPr lang="en-US" altLang="zh-CN" dirty="0" smtClean="0">
                <a:solidFill>
                  <a:srgbClr val="5F5F5F"/>
                </a:solidFill>
                <a:latin typeface="黑体" panose="02010609060101010101" charset="-122"/>
                <a:ea typeface="黑体" panose="02010609060101010101" charset="-122"/>
              </a:rPr>
              <a:t>/</a:t>
            </a:r>
            <a:endParaRPr lang="zh-CN" altLang="en-US" dirty="0"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9"/>
                                        </p:tgtEl>
                                        <p:attrNameLst>
                                          <p:attrName>ppt_x</p:attrName>
                                        </p:attrNameLst>
                                      </p:cBhvr>
                                      <p:tavLst>
                                        <p:tav tm="0">
                                          <p:val>
                                            <p:strVal val="ppt_x"/>
                                          </p:val>
                                        </p:tav>
                                        <p:tav tm="100000">
                                          <p:val>
                                            <p:strVal val="ppt_x"/>
                                          </p:val>
                                        </p:tav>
                                      </p:tavLst>
                                    </p:anim>
                                    <p:anim calcmode="lin" valueType="num">
                                      <p:cBhvr additive="base">
                                        <p:cTn id="12" dur="500"/>
                                        <p:tgtEl>
                                          <p:spTgt spid="9"/>
                                        </p:tgtEl>
                                        <p:attrNameLst>
                                          <p:attrName>ppt_y</p:attrName>
                                        </p:attrNameLst>
                                      </p:cBhvr>
                                      <p:tavLst>
                                        <p:tav tm="0">
                                          <p:val>
                                            <p:strVal val="ppt_y"/>
                                          </p:val>
                                        </p:tav>
                                        <p:tav tm="100000">
                                          <p:val>
                                            <p:strVal val="1+ppt_h/2"/>
                                          </p:val>
                                        </p:tav>
                                      </p:tavLst>
                                    </p:anim>
                                    <p:set>
                                      <p:cBhvr>
                                        <p:cTn id="13" dur="1" fill="hold">
                                          <p:stCondLst>
                                            <p:cond delay="499"/>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10"/>
                                        </p:tgtEl>
                                        <p:attrNameLst>
                                          <p:attrName>ppt_x</p:attrName>
                                        </p:attrNameLst>
                                      </p:cBhvr>
                                      <p:tavLst>
                                        <p:tav tm="0">
                                          <p:val>
                                            <p:strVal val="ppt_x"/>
                                          </p:val>
                                        </p:tav>
                                        <p:tav tm="100000">
                                          <p:val>
                                            <p:strVal val="ppt_x"/>
                                          </p:val>
                                        </p:tav>
                                      </p:tavLst>
                                    </p:anim>
                                    <p:anim calcmode="lin" valueType="num">
                                      <p:cBhvr additive="base">
                                        <p:cTn id="37" dur="500"/>
                                        <p:tgtEl>
                                          <p:spTgt spid="10"/>
                                        </p:tgtEl>
                                        <p:attrNameLst>
                                          <p:attrName>ppt_y</p:attrName>
                                        </p:attrNameLst>
                                      </p:cBhvr>
                                      <p:tavLst>
                                        <p:tav tm="0">
                                          <p:val>
                                            <p:strVal val="ppt_y"/>
                                          </p:val>
                                        </p:tav>
                                        <p:tav tm="100000">
                                          <p:val>
                                            <p:strVal val="1+ppt_h/2"/>
                                          </p:val>
                                        </p:tav>
                                      </p:tavLst>
                                    </p:anim>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ppt_x"/>
                                          </p:val>
                                        </p:tav>
                                      </p:tavLst>
                                    </p:anim>
                                    <p:anim calcmode="lin" valueType="num">
                                      <p:cBhvr additive="base">
                                        <p:cTn id="43" dur="500"/>
                                        <p:tgtEl>
                                          <p:spTgt spid="11"/>
                                        </p:tgtEl>
                                        <p:attrNameLst>
                                          <p:attrName>ppt_y</p:attrName>
                                        </p:attrNameLst>
                                      </p:cBhvr>
                                      <p:tavLst>
                                        <p:tav tm="0">
                                          <p:val>
                                            <p:strVal val="ppt_y"/>
                                          </p:val>
                                        </p:tav>
                                        <p:tav tm="100000">
                                          <p:val>
                                            <p:strVal val="1+ppt_h/2"/>
                                          </p:val>
                                        </p:tav>
                                      </p:tavLst>
                                    </p:anim>
                                    <p:set>
                                      <p:cBhvr>
                                        <p:cTn id="4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构造最小生成树</a:t>
            </a:r>
            <a:r>
              <a:rPr lang="en-US" altLang="zh-CN">
                <a:latin typeface="Arial" panose="020B0604020202020204"/>
              </a:rPr>
              <a:t>—— </a:t>
            </a:r>
            <a:r>
              <a:rPr lang="en-US" altLang="zh-CN"/>
              <a:t>Prim</a:t>
            </a:r>
            <a:r>
              <a:rPr lang="zh-CN" altLang="zh-CN" smtClean="0"/>
              <a:t>算法</a:t>
            </a:r>
            <a:r>
              <a:rPr lang="en-US" altLang="zh-CN" smtClean="0"/>
              <a:t>4</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17410" name="Picture 2" descr="6t5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06134" y="1695596"/>
            <a:ext cx="7683858" cy="425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t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764704"/>
            <a:ext cx="1534744" cy="135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a:xfrm rot="5400000">
            <a:off x="4975692" y="2233220"/>
            <a:ext cx="1008112" cy="519351"/>
          </a:xfrm>
          <a:prstGeom prst="ellipse">
            <a:avLst/>
          </a:prstGeom>
          <a:ln w="28575">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7" name="椭圆 6"/>
          <p:cNvSpPr/>
          <p:nvPr/>
        </p:nvSpPr>
        <p:spPr>
          <a:xfrm>
            <a:off x="6804248" y="3356992"/>
            <a:ext cx="720080" cy="360040"/>
          </a:xfrm>
          <a:prstGeom prst="ellipse">
            <a:avLst/>
          </a:prstGeom>
          <a:ln w="3810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8" name="矩形 7"/>
          <p:cNvSpPr/>
          <p:nvPr/>
        </p:nvSpPr>
        <p:spPr>
          <a:xfrm>
            <a:off x="4788024" y="3429000"/>
            <a:ext cx="3096344" cy="360040"/>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9" name="矩形 8"/>
          <p:cNvSpPr/>
          <p:nvPr/>
        </p:nvSpPr>
        <p:spPr>
          <a:xfrm>
            <a:off x="3635896" y="2920298"/>
            <a:ext cx="4608512" cy="369332"/>
          </a:xfrm>
          <a:prstGeom prst="rect">
            <a:avLst/>
          </a:prstGeom>
          <a:solidFill>
            <a:schemeClr val="bg1"/>
          </a:solidFill>
          <a:ln>
            <a:no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1" name="椭圆 10"/>
          <p:cNvSpPr/>
          <p:nvPr/>
        </p:nvSpPr>
        <p:spPr>
          <a:xfrm>
            <a:off x="7020272" y="4509120"/>
            <a:ext cx="504056" cy="432048"/>
          </a:xfrm>
          <a:prstGeom prst="ellipse">
            <a:avLst/>
          </a:prstGeom>
          <a:ln w="3810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2" name="矩形 11"/>
          <p:cNvSpPr/>
          <p:nvPr/>
        </p:nvSpPr>
        <p:spPr>
          <a:xfrm>
            <a:off x="539552" y="3789040"/>
            <a:ext cx="8568952" cy="2664296"/>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3" name="矩形 12"/>
          <p:cNvSpPr/>
          <p:nvPr/>
        </p:nvSpPr>
        <p:spPr>
          <a:xfrm>
            <a:off x="1115616" y="2708920"/>
            <a:ext cx="504056" cy="576064"/>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14" name="直接连接符 13"/>
          <p:cNvCxnSpPr/>
          <p:nvPr/>
        </p:nvCxnSpPr>
        <p:spPr bwMode="auto">
          <a:xfrm flipH="1" flipV="1">
            <a:off x="323528" y="1412776"/>
            <a:ext cx="216024" cy="504056"/>
          </a:xfrm>
          <a:prstGeom prst="line">
            <a:avLst/>
          </a:prstGeom>
          <a:noFill/>
          <a:ln w="38100" cap="flat" cmpd="sng" algn="ctr">
            <a:solidFill>
              <a:srgbClr val="FF0000"/>
            </a:solidFill>
            <a:prstDash val="dash"/>
            <a:round/>
            <a:headEnd type="none" w="med" len="med"/>
            <a:tailEnd type="none" w="med" len="med"/>
          </a:ln>
        </p:spPr>
      </p:cxnSp>
      <p:cxnSp>
        <p:nvCxnSpPr>
          <p:cNvPr id="15" name="直接连接符 14"/>
          <p:cNvCxnSpPr/>
          <p:nvPr/>
        </p:nvCxnSpPr>
        <p:spPr bwMode="auto">
          <a:xfrm flipV="1">
            <a:off x="395536" y="908720"/>
            <a:ext cx="360040" cy="288032"/>
          </a:xfrm>
          <a:prstGeom prst="line">
            <a:avLst/>
          </a:prstGeom>
          <a:noFill/>
          <a:ln w="38100" cap="flat" cmpd="sng" algn="ctr">
            <a:solidFill>
              <a:srgbClr val="FF0000"/>
            </a:solidFill>
            <a:prstDash val="dash"/>
            <a:round/>
            <a:headEnd type="none" w="med" len="med"/>
            <a:tailEnd type="none" w="med" len="med"/>
          </a:ln>
        </p:spPr>
      </p:cxnSp>
      <p:sp>
        <p:nvSpPr>
          <p:cNvPr id="21" name="矩形 20"/>
          <p:cNvSpPr/>
          <p:nvPr/>
        </p:nvSpPr>
        <p:spPr>
          <a:xfrm>
            <a:off x="1835696" y="5229200"/>
            <a:ext cx="216024" cy="43204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22" name="直接连接符 21"/>
          <p:cNvCxnSpPr/>
          <p:nvPr/>
        </p:nvCxnSpPr>
        <p:spPr bwMode="auto">
          <a:xfrm>
            <a:off x="467544" y="1340768"/>
            <a:ext cx="360040" cy="144016"/>
          </a:xfrm>
          <a:prstGeom prst="line">
            <a:avLst/>
          </a:prstGeom>
          <a:noFill/>
          <a:ln w="38100" cap="flat" cmpd="sng" algn="ctr">
            <a:solidFill>
              <a:srgbClr val="FF0000"/>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ppt_x"/>
                                          </p:val>
                                        </p:tav>
                                      </p:tavLst>
                                    </p:anim>
                                    <p:anim calcmode="lin" valueType="num">
                                      <p:cBhvr additive="base">
                                        <p:cTn id="17" dur="500"/>
                                        <p:tgtEl>
                                          <p:spTgt spid="8"/>
                                        </p:tgtEl>
                                        <p:attrNameLst>
                                          <p:attrName>ppt_y</p:attrName>
                                        </p:attrNameLst>
                                      </p:cBhvr>
                                      <p:tavLst>
                                        <p:tav tm="0">
                                          <p:val>
                                            <p:strVal val="ppt_y"/>
                                          </p:val>
                                        </p:tav>
                                        <p:tav tm="100000">
                                          <p:val>
                                            <p:strVal val="1+ppt_h/2"/>
                                          </p:val>
                                        </p:tav>
                                      </p:tavLst>
                                    </p:anim>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9"/>
                                        </p:tgtEl>
                                        <p:attrNameLst>
                                          <p:attrName>ppt_x</p:attrName>
                                        </p:attrNameLst>
                                      </p:cBhvr>
                                      <p:tavLst>
                                        <p:tav tm="0">
                                          <p:val>
                                            <p:strVal val="ppt_x"/>
                                          </p:val>
                                        </p:tav>
                                        <p:tav tm="100000">
                                          <p:val>
                                            <p:strVal val="ppt_x"/>
                                          </p:val>
                                        </p:tav>
                                      </p:tavLst>
                                    </p:anim>
                                    <p:anim calcmode="lin" valueType="num">
                                      <p:cBhvr additive="base">
                                        <p:cTn id="37" dur="500"/>
                                        <p:tgtEl>
                                          <p:spTgt spid="9"/>
                                        </p:tgtEl>
                                        <p:attrNameLst>
                                          <p:attrName>ppt_y</p:attrName>
                                        </p:attrNameLst>
                                      </p:cBhvr>
                                      <p:tavLst>
                                        <p:tav tm="0">
                                          <p:val>
                                            <p:strVal val="ppt_y"/>
                                          </p:val>
                                        </p:tav>
                                        <p:tav tm="100000">
                                          <p:val>
                                            <p:strVal val="1+ppt_h/2"/>
                                          </p:val>
                                        </p:tav>
                                      </p:tavLst>
                                    </p:anim>
                                    <p:set>
                                      <p:cBhvr>
                                        <p:cTn id="38" dur="1" fill="hold">
                                          <p:stCondLst>
                                            <p:cond delay="499"/>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additive="base">
                                        <p:cTn id="42" dur="500"/>
                                        <p:tgtEl>
                                          <p:spTgt spid="12"/>
                                        </p:tgtEl>
                                        <p:attrNameLst>
                                          <p:attrName>ppt_x</p:attrName>
                                        </p:attrNameLst>
                                      </p:cBhvr>
                                      <p:tavLst>
                                        <p:tav tm="0">
                                          <p:val>
                                            <p:strVal val="ppt_x"/>
                                          </p:val>
                                        </p:tav>
                                        <p:tav tm="100000">
                                          <p:val>
                                            <p:strVal val="ppt_x"/>
                                          </p:val>
                                        </p:tav>
                                      </p:tavLst>
                                    </p:anim>
                                    <p:anim calcmode="lin" valueType="num">
                                      <p:cBhvr additive="base">
                                        <p:cTn id="43" dur="500"/>
                                        <p:tgtEl>
                                          <p:spTgt spid="12"/>
                                        </p:tgtEl>
                                        <p:attrNameLst>
                                          <p:attrName>ppt_y</p:attrName>
                                        </p:attrNameLst>
                                      </p:cBhvr>
                                      <p:tavLst>
                                        <p:tav tm="0">
                                          <p:val>
                                            <p:strVal val="ppt_y"/>
                                          </p:val>
                                        </p:tav>
                                        <p:tav tm="100000">
                                          <p:val>
                                            <p:strVal val="1+ppt_h/2"/>
                                          </p:val>
                                        </p:tav>
                                      </p:tavLst>
                                    </p:anim>
                                    <p:set>
                                      <p:cBhvr>
                                        <p:cTn id="44" dur="1" fill="hold">
                                          <p:stCondLst>
                                            <p:cond delay="499"/>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构造最小生成树</a:t>
            </a:r>
            <a:r>
              <a:rPr lang="en-US" altLang="zh-CN">
                <a:latin typeface="Arial" panose="020B0604020202020204"/>
              </a:rPr>
              <a:t>—— </a:t>
            </a:r>
            <a:r>
              <a:rPr lang="en-US" altLang="zh-CN"/>
              <a:t>Prim</a:t>
            </a:r>
            <a:r>
              <a:rPr lang="zh-CN" altLang="zh-CN" smtClean="0"/>
              <a:t>算法</a:t>
            </a:r>
            <a:r>
              <a:rPr lang="en-US" altLang="zh-CN"/>
              <a:t>5</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18434" name="Picture 2" descr="6t5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5616" y="1685568"/>
            <a:ext cx="7350366" cy="4233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t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764704"/>
            <a:ext cx="1534744" cy="135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372200" y="3933056"/>
            <a:ext cx="2232248" cy="648072"/>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7" name="椭圆 6"/>
          <p:cNvSpPr/>
          <p:nvPr/>
        </p:nvSpPr>
        <p:spPr>
          <a:xfrm>
            <a:off x="6948264" y="1772816"/>
            <a:ext cx="360040" cy="1296144"/>
          </a:xfrm>
          <a:prstGeom prst="ellipse">
            <a:avLst/>
          </a:prstGeom>
          <a:ln w="28575">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8" name="椭圆 7"/>
          <p:cNvSpPr/>
          <p:nvPr/>
        </p:nvSpPr>
        <p:spPr>
          <a:xfrm>
            <a:off x="6660232" y="3356992"/>
            <a:ext cx="864096" cy="432048"/>
          </a:xfrm>
          <a:prstGeom prst="ellipse">
            <a:avLst/>
          </a:prstGeom>
          <a:ln w="3810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9" name="矩形 8"/>
          <p:cNvSpPr/>
          <p:nvPr/>
        </p:nvSpPr>
        <p:spPr>
          <a:xfrm>
            <a:off x="3635896" y="2924944"/>
            <a:ext cx="4536504" cy="360040"/>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0" name="矩形 9"/>
          <p:cNvSpPr/>
          <p:nvPr/>
        </p:nvSpPr>
        <p:spPr>
          <a:xfrm>
            <a:off x="323528" y="3789040"/>
            <a:ext cx="8208912" cy="259228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1" name="矩形 10"/>
          <p:cNvSpPr/>
          <p:nvPr/>
        </p:nvSpPr>
        <p:spPr>
          <a:xfrm>
            <a:off x="1907704" y="3284984"/>
            <a:ext cx="576064" cy="43204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13" name="直接连接符 12"/>
          <p:cNvCxnSpPr/>
          <p:nvPr/>
        </p:nvCxnSpPr>
        <p:spPr bwMode="auto">
          <a:xfrm>
            <a:off x="683568" y="1988840"/>
            <a:ext cx="432048" cy="0"/>
          </a:xfrm>
          <a:prstGeom prst="line">
            <a:avLst/>
          </a:prstGeom>
          <a:noFill/>
          <a:ln w="38100" cap="flat" cmpd="sng" algn="ctr">
            <a:solidFill>
              <a:srgbClr val="FF0000"/>
            </a:solidFill>
            <a:prstDash val="dash"/>
            <a:round/>
            <a:headEnd type="none" w="med" len="med"/>
            <a:tailEnd type="none" w="med" len="med"/>
          </a:ln>
        </p:spPr>
      </p:cxnSp>
      <p:cxnSp>
        <p:nvCxnSpPr>
          <p:cNvPr id="14" name="直接连接符 13"/>
          <p:cNvCxnSpPr/>
          <p:nvPr/>
        </p:nvCxnSpPr>
        <p:spPr bwMode="auto">
          <a:xfrm flipV="1">
            <a:off x="611560" y="1628800"/>
            <a:ext cx="216024" cy="360040"/>
          </a:xfrm>
          <a:prstGeom prst="line">
            <a:avLst/>
          </a:prstGeom>
          <a:noFill/>
          <a:ln w="38100" cap="flat" cmpd="sng" algn="ctr">
            <a:solidFill>
              <a:srgbClr val="FF0000"/>
            </a:solidFill>
            <a:prstDash val="dash"/>
            <a:round/>
            <a:headEnd type="none" w="med" len="med"/>
            <a:tailEnd type="none" w="med" len="med"/>
          </a:ln>
        </p:spPr>
      </p:cxnSp>
      <p:cxnSp>
        <p:nvCxnSpPr>
          <p:cNvPr id="16" name="直接连接符 15"/>
          <p:cNvCxnSpPr/>
          <p:nvPr/>
        </p:nvCxnSpPr>
        <p:spPr bwMode="auto">
          <a:xfrm flipH="1" flipV="1">
            <a:off x="323528" y="1412776"/>
            <a:ext cx="288032" cy="576064"/>
          </a:xfrm>
          <a:prstGeom prst="line">
            <a:avLst/>
          </a:prstGeom>
          <a:noFill/>
          <a:ln w="38100" cap="flat" cmpd="sng" algn="ctr">
            <a:solidFill>
              <a:srgbClr val="FF0000"/>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0" nodeType="clickEffect">
                                  <p:stCondLst>
                                    <p:cond delay="0"/>
                                  </p:stCondLst>
                                  <p:childTnLst>
                                    <p:anim calcmode="lin" valueType="num">
                                      <p:cBhvr additive="base">
                                        <p:cTn id="32" dur="500"/>
                                        <p:tgtEl>
                                          <p:spTgt spid="9"/>
                                        </p:tgtEl>
                                        <p:attrNameLst>
                                          <p:attrName>ppt_x</p:attrName>
                                        </p:attrNameLst>
                                      </p:cBhvr>
                                      <p:tavLst>
                                        <p:tav tm="0">
                                          <p:val>
                                            <p:strVal val="ppt_x"/>
                                          </p:val>
                                        </p:tav>
                                        <p:tav tm="100000">
                                          <p:val>
                                            <p:strVal val="ppt_x"/>
                                          </p:val>
                                        </p:tav>
                                      </p:tavLst>
                                    </p:anim>
                                    <p:anim calcmode="lin" valueType="num">
                                      <p:cBhvr additive="base">
                                        <p:cTn id="33" dur="500"/>
                                        <p:tgtEl>
                                          <p:spTgt spid="9"/>
                                        </p:tgtEl>
                                        <p:attrNameLst>
                                          <p:attrName>ppt_y</p:attrName>
                                        </p:attrNameLst>
                                      </p:cBhvr>
                                      <p:tavLst>
                                        <p:tav tm="0">
                                          <p:val>
                                            <p:strVal val="ppt_y"/>
                                          </p:val>
                                        </p:tav>
                                        <p:tav tm="100000">
                                          <p:val>
                                            <p:strVal val="1+ppt_h/2"/>
                                          </p:val>
                                        </p:tav>
                                      </p:tavLst>
                                    </p:anim>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0" nodeType="click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ppt_x"/>
                                          </p:val>
                                        </p:tav>
                                      </p:tavLst>
                                    </p:anim>
                                    <p:anim calcmode="lin" valueType="num">
                                      <p:cBhvr additive="base">
                                        <p:cTn id="39" dur="500"/>
                                        <p:tgtEl>
                                          <p:spTgt spid="10"/>
                                        </p:tgtEl>
                                        <p:attrNameLst>
                                          <p:attrName>ppt_y</p:attrName>
                                        </p:attrNameLst>
                                      </p:cBhvr>
                                      <p:tavLst>
                                        <p:tav tm="0">
                                          <p:val>
                                            <p:strVal val="ppt_y"/>
                                          </p:val>
                                        </p:tav>
                                        <p:tav tm="100000">
                                          <p:val>
                                            <p:strVal val="1+ppt_h/2"/>
                                          </p:val>
                                        </p:tav>
                                      </p:tavLst>
                                    </p:anim>
                                    <p:set>
                                      <p:cBhvr>
                                        <p:cTn id="4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432920"/>
            <a:ext cx="6553200" cy="523220"/>
          </a:xfrm>
        </p:spPr>
        <p:txBody>
          <a:bodyPr/>
          <a:lstStyle/>
          <a:p>
            <a:r>
              <a:rPr lang="zh-CN" altLang="en-US" sz="2800">
                <a:latin typeface="华文新魏" panose="02010800040101010101" pitchFamily="2" charset="-122"/>
                <a:ea typeface="华文新魏" panose="02010800040101010101" pitchFamily="2" charset="-122"/>
              </a:rPr>
              <a:t>构造最小生成树</a:t>
            </a:r>
            <a:r>
              <a:rPr lang="en-US" altLang="zh-CN" sz="2800">
                <a:latin typeface="Arial" panose="020B0604020202020204"/>
                <a:ea typeface="华文新魏" panose="02010800040101010101" pitchFamily="2" charset="-122"/>
              </a:rPr>
              <a:t>——</a:t>
            </a:r>
            <a:r>
              <a:rPr lang="zh-CN" altLang="en-US" sz="2800">
                <a:latin typeface="华文新魏" panose="02010800040101010101" pitchFamily="2" charset="-122"/>
                <a:ea typeface="华文新魏" panose="02010800040101010101" pitchFamily="2" charset="-122"/>
              </a:rPr>
              <a:t>普里姆</a:t>
            </a:r>
            <a:r>
              <a:rPr lang="zh-CN" altLang="en-US" sz="2400">
                <a:latin typeface="Arial" panose="020B0604020202020204"/>
                <a:ea typeface="华文新魏" panose="02010800040101010101" pitchFamily="2" charset="-122"/>
              </a:rPr>
              <a:t>（</a:t>
            </a:r>
            <a:r>
              <a:rPr lang="en-US" altLang="zh-CN" sz="2400" b="1">
                <a:latin typeface="Arial" panose="020B0604020202020204"/>
                <a:ea typeface="华文新魏" panose="02010800040101010101" pitchFamily="2" charset="-122"/>
              </a:rPr>
              <a:t>Prim</a:t>
            </a:r>
            <a:r>
              <a:rPr lang="zh-CN" altLang="en-US" sz="2400">
                <a:latin typeface="Arial" panose="020B0604020202020204"/>
                <a:ea typeface="华文新魏" panose="02010800040101010101" pitchFamily="2" charset="-122"/>
              </a:rPr>
              <a:t>）</a:t>
            </a:r>
            <a:r>
              <a:rPr lang="zh-CN" altLang="en-US" sz="2800">
                <a:latin typeface="华文新魏" panose="02010800040101010101" pitchFamily="2" charset="-122"/>
                <a:ea typeface="华文新魏" panose="02010800040101010101" pitchFamily="2" charset="-122"/>
              </a:rPr>
              <a:t>算法 </a:t>
            </a:r>
            <a:endParaRPr lang="zh-CN" altLang="en-US" sz="2800"/>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ea typeface="黑体" panose="02010609060101010101" charset="-122"/>
              </a:rPr>
            </a:fld>
            <a:endParaRPr lang="en-US" altLang="zh-CN">
              <a:ea typeface="黑体" panose="02010609060101010101" charset="-122"/>
            </a:endParaRPr>
          </a:p>
        </p:txBody>
      </p:sp>
      <p:sp>
        <p:nvSpPr>
          <p:cNvPr id="6" name="矩形 5"/>
          <p:cNvSpPr/>
          <p:nvPr/>
        </p:nvSpPr>
        <p:spPr>
          <a:xfrm>
            <a:off x="1196831" y="1628800"/>
            <a:ext cx="6693865" cy="2585323"/>
          </a:xfrm>
          <a:prstGeom prst="rect">
            <a:avLst/>
          </a:prstGeom>
        </p:spPr>
        <p:txBody>
          <a:bodyPr>
            <a:spAutoFit/>
          </a:bodyPr>
          <a:lstStyle/>
          <a:p>
            <a:pPr algn="l"/>
            <a:r>
              <a:rPr lang="en-US" altLang="zh-CN" b="1" smtClean="0">
                <a:solidFill>
                  <a:schemeClr val="tx1"/>
                </a:solidFill>
                <a:latin typeface="Consolas" panose="020B0609020204030204"/>
                <a:ea typeface="黑体" panose="02010609060101010101" charset="-122"/>
                <a:cs typeface="Arial" panose="020B0604020202020204" pitchFamily="34" charset="0"/>
              </a:rPr>
              <a:t>/*==============================================</a:t>
            </a:r>
            <a:endParaRPr lang="zh-CN" altLang="zh-CN" b="1">
              <a:solidFill>
                <a:schemeClr val="tx1"/>
              </a:solidFill>
              <a:latin typeface="Consolas" panose="020B0609020204030204"/>
              <a:ea typeface="黑体" panose="02010609060101010101" charset="-122"/>
              <a:cs typeface="Arial" panose="020B0604020202020204" pitchFamily="34" charset="0"/>
            </a:endParaRPr>
          </a:p>
          <a:p>
            <a:pPr algn="l"/>
            <a:r>
              <a:rPr lang="zh-CN" altLang="zh-CN" b="1">
                <a:solidFill>
                  <a:schemeClr val="tx1"/>
                </a:solidFill>
                <a:latin typeface="Consolas" panose="020B0609020204030204"/>
                <a:ea typeface="黑体" panose="02010609060101010101" charset="-122"/>
                <a:cs typeface="Arial" panose="020B0604020202020204" pitchFamily="34" charset="0"/>
              </a:rPr>
              <a:t>函数功能：</a:t>
            </a:r>
            <a:r>
              <a:rPr lang="en-US" altLang="zh-CN" b="1">
                <a:solidFill>
                  <a:schemeClr val="tx1"/>
                </a:solidFill>
                <a:latin typeface="Consolas" panose="020B0609020204030204"/>
                <a:ea typeface="黑体" panose="02010609060101010101" charset="-122"/>
                <a:cs typeface="Arial" panose="020B0604020202020204" pitchFamily="34" charset="0"/>
              </a:rPr>
              <a:t>prim</a:t>
            </a:r>
            <a:r>
              <a:rPr lang="zh-CN" altLang="zh-CN" b="1">
                <a:solidFill>
                  <a:schemeClr val="tx1"/>
                </a:solidFill>
                <a:latin typeface="Consolas" panose="020B0609020204030204"/>
                <a:ea typeface="黑体" panose="02010609060101010101" charset="-122"/>
                <a:cs typeface="Arial" panose="020B0604020202020204" pitchFamily="34" charset="0"/>
              </a:rPr>
              <a:t>方法构造最小生成树</a:t>
            </a:r>
            <a:endParaRPr lang="zh-CN" altLang="zh-CN" b="1">
              <a:solidFill>
                <a:schemeClr val="tx1"/>
              </a:solidFill>
              <a:latin typeface="Consolas" panose="020B0609020204030204"/>
              <a:ea typeface="黑体" panose="02010609060101010101" charset="-122"/>
              <a:cs typeface="Arial" panose="020B0604020202020204" pitchFamily="34" charset="0"/>
            </a:endParaRPr>
          </a:p>
          <a:p>
            <a:pPr algn="l"/>
            <a:r>
              <a:rPr lang="zh-CN" altLang="zh-CN" b="1">
                <a:solidFill>
                  <a:schemeClr val="tx1"/>
                </a:solidFill>
                <a:latin typeface="Consolas" panose="020B0609020204030204"/>
                <a:ea typeface="黑体" panose="02010609060101010101" charset="-122"/>
                <a:cs typeface="Arial" panose="020B0604020202020204" pitchFamily="34" charset="0"/>
              </a:rPr>
              <a:t>函数输入：邻接矩阵、起始顶点编号</a:t>
            </a:r>
            <a:endParaRPr lang="zh-CN" altLang="zh-CN" b="1">
              <a:solidFill>
                <a:schemeClr val="tx1"/>
              </a:solidFill>
              <a:latin typeface="Consolas" panose="020B0609020204030204"/>
              <a:ea typeface="黑体" panose="02010609060101010101" charset="-122"/>
              <a:cs typeface="Arial" panose="020B0604020202020204" pitchFamily="34" charset="0"/>
            </a:endParaRPr>
          </a:p>
          <a:p>
            <a:pPr algn="l"/>
            <a:r>
              <a:rPr lang="zh-CN" altLang="zh-CN" b="1">
                <a:solidFill>
                  <a:schemeClr val="tx1"/>
                </a:solidFill>
                <a:latin typeface="Consolas" panose="020B0609020204030204"/>
                <a:ea typeface="黑体" panose="02010609060101010101" charset="-122"/>
                <a:cs typeface="Arial" panose="020B0604020202020204" pitchFamily="34" charset="0"/>
              </a:rPr>
              <a:t>函数输出：无</a:t>
            </a:r>
            <a:endParaRPr lang="zh-CN" altLang="zh-CN" b="1">
              <a:solidFill>
                <a:schemeClr val="tx1"/>
              </a:solidFill>
              <a:latin typeface="Consolas" panose="020B0609020204030204"/>
              <a:ea typeface="黑体" panose="02010609060101010101" charset="-122"/>
              <a:cs typeface="Arial" panose="020B0604020202020204" pitchFamily="34" charset="0"/>
            </a:endParaRPr>
          </a:p>
          <a:p>
            <a:pPr algn="l"/>
            <a:r>
              <a:rPr lang="zh-CN" altLang="zh-CN" b="1">
                <a:solidFill>
                  <a:schemeClr val="tx1"/>
                </a:solidFill>
                <a:latin typeface="Consolas" panose="020B0609020204030204"/>
                <a:ea typeface="黑体" panose="02010609060101010101" charset="-122"/>
                <a:cs typeface="Arial" panose="020B0604020202020204" pitchFamily="34" charset="0"/>
              </a:rPr>
              <a:t>屏幕输出：邻接矩阵、最小生成树的各边</a:t>
            </a:r>
            <a:endParaRPr lang="zh-CN" altLang="zh-CN" b="1">
              <a:solidFill>
                <a:schemeClr val="tx1"/>
              </a:solidFill>
              <a:latin typeface="Consolas" panose="020B0609020204030204"/>
              <a:ea typeface="黑体" panose="02010609060101010101" charset="-122"/>
              <a:cs typeface="Arial" panose="020B0604020202020204" pitchFamily="34" charset="0"/>
            </a:endParaRPr>
          </a:p>
          <a:p>
            <a:pPr algn="l"/>
            <a:r>
              <a:rPr lang="en-US" altLang="zh-CN" b="1">
                <a:solidFill>
                  <a:schemeClr val="tx1"/>
                </a:solidFill>
                <a:latin typeface="Consolas" panose="020B0609020204030204"/>
                <a:ea typeface="黑体" panose="02010609060101010101" charset="-122"/>
                <a:cs typeface="Arial" panose="020B0604020202020204" pitchFamily="34" charset="0"/>
              </a:rPr>
              <a:t>===============================================*/</a:t>
            </a:r>
            <a:endParaRPr lang="zh-CN" altLang="zh-CN" b="1">
              <a:solidFill>
                <a:schemeClr val="tx1"/>
              </a:solidFill>
              <a:latin typeface="Consolas" panose="020B0609020204030204"/>
              <a:ea typeface="黑体" panose="02010609060101010101" charset="-122"/>
              <a:cs typeface="Arial" panose="020B0604020202020204" pitchFamily="34" charset="0"/>
            </a:endParaRPr>
          </a:p>
          <a:p>
            <a:pPr algn="l"/>
            <a:r>
              <a:rPr lang="en-US" altLang="zh-CN" b="1">
                <a:solidFill>
                  <a:schemeClr val="tx1"/>
                </a:solidFill>
                <a:latin typeface="Consolas" panose="020B0609020204030204"/>
                <a:ea typeface="黑体" panose="02010609060101010101" charset="-122"/>
                <a:cs typeface="Arial" panose="020B0604020202020204" pitchFamily="34" charset="0"/>
              </a:rPr>
              <a:t> //U---</a:t>
            </a:r>
            <a:r>
              <a:rPr lang="zh-CN" altLang="zh-CN" b="1">
                <a:solidFill>
                  <a:schemeClr val="tx1"/>
                </a:solidFill>
                <a:latin typeface="Consolas" panose="020B0609020204030204"/>
                <a:ea typeface="黑体" panose="02010609060101010101" charset="-122"/>
                <a:cs typeface="Arial" panose="020B0604020202020204" pitchFamily="34" charset="0"/>
              </a:rPr>
              <a:t>已加入最小生成树的点</a:t>
            </a:r>
            <a:endParaRPr lang="zh-CN" altLang="zh-CN" b="1">
              <a:solidFill>
                <a:schemeClr val="tx1"/>
              </a:solidFill>
              <a:latin typeface="Consolas" panose="020B0609020204030204"/>
              <a:ea typeface="黑体" panose="02010609060101010101" charset="-122"/>
              <a:cs typeface="Arial" panose="020B0604020202020204" pitchFamily="34" charset="0"/>
            </a:endParaRPr>
          </a:p>
          <a:p>
            <a:pPr algn="l"/>
            <a:r>
              <a:rPr lang="en-US" altLang="zh-CN" b="1">
                <a:solidFill>
                  <a:schemeClr val="tx1"/>
                </a:solidFill>
                <a:latin typeface="Consolas" panose="020B0609020204030204"/>
                <a:ea typeface="黑体" panose="02010609060101010101" charset="-122"/>
                <a:cs typeface="Arial" panose="020B0604020202020204" pitchFamily="34" charset="0"/>
              </a:rPr>
              <a:t>void prim(int AdjMatrix[][VERTEX_NUM] ,int v)</a:t>
            </a:r>
            <a:endParaRPr lang="zh-CN" altLang="zh-CN" b="1">
              <a:solidFill>
                <a:schemeClr val="tx1"/>
              </a:solidFill>
              <a:latin typeface="Consolas" panose="020B0609020204030204"/>
              <a:ea typeface="黑体" panose="02010609060101010101" charset="-122"/>
              <a:cs typeface="Arial" panose="020B0604020202020204" pitchFamily="34" charset="0"/>
            </a:endParaRPr>
          </a:p>
          <a:p>
            <a:pPr algn="l"/>
            <a:endParaRPr lang="zh-CN" altLang="en-US" b="1">
              <a:latin typeface="Consolas" panose="020B0609020204030204"/>
              <a:ea typeface="黑体" panose="02010609060101010101"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6.6 </a:t>
            </a:r>
            <a:r>
              <a:rPr lang="zh-CN" altLang="en-US" smtClean="0">
                <a:solidFill>
                  <a:schemeClr val="tx2">
                    <a:lumMod val="90000"/>
                    <a:lumOff val="10000"/>
                  </a:schemeClr>
                </a:solidFill>
                <a:latin typeface="黑体" panose="02010609060101010101" charset="-122"/>
                <a:ea typeface="黑体" panose="02010609060101010101" charset="-122"/>
                <a:cs typeface="+mj-cs"/>
              </a:rPr>
              <a:t>图中的树问题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6.6.1</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6.6.2</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生成树</a:t>
            </a:r>
            <a:endParaRPr lang="zh-CN" altLang="zh-CN" sz="2400">
              <a:solidFill>
                <a:schemeClr val="bg1">
                  <a:lumMod val="7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最小生成树</a:t>
            </a:r>
            <a:endParaRPr lang="zh-CN" altLang="zh-CN" sz="2400">
              <a:solidFill>
                <a:schemeClr val="bg1">
                  <a:lumMod val="7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6.6.3</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6.6.4</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求最小生成树算法</a:t>
            </a:r>
            <a:r>
              <a:rPr lang="en-US" altLang="zh-CN" sz="2400">
                <a:solidFill>
                  <a:schemeClr val="bg1">
                    <a:lumMod val="75000"/>
                  </a:schemeClr>
                </a:solidFill>
              </a:rPr>
              <a:t>1——Prim</a:t>
            </a:r>
            <a:r>
              <a:rPr lang="zh-CN" altLang="en-US" sz="2400">
                <a:solidFill>
                  <a:schemeClr val="bg1">
                    <a:lumMod val="75000"/>
                  </a:schemeClr>
                </a:solidFill>
              </a:rPr>
              <a:t>算法</a:t>
            </a:r>
            <a:endParaRPr lang="zh-CN" altLang="zh-CN" sz="2400">
              <a:solidFill>
                <a:schemeClr val="bg1">
                  <a:lumMod val="75000"/>
                </a:schemeClr>
              </a:solidFill>
            </a:endParaRPr>
          </a:p>
        </p:txBody>
      </p:sp>
      <p:sp>
        <p:nvSpPr>
          <p:cNvPr id="14" name="矩形 16"/>
          <p:cNvSpPr>
            <a:spLocks noChangeArrowheads="1"/>
          </p:cNvSpPr>
          <p:nvPr/>
        </p:nvSpPr>
        <p:spPr bwMode="auto">
          <a:xfrm>
            <a:off x="3353407" y="4327252"/>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求最小生成树算法</a:t>
            </a:r>
            <a:r>
              <a:rPr lang="en-US" altLang="zh-CN" sz="2400">
                <a:solidFill>
                  <a:schemeClr val="tx1"/>
                </a:solidFill>
              </a:rPr>
              <a:t>2——Kruskal</a:t>
            </a:r>
            <a:r>
              <a:rPr lang="zh-CN" altLang="en-US" sz="2400">
                <a:solidFill>
                  <a:schemeClr val="tx1"/>
                </a:solidFill>
              </a:rPr>
              <a:t>算法</a:t>
            </a:r>
            <a:endParaRPr lang="zh-CN" altLang="zh-CN" sz="2400">
              <a:solidFill>
                <a:schemeClr val="tx1"/>
              </a:solidFill>
            </a:endParaRPr>
          </a:p>
        </p:txBody>
      </p:sp>
      <p:sp>
        <p:nvSpPr>
          <p:cNvPr id="15" name="TextBox 14"/>
          <p:cNvSpPr txBox="1"/>
          <p:nvPr/>
        </p:nvSpPr>
        <p:spPr>
          <a:xfrm>
            <a:off x="2051720" y="5050624"/>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6.6.5</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7" name="矩形 22"/>
          <p:cNvSpPr>
            <a:spLocks noChangeArrowheads="1"/>
          </p:cNvSpPr>
          <p:nvPr/>
        </p:nvSpPr>
        <p:spPr bwMode="auto">
          <a:xfrm>
            <a:off x="3321720" y="5023637"/>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生成树小结</a:t>
            </a:r>
            <a:endParaRPr lang="zh-CN" altLang="zh-CN" sz="2400">
              <a:solidFill>
                <a:schemeClr val="bg1">
                  <a:lumMod val="75000"/>
                </a:schemeClr>
              </a:solidFill>
            </a:endParaRPr>
          </a:p>
        </p:txBody>
      </p:sp>
      <p:sp>
        <p:nvSpPr>
          <p:cNvPr id="42" name="KSO_Shape"/>
          <p:cNvSpPr/>
          <p:nvPr/>
        </p:nvSpPr>
        <p:spPr bwMode="auto">
          <a:xfrm flipH="1">
            <a:off x="8302252" y="3363640"/>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371951"/>
            <a:ext cx="8722309" cy="645160"/>
          </a:xfrm>
        </p:spPr>
        <p:txBody>
          <a:bodyPr/>
          <a:lstStyle/>
          <a:p>
            <a:r>
              <a:rPr lang="en-US" altLang="zh-CN"/>
              <a:t>Kruskal</a:t>
            </a:r>
            <a:r>
              <a:rPr lang="zh-CN" altLang="en-US" smtClean="0"/>
              <a:t>算法</a:t>
            </a:r>
            <a:r>
              <a:rPr lang="zh-CN" altLang="zh-CN" sz="1600">
                <a:latin typeface="黑体" panose="02010609060101010101" charset="-122"/>
                <a:ea typeface="黑体" panose="02010609060101010101" charset="-122"/>
                <a:sym typeface="+mn-ea"/>
              </a:rPr>
              <a:t>（克鲁斯卡尔算法）</a:t>
            </a:r>
            <a:endParaRPr lang="zh-CN" altLang="zh-CN" sz="1600">
              <a:solidFill>
                <a:schemeClr val="tx1"/>
              </a:solidFill>
              <a:latin typeface="黑体" panose="02010609060101010101" charset="-122"/>
              <a:ea typeface="黑体" panose="02010609060101010101" charset="-122"/>
              <a:sym typeface="+mn-ea"/>
            </a:endParaRPr>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13314" name="Picture 2" descr="6t5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77694"/>
          <a:stretch>
            <a:fillRect/>
          </a:stretch>
        </p:blipFill>
        <p:spPr bwMode="auto">
          <a:xfrm>
            <a:off x="920579" y="1669203"/>
            <a:ext cx="7359647" cy="199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707908" y="4144316"/>
            <a:ext cx="5784988" cy="645160"/>
          </a:xfrm>
          <a:prstGeom prst="rect">
            <a:avLst/>
          </a:prstGeom>
          <a:ln w="28575">
            <a:solidFill>
              <a:schemeClr val="bg1">
                <a:lumMod val="75000"/>
              </a:schemeClr>
            </a:solidFill>
          </a:ln>
        </p:spPr>
        <p:txBody>
          <a:bodyPr wrap="square">
            <a:spAutoFit/>
          </a:bodyPr>
          <a:lstStyle/>
          <a:p>
            <a:r>
              <a:rPr lang="zh-CN" altLang="zh-CN" smtClean="0">
                <a:solidFill>
                  <a:schemeClr val="tx1"/>
                </a:solidFill>
                <a:latin typeface="黑体" panose="02010609060101010101" charset="-122"/>
                <a:ea typeface="黑体" panose="02010609060101010101" charset="-122"/>
              </a:rPr>
              <a:t>从</a:t>
            </a:r>
            <a:r>
              <a:rPr lang="zh-CN" altLang="zh-CN">
                <a:solidFill>
                  <a:srgbClr val="FF0000"/>
                </a:solidFill>
                <a:latin typeface="黑体" panose="02010609060101010101" charset="-122"/>
                <a:ea typeface="黑体" panose="02010609060101010101" charset="-122"/>
              </a:rPr>
              <a:t>边</a:t>
            </a:r>
            <a:r>
              <a:rPr lang="zh-CN" altLang="zh-CN">
                <a:solidFill>
                  <a:schemeClr val="tx1"/>
                </a:solidFill>
                <a:latin typeface="黑体" panose="02010609060101010101" charset="-122"/>
                <a:ea typeface="黑体" panose="02010609060101010101" charset="-122"/>
              </a:rPr>
              <a:t>出发</a:t>
            </a:r>
            <a:r>
              <a:rPr lang="zh-CN" altLang="zh-CN" smtClean="0">
                <a:solidFill>
                  <a:schemeClr val="tx1"/>
                </a:solidFill>
                <a:latin typeface="黑体" panose="02010609060101010101" charset="-122"/>
                <a:ea typeface="黑体" panose="02010609060101010101" charset="-122"/>
              </a:rPr>
              <a:t>，直接找</a:t>
            </a:r>
            <a:r>
              <a:rPr lang="zh-CN" altLang="zh-CN">
                <a:solidFill>
                  <a:schemeClr val="tx1"/>
                </a:solidFill>
                <a:latin typeface="黑体" panose="02010609060101010101" charset="-122"/>
                <a:ea typeface="黑体" panose="02010609060101010101" charset="-122"/>
              </a:rPr>
              <a:t>最小权值的边来构建生成</a:t>
            </a:r>
            <a:r>
              <a:rPr lang="zh-CN" altLang="zh-CN" smtClean="0">
                <a:solidFill>
                  <a:schemeClr val="tx1"/>
                </a:solidFill>
                <a:latin typeface="黑体" panose="02010609060101010101" charset="-122"/>
                <a:ea typeface="黑体" panose="02010609060101010101" charset="-122"/>
              </a:rPr>
              <a:t>树</a:t>
            </a:r>
            <a:endParaRPr lang="en-US" altLang="zh-CN" smtClean="0">
              <a:solidFill>
                <a:schemeClr val="tx1"/>
              </a:solidFill>
              <a:latin typeface="黑体" panose="02010609060101010101" charset="-122"/>
              <a:ea typeface="黑体" panose="02010609060101010101" charset="-122"/>
            </a:endParaRPr>
          </a:p>
          <a:p>
            <a:r>
              <a:rPr lang="en-US" altLang="zh-CN" smtClean="0">
                <a:solidFill>
                  <a:schemeClr val="tx1"/>
                </a:solidFill>
                <a:latin typeface="黑体" panose="02010609060101010101" charset="-122"/>
                <a:ea typeface="黑体" panose="02010609060101010101" charset="-122"/>
              </a:rPr>
              <a:t>      ——Kruskal</a:t>
            </a:r>
            <a:r>
              <a:rPr lang="zh-CN" altLang="zh-CN" smtClean="0">
                <a:solidFill>
                  <a:schemeClr val="tx1"/>
                </a:solidFill>
                <a:latin typeface="黑体" panose="02010609060101010101" charset="-122"/>
                <a:ea typeface="黑体" panose="02010609060101010101" charset="-122"/>
              </a:rPr>
              <a:t>算法精髓</a:t>
            </a:r>
            <a:endParaRPr lang="zh-CN" altLang="en-US">
              <a:solidFill>
                <a:schemeClr val="tx1"/>
              </a:solidFill>
              <a:latin typeface="黑体" panose="02010609060101010101" charset="-122"/>
              <a:ea typeface="黑体" panose="02010609060101010101" charset="-122"/>
            </a:endParaRPr>
          </a:p>
        </p:txBody>
      </p:sp>
      <p:sp>
        <p:nvSpPr>
          <p:cNvPr id="8" name="TextBox 7"/>
          <p:cNvSpPr txBox="1"/>
          <p:nvPr/>
        </p:nvSpPr>
        <p:spPr bwMode="auto">
          <a:xfrm>
            <a:off x="3275856" y="1628800"/>
            <a:ext cx="453650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t>按权值从小到大排序，列出图的边的排序表</a:t>
            </a:r>
            <a:endParaRPr lang="zh-CN" altLang="en-US" dirty="0"/>
          </a:p>
        </p:txBody>
      </p:sp>
      <p:sp>
        <p:nvSpPr>
          <p:cNvPr id="9" name="矩形 8"/>
          <p:cNvSpPr/>
          <p:nvPr/>
        </p:nvSpPr>
        <p:spPr>
          <a:xfrm>
            <a:off x="2987824" y="1268760"/>
            <a:ext cx="5616624" cy="2088232"/>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Kruskal</a:t>
            </a:r>
            <a:r>
              <a:rPr lang="zh-CN" altLang="en-US" dirty="0" smtClean="0"/>
              <a:t>算法</a:t>
            </a:r>
            <a:endParaRPr lang="zh-CN" altLang="en-US" dirty="0">
              <a:solidFill>
                <a:srgbClr val="FF0000"/>
              </a:solidFill>
            </a:endParaRPr>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13314" name="Picture 2" descr="6t5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47969" b="-1"/>
          <a:stretch>
            <a:fillRect/>
          </a:stretch>
        </p:blipFill>
        <p:spPr bwMode="auto">
          <a:xfrm>
            <a:off x="2453412" y="1268760"/>
            <a:ext cx="6690588" cy="42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t5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0886" t="23274" r="27020" b="50678"/>
          <a:stretch>
            <a:fillRect/>
          </a:stretch>
        </p:blipFill>
        <p:spPr bwMode="auto">
          <a:xfrm>
            <a:off x="35496" y="1124744"/>
            <a:ext cx="2816353" cy="211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云形标注 5"/>
          <p:cNvSpPr/>
          <p:nvPr/>
        </p:nvSpPr>
        <p:spPr>
          <a:xfrm>
            <a:off x="6129848" y="5708535"/>
            <a:ext cx="2133948" cy="890171"/>
          </a:xfrm>
          <a:prstGeom prst="cloudCallout">
            <a:avLst>
              <a:gd name="adj1" fmla="val -62811"/>
              <a:gd name="adj2" fmla="val -65121"/>
            </a:avLst>
          </a:prstGeom>
          <a:solidFill>
            <a:schemeClr val="bg1"/>
          </a:solidFill>
          <a:ln>
            <a:solidFill>
              <a:schemeClr val="tx1"/>
            </a:solidFill>
          </a:ln>
        </p:spPr>
        <p:txBody>
          <a:bodyPr wrap="square" rtlCol="0" anchor="ctr">
            <a:spAutoFit/>
          </a:bodyPr>
          <a:lstStyle/>
          <a:p>
            <a:r>
              <a:rPr lang="zh-CN" altLang="en-US" sz="1600" b="1" smtClean="0">
                <a:solidFill>
                  <a:schemeClr val="tx1"/>
                </a:solidFill>
                <a:latin typeface="微软雅黑" panose="020B0503020204020204" pitchFamily="34" charset="-122"/>
                <a:ea typeface="微软雅黑" panose="020B0503020204020204" pitchFamily="34" charset="-122"/>
              </a:rPr>
              <a:t>算法的关键问题是什么？</a:t>
            </a:r>
            <a:endParaRPr lang="zh-CN" altLang="zh-CN" sz="1600" b="1">
              <a:solidFill>
                <a:schemeClr val="tx1"/>
              </a:solidFill>
              <a:latin typeface="微软雅黑" panose="020B0503020204020204" pitchFamily="34" charset="-122"/>
              <a:ea typeface="微软雅黑" panose="020B0503020204020204" pitchFamily="34" charset="-122"/>
            </a:endParaRPr>
          </a:p>
        </p:txBody>
      </p:sp>
      <p:pic>
        <p:nvPicPr>
          <p:cNvPr id="7" name="Picture 2" descr="6t5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71608" b="77694"/>
          <a:stretch>
            <a:fillRect/>
          </a:stretch>
        </p:blipFill>
        <p:spPr bwMode="auto">
          <a:xfrm>
            <a:off x="251520" y="3717032"/>
            <a:ext cx="2089572" cy="199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771800" y="1196752"/>
            <a:ext cx="2160240" cy="223224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0" name="矩形 9"/>
          <p:cNvSpPr/>
          <p:nvPr/>
        </p:nvSpPr>
        <p:spPr>
          <a:xfrm>
            <a:off x="4860032" y="1124744"/>
            <a:ext cx="2160240" cy="223224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1" name="矩形 10"/>
          <p:cNvSpPr/>
          <p:nvPr/>
        </p:nvSpPr>
        <p:spPr>
          <a:xfrm>
            <a:off x="6948264" y="1268760"/>
            <a:ext cx="2160240" cy="223224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2" name="矩形 11"/>
          <p:cNvSpPr/>
          <p:nvPr/>
        </p:nvSpPr>
        <p:spPr>
          <a:xfrm>
            <a:off x="2771800" y="3429000"/>
            <a:ext cx="2160240" cy="223224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3" name="矩形 12"/>
          <p:cNvSpPr/>
          <p:nvPr/>
        </p:nvSpPr>
        <p:spPr>
          <a:xfrm>
            <a:off x="4860032" y="3429000"/>
            <a:ext cx="2160240" cy="223224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4" name="矩形 13"/>
          <p:cNvSpPr/>
          <p:nvPr/>
        </p:nvSpPr>
        <p:spPr>
          <a:xfrm>
            <a:off x="6948264" y="3356992"/>
            <a:ext cx="2160240" cy="223224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pic>
        <p:nvPicPr>
          <p:cNvPr id="104450" name="Picture 2"/>
          <p:cNvPicPr>
            <a:picLocks noChangeAspect="1" noChangeArrowheads="1"/>
          </p:cNvPicPr>
          <p:nvPr/>
        </p:nvPicPr>
        <p:blipFill>
          <a:blip r:embed="rId2" cstate="print"/>
          <a:srcRect/>
          <a:stretch>
            <a:fillRect/>
          </a:stretch>
        </p:blipFill>
        <p:spPr bwMode="auto">
          <a:xfrm>
            <a:off x="755576" y="5589240"/>
            <a:ext cx="4443374" cy="936104"/>
          </a:xfrm>
          <a:prstGeom prst="rect">
            <a:avLst/>
          </a:prstGeom>
          <a:noFill/>
          <a:ln w="9525">
            <a:noFill/>
            <a:miter lim="800000"/>
            <a:headEnd/>
            <a:tailEnd/>
          </a:ln>
        </p:spPr>
      </p:pic>
      <p:sp>
        <p:nvSpPr>
          <p:cNvPr id="16" name="矩形 15"/>
          <p:cNvSpPr/>
          <p:nvPr/>
        </p:nvSpPr>
        <p:spPr>
          <a:xfrm>
            <a:off x="1495567" y="6488668"/>
            <a:ext cx="415498"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18" name="矩形 17"/>
          <p:cNvSpPr/>
          <p:nvPr/>
        </p:nvSpPr>
        <p:spPr>
          <a:xfrm>
            <a:off x="1852246" y="6453336"/>
            <a:ext cx="415498"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19" name="矩形 18"/>
          <p:cNvSpPr/>
          <p:nvPr/>
        </p:nvSpPr>
        <p:spPr>
          <a:xfrm>
            <a:off x="2267744" y="6453336"/>
            <a:ext cx="415498"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20" name="矩形 19"/>
          <p:cNvSpPr/>
          <p:nvPr/>
        </p:nvSpPr>
        <p:spPr>
          <a:xfrm>
            <a:off x="2644334" y="6453336"/>
            <a:ext cx="415498"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21" name="矩形 20"/>
          <p:cNvSpPr/>
          <p:nvPr/>
        </p:nvSpPr>
        <p:spPr>
          <a:xfrm>
            <a:off x="3364414" y="6444044"/>
            <a:ext cx="415498"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b="1" dirty="0">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22" name="矩形 21"/>
          <p:cNvSpPr/>
          <p:nvPr/>
        </p:nvSpPr>
        <p:spPr>
          <a:xfrm>
            <a:off x="3059832" y="6453336"/>
            <a:ext cx="415498" cy="369332"/>
          </a:xfrm>
          <a:prstGeom prst="rect">
            <a:avLst/>
          </a:prstGeom>
        </p:spPr>
        <p:txBody>
          <a:bodyPr wrap="none">
            <a:spAutoFit/>
          </a:bodyPr>
          <a:lstStyle/>
          <a:p>
            <a:r>
              <a:rPr lang="en-US" altLang="zh-CN" b="1" dirty="0" smtClean="0">
                <a:solidFill>
                  <a:srgbClr val="FF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0" nodeType="clickEffect">
                                  <p:stCondLst>
                                    <p:cond delay="0"/>
                                  </p:stCondLst>
                                  <p:childTnLst>
                                    <p:animEffect transition="out" filter="blinds(horizontal)">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grpId="0" nodeType="clickEffect">
                                  <p:stCondLst>
                                    <p:cond delay="0"/>
                                  </p:stCondLst>
                                  <p:childTnLst>
                                    <p:animEffect transition="out" filter="blinds(horizontal)">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grpId="0" nodeType="clickEffect">
                                  <p:stCondLst>
                                    <p:cond delay="0"/>
                                  </p:stCondLst>
                                  <p:childTnLst>
                                    <p:animEffect transition="out" filter="blinds(horizontal)">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3" presetClass="exit" presetSubtype="10" fill="hold" grpId="0" nodeType="clickEffect">
                                  <p:stCondLst>
                                    <p:cond delay="0"/>
                                  </p:stCondLst>
                                  <p:childTnLst>
                                    <p:animEffect transition="out" filter="blinds(horizontal)">
                                      <p:cBhvr>
                                        <p:cTn id="63" dur="500"/>
                                        <p:tgtEl>
                                          <p:spTgt spid="14"/>
                                        </p:tgtEl>
                                      </p:cBhvr>
                                    </p:animEffect>
                                    <p:set>
                                      <p:cBhvr>
                                        <p:cTn id="64" dur="1" fill="hold">
                                          <p:stCondLst>
                                            <p:cond delay="499"/>
                                          </p:stCondLst>
                                        </p:cTn>
                                        <p:tgtEl>
                                          <p:spTgt spid="1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box(in)">
                                      <p:cBhvr>
                                        <p:cTn id="6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2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i-FI" altLang="zh-CN"/>
              <a:t>kruskal</a:t>
            </a:r>
            <a:r>
              <a:rPr lang="zh-CN" altLang="fi-FI" smtClean="0"/>
              <a:t>算法</a:t>
            </a:r>
            <a:r>
              <a:rPr lang="zh-CN" altLang="en-US" smtClean="0"/>
              <a:t>数据结构描述</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14338" name="Picture 2" descr="6t5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17797" y="4077072"/>
            <a:ext cx="6074683" cy="260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419872" y="1602117"/>
            <a:ext cx="4706759" cy="1077218"/>
          </a:xfrm>
          <a:prstGeom prst="rect">
            <a:avLst/>
          </a:prstGeom>
        </p:spPr>
        <p:txBody>
          <a:bodyPr wrap="square">
            <a:spAutoFit/>
          </a:bodyPr>
          <a:lstStyle/>
          <a:p>
            <a:pPr algn="l"/>
            <a:r>
              <a:rPr lang="zh-CN" altLang="zh-CN" sz="1600" dirty="0" smtClean="0">
                <a:solidFill>
                  <a:schemeClr val="tx1"/>
                </a:solidFill>
                <a:latin typeface="黑体" panose="02010609060101010101" charset="-122"/>
                <a:ea typeface="黑体" panose="02010609060101010101" charset="-122"/>
              </a:rPr>
              <a:t>两</a:t>
            </a:r>
            <a:r>
              <a:rPr lang="zh-CN" altLang="zh-CN" sz="1600" dirty="0">
                <a:solidFill>
                  <a:schemeClr val="tx1"/>
                </a:solidFill>
                <a:latin typeface="黑体" panose="02010609060101010101" charset="-122"/>
                <a:ea typeface="黑体" panose="02010609060101010101" charset="-122"/>
              </a:rPr>
              <a:t>个顶点如果同属于一棵树，则它们应该有共同的根结点</a:t>
            </a:r>
            <a:r>
              <a:rPr lang="zh-CN" altLang="zh-CN" sz="1600" dirty="0" smtClean="0">
                <a:solidFill>
                  <a:schemeClr val="tx1"/>
                </a:solidFill>
                <a:latin typeface="黑体" panose="02010609060101010101" charset="-122"/>
                <a:ea typeface="黑体" panose="02010609060101010101" charset="-122"/>
              </a:rPr>
              <a:t>。</a:t>
            </a:r>
            <a:r>
              <a:rPr lang="zh-CN" altLang="zh-CN" sz="1600" b="1" u="sng"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解决办法</a:t>
            </a:r>
            <a:r>
              <a:rPr lang="zh-CN" altLang="en-US" sz="1600" dirty="0" smtClean="0">
                <a:solidFill>
                  <a:schemeClr val="tx1"/>
                </a:solidFill>
                <a:latin typeface="黑体" panose="02010609060101010101" charset="-122"/>
                <a:ea typeface="黑体" panose="02010609060101010101" charset="-122"/>
              </a:rPr>
              <a:t>：</a:t>
            </a:r>
            <a:endParaRPr lang="en-US" altLang="zh-CN" sz="1600" dirty="0" smtClean="0">
              <a:solidFill>
                <a:schemeClr val="tx1"/>
              </a:solidFill>
              <a:latin typeface="黑体" panose="02010609060101010101" charset="-122"/>
              <a:ea typeface="黑体" panose="02010609060101010101" charset="-122"/>
            </a:endParaRPr>
          </a:p>
          <a:p>
            <a:pPr algn="l"/>
            <a:r>
              <a:rPr lang="zh-CN" altLang="zh-CN" sz="1600" dirty="0" smtClean="0">
                <a:solidFill>
                  <a:schemeClr val="tx1"/>
                </a:solidFill>
                <a:latin typeface="黑体" panose="02010609060101010101" charset="-122"/>
                <a:ea typeface="黑体" panose="02010609060101010101" charset="-122"/>
              </a:rPr>
              <a:t>分别</a:t>
            </a:r>
            <a:r>
              <a:rPr lang="zh-CN" altLang="zh-CN" sz="1600" dirty="0">
                <a:solidFill>
                  <a:schemeClr val="tx1"/>
                </a:solidFill>
                <a:latin typeface="黑体" panose="02010609060101010101" charset="-122"/>
                <a:ea typeface="黑体" panose="02010609060101010101" charset="-122"/>
              </a:rPr>
              <a:t>查找结点</a:t>
            </a:r>
            <a:r>
              <a:rPr lang="en-US" altLang="zh-CN" sz="1600" dirty="0">
                <a:solidFill>
                  <a:schemeClr val="tx1"/>
                </a:solidFill>
                <a:latin typeface="黑体" panose="02010609060101010101" charset="-122"/>
                <a:ea typeface="黑体" panose="02010609060101010101" charset="-122"/>
              </a:rPr>
              <a:t>u </a:t>
            </a:r>
            <a:r>
              <a:rPr lang="zh-CN" altLang="zh-CN" sz="1600" dirty="0">
                <a:solidFill>
                  <a:schemeClr val="tx1"/>
                </a:solidFill>
                <a:latin typeface="黑体" panose="02010609060101010101" charset="-122"/>
                <a:ea typeface="黑体" panose="02010609060101010101" charset="-122"/>
              </a:rPr>
              <a:t>和</a:t>
            </a:r>
            <a:r>
              <a:rPr lang="en-US" altLang="zh-CN" sz="1600" dirty="0">
                <a:solidFill>
                  <a:schemeClr val="tx1"/>
                </a:solidFill>
                <a:latin typeface="黑体" panose="02010609060101010101" charset="-122"/>
                <a:ea typeface="黑体" panose="02010609060101010101" charset="-122"/>
              </a:rPr>
              <a:t> v </a:t>
            </a:r>
            <a:r>
              <a:rPr lang="zh-CN" altLang="zh-CN" sz="1600" dirty="0">
                <a:solidFill>
                  <a:schemeClr val="tx1"/>
                </a:solidFill>
                <a:latin typeface="黑体" panose="02010609060101010101" charset="-122"/>
                <a:ea typeface="黑体" panose="02010609060101010101" charset="-122"/>
              </a:rPr>
              <a:t>的根结点，如果它们的根结点相同，则认为它们在同一棵树上</a:t>
            </a:r>
            <a:r>
              <a:rPr lang="zh-CN" altLang="zh-CN" sz="1600" dirty="0" smtClean="0">
                <a:solidFill>
                  <a:schemeClr val="tx1"/>
                </a:solidFill>
                <a:latin typeface="黑体" panose="02010609060101010101" charset="-122"/>
                <a:ea typeface="黑体" panose="02010609060101010101" charset="-122"/>
              </a:rPr>
              <a:t>。</a:t>
            </a:r>
            <a:endParaRPr lang="zh-CN" altLang="zh-CN" sz="1600" dirty="0">
              <a:solidFill>
                <a:schemeClr val="tx1"/>
              </a:solidFill>
              <a:latin typeface="黑体" panose="02010609060101010101" charset="-122"/>
              <a:ea typeface="黑体" panose="02010609060101010101" charset="-122"/>
            </a:endParaRPr>
          </a:p>
        </p:txBody>
      </p:sp>
      <p:sp>
        <p:nvSpPr>
          <p:cNvPr id="7" name="椭圆 29"/>
          <p:cNvSpPr/>
          <p:nvPr/>
        </p:nvSpPr>
        <p:spPr bwMode="auto">
          <a:xfrm>
            <a:off x="478670" y="2571118"/>
            <a:ext cx="2866778" cy="1361938"/>
          </a:xfrm>
          <a:custGeom>
            <a:avLst/>
            <a:gdLst>
              <a:gd name="connsiteX0" fmla="*/ 0 w 2736304"/>
              <a:gd name="connsiteY0" fmla="*/ 757539 h 1515078"/>
              <a:gd name="connsiteX1" fmla="*/ 1368152 w 2736304"/>
              <a:gd name="connsiteY1" fmla="*/ 0 h 1515078"/>
              <a:gd name="connsiteX2" fmla="*/ 2736304 w 2736304"/>
              <a:gd name="connsiteY2" fmla="*/ 757539 h 1515078"/>
              <a:gd name="connsiteX3" fmla="*/ 1368152 w 2736304"/>
              <a:gd name="connsiteY3" fmla="*/ 1515078 h 1515078"/>
              <a:gd name="connsiteX4" fmla="*/ 0 w 2736304"/>
              <a:gd name="connsiteY4" fmla="*/ 757539 h 1515078"/>
              <a:gd name="connsiteX0-1" fmla="*/ 0 w 2640051"/>
              <a:gd name="connsiteY0-2" fmla="*/ 781636 h 1515149"/>
              <a:gd name="connsiteX1-3" fmla="*/ 1271899 w 2640051"/>
              <a:gd name="connsiteY1-4" fmla="*/ 34 h 1515149"/>
              <a:gd name="connsiteX2-5" fmla="*/ 2640051 w 2640051"/>
              <a:gd name="connsiteY2-6" fmla="*/ 757573 h 1515149"/>
              <a:gd name="connsiteX3-7" fmla="*/ 1271899 w 2640051"/>
              <a:gd name="connsiteY3-8" fmla="*/ 1515112 h 1515149"/>
              <a:gd name="connsiteX4-9" fmla="*/ 0 w 2640051"/>
              <a:gd name="connsiteY4-10" fmla="*/ 781636 h 1515149"/>
              <a:gd name="connsiteX0-11" fmla="*/ 0 w 2676108"/>
              <a:gd name="connsiteY0-12" fmla="*/ 899705 h 1633218"/>
              <a:gd name="connsiteX1-13" fmla="*/ 1271899 w 2676108"/>
              <a:gd name="connsiteY1-14" fmla="*/ 118103 h 1633218"/>
              <a:gd name="connsiteX2-15" fmla="*/ 2284911 w 2676108"/>
              <a:gd name="connsiteY2-16" fmla="*/ 81645 h 1633218"/>
              <a:gd name="connsiteX3-17" fmla="*/ 2640051 w 2676108"/>
              <a:gd name="connsiteY3-18" fmla="*/ 875642 h 1633218"/>
              <a:gd name="connsiteX4-19" fmla="*/ 1271899 w 2676108"/>
              <a:gd name="connsiteY4-20" fmla="*/ 1633181 h 1633218"/>
              <a:gd name="connsiteX5" fmla="*/ 0 w 2676108"/>
              <a:gd name="connsiteY5" fmla="*/ 899705 h 1633218"/>
              <a:gd name="connsiteX0-21" fmla="*/ 0 w 2647527"/>
              <a:gd name="connsiteY0-22" fmla="*/ 899705 h 1657983"/>
              <a:gd name="connsiteX1-23" fmla="*/ 1271899 w 2647527"/>
              <a:gd name="connsiteY1-24" fmla="*/ 118103 h 1657983"/>
              <a:gd name="connsiteX2-25" fmla="*/ 2284911 w 2647527"/>
              <a:gd name="connsiteY2-26" fmla="*/ 81645 h 1657983"/>
              <a:gd name="connsiteX3-27" fmla="*/ 2640051 w 2647527"/>
              <a:gd name="connsiteY3-28" fmla="*/ 875642 h 1657983"/>
              <a:gd name="connsiteX4-29" fmla="*/ 2080373 w 2647527"/>
              <a:gd name="connsiteY4-30" fmla="*/ 1429182 h 1657983"/>
              <a:gd name="connsiteX5-31" fmla="*/ 1271899 w 2647527"/>
              <a:gd name="connsiteY5-32" fmla="*/ 1633181 h 1657983"/>
              <a:gd name="connsiteX6" fmla="*/ 0 w 2647527"/>
              <a:gd name="connsiteY6" fmla="*/ 899705 h 1657983"/>
              <a:gd name="connsiteX0-33" fmla="*/ 58829 w 2706356"/>
              <a:gd name="connsiteY0-34" fmla="*/ 873251 h 1631529"/>
              <a:gd name="connsiteX1-35" fmla="*/ 325535 w 2706356"/>
              <a:gd name="connsiteY1-36" fmla="*/ 283695 h 1631529"/>
              <a:gd name="connsiteX2-37" fmla="*/ 1330728 w 2706356"/>
              <a:gd name="connsiteY2-38" fmla="*/ 91649 h 1631529"/>
              <a:gd name="connsiteX3-39" fmla="*/ 2343740 w 2706356"/>
              <a:gd name="connsiteY3-40" fmla="*/ 55191 h 1631529"/>
              <a:gd name="connsiteX4-41" fmla="*/ 2698880 w 2706356"/>
              <a:gd name="connsiteY4-42" fmla="*/ 849188 h 1631529"/>
              <a:gd name="connsiteX5-43" fmla="*/ 2139202 w 2706356"/>
              <a:gd name="connsiteY5-44" fmla="*/ 1402728 h 1631529"/>
              <a:gd name="connsiteX6-45" fmla="*/ 1330728 w 2706356"/>
              <a:gd name="connsiteY6-46" fmla="*/ 1606727 h 1631529"/>
              <a:gd name="connsiteX7" fmla="*/ 58829 w 2706356"/>
              <a:gd name="connsiteY7" fmla="*/ 873251 h 1631529"/>
              <a:gd name="connsiteX0-47" fmla="*/ 14843 w 2662370"/>
              <a:gd name="connsiteY0-48" fmla="*/ 873251 h 1610275"/>
              <a:gd name="connsiteX1-49" fmla="*/ 281549 w 2662370"/>
              <a:gd name="connsiteY1-50" fmla="*/ 283695 h 1610275"/>
              <a:gd name="connsiteX2-51" fmla="*/ 1286742 w 2662370"/>
              <a:gd name="connsiteY2-52" fmla="*/ 91649 h 1610275"/>
              <a:gd name="connsiteX3-53" fmla="*/ 2299754 w 2662370"/>
              <a:gd name="connsiteY3-54" fmla="*/ 55191 h 1610275"/>
              <a:gd name="connsiteX4-55" fmla="*/ 2654894 w 2662370"/>
              <a:gd name="connsiteY4-56" fmla="*/ 849188 h 1610275"/>
              <a:gd name="connsiteX5-57" fmla="*/ 2095216 w 2662370"/>
              <a:gd name="connsiteY5-58" fmla="*/ 1402728 h 1610275"/>
              <a:gd name="connsiteX6-59" fmla="*/ 1286742 w 2662370"/>
              <a:gd name="connsiteY6-60" fmla="*/ 1606727 h 1610275"/>
              <a:gd name="connsiteX7-61" fmla="*/ 170957 w 2662370"/>
              <a:gd name="connsiteY7-62" fmla="*/ 1258253 h 1610275"/>
              <a:gd name="connsiteX8" fmla="*/ 14843 w 2662370"/>
              <a:gd name="connsiteY8" fmla="*/ 873251 h 1610275"/>
              <a:gd name="connsiteX0-63" fmla="*/ 14843 w 2660027"/>
              <a:gd name="connsiteY0-64" fmla="*/ 781654 h 1518678"/>
              <a:gd name="connsiteX1-65" fmla="*/ 281549 w 2660027"/>
              <a:gd name="connsiteY1-66" fmla="*/ 192098 h 1518678"/>
              <a:gd name="connsiteX2-67" fmla="*/ 1286742 w 2660027"/>
              <a:gd name="connsiteY2-68" fmla="*/ 52 h 1518678"/>
              <a:gd name="connsiteX3-69" fmla="*/ 2199217 w 2660027"/>
              <a:gd name="connsiteY3-70" fmla="*/ 180163 h 1518678"/>
              <a:gd name="connsiteX4-71" fmla="*/ 2654894 w 2660027"/>
              <a:gd name="connsiteY4-72" fmla="*/ 757591 h 1518678"/>
              <a:gd name="connsiteX5-73" fmla="*/ 2095216 w 2660027"/>
              <a:gd name="connsiteY5-74" fmla="*/ 1311131 h 1518678"/>
              <a:gd name="connsiteX6-75" fmla="*/ 1286742 w 2660027"/>
              <a:gd name="connsiteY6-76" fmla="*/ 1515130 h 1518678"/>
              <a:gd name="connsiteX7-77" fmla="*/ 170957 w 2660027"/>
              <a:gd name="connsiteY7-78" fmla="*/ 1166656 h 1518678"/>
              <a:gd name="connsiteX8-79" fmla="*/ 14843 w 2660027"/>
              <a:gd name="connsiteY8-80" fmla="*/ 781654 h 1518678"/>
              <a:gd name="connsiteX0-81" fmla="*/ 14843 w 2513691"/>
              <a:gd name="connsiteY0-82" fmla="*/ 781654 h 1518678"/>
              <a:gd name="connsiteX1-83" fmla="*/ 281549 w 2513691"/>
              <a:gd name="connsiteY1-84" fmla="*/ 192098 h 1518678"/>
              <a:gd name="connsiteX2-85" fmla="*/ 1286742 w 2513691"/>
              <a:gd name="connsiteY2-86" fmla="*/ 52 h 1518678"/>
              <a:gd name="connsiteX3-87" fmla="*/ 2199217 w 2513691"/>
              <a:gd name="connsiteY3-88" fmla="*/ 180163 h 1518678"/>
              <a:gd name="connsiteX4-89" fmla="*/ 2504087 w 2513691"/>
              <a:gd name="connsiteY4-90" fmla="*/ 805717 h 1518678"/>
              <a:gd name="connsiteX5-91" fmla="*/ 2095216 w 2513691"/>
              <a:gd name="connsiteY5-92" fmla="*/ 1311131 h 1518678"/>
              <a:gd name="connsiteX6-93" fmla="*/ 1286742 w 2513691"/>
              <a:gd name="connsiteY6-94" fmla="*/ 1515130 h 1518678"/>
              <a:gd name="connsiteX7-95" fmla="*/ 170957 w 2513691"/>
              <a:gd name="connsiteY7-96" fmla="*/ 1166656 h 1518678"/>
              <a:gd name="connsiteX8-97" fmla="*/ 14843 w 2513691"/>
              <a:gd name="connsiteY8-98" fmla="*/ 781654 h 1518678"/>
              <a:gd name="connsiteX0-99" fmla="*/ 32995 w 2531843"/>
              <a:gd name="connsiteY0-100" fmla="*/ 781654 h 1518678"/>
              <a:gd name="connsiteX1-101" fmla="*/ 23963 w 2531843"/>
              <a:gd name="connsiteY1-102" fmla="*/ 375887 h 1518678"/>
              <a:gd name="connsiteX2-103" fmla="*/ 299701 w 2531843"/>
              <a:gd name="connsiteY2-104" fmla="*/ 192098 h 1518678"/>
              <a:gd name="connsiteX3-105" fmla="*/ 1304894 w 2531843"/>
              <a:gd name="connsiteY3-106" fmla="*/ 52 h 1518678"/>
              <a:gd name="connsiteX4-107" fmla="*/ 2217369 w 2531843"/>
              <a:gd name="connsiteY4-108" fmla="*/ 180163 h 1518678"/>
              <a:gd name="connsiteX5-109" fmla="*/ 2522239 w 2531843"/>
              <a:gd name="connsiteY5-110" fmla="*/ 805717 h 1518678"/>
              <a:gd name="connsiteX6-111" fmla="*/ 2113368 w 2531843"/>
              <a:gd name="connsiteY6-112" fmla="*/ 1311131 h 1518678"/>
              <a:gd name="connsiteX7-113" fmla="*/ 1304894 w 2531843"/>
              <a:gd name="connsiteY7-114" fmla="*/ 1515130 h 1518678"/>
              <a:gd name="connsiteX8-115" fmla="*/ 189109 w 2531843"/>
              <a:gd name="connsiteY8-116" fmla="*/ 1166656 h 1518678"/>
              <a:gd name="connsiteX9" fmla="*/ 32995 w 2531843"/>
              <a:gd name="connsiteY9" fmla="*/ 781654 h 1518678"/>
              <a:gd name="connsiteX0-117" fmla="*/ 8491 w 2577715"/>
              <a:gd name="connsiteY0-118" fmla="*/ 769622 h 1518678"/>
              <a:gd name="connsiteX1-119" fmla="*/ 69835 w 2577715"/>
              <a:gd name="connsiteY1-120" fmla="*/ 375887 h 1518678"/>
              <a:gd name="connsiteX2-121" fmla="*/ 345573 w 2577715"/>
              <a:gd name="connsiteY2-122" fmla="*/ 192098 h 1518678"/>
              <a:gd name="connsiteX3-123" fmla="*/ 1350766 w 2577715"/>
              <a:gd name="connsiteY3-124" fmla="*/ 52 h 1518678"/>
              <a:gd name="connsiteX4-125" fmla="*/ 2263241 w 2577715"/>
              <a:gd name="connsiteY4-126" fmla="*/ 180163 h 1518678"/>
              <a:gd name="connsiteX5-127" fmla="*/ 2568111 w 2577715"/>
              <a:gd name="connsiteY5-128" fmla="*/ 805717 h 1518678"/>
              <a:gd name="connsiteX6-129" fmla="*/ 2159240 w 2577715"/>
              <a:gd name="connsiteY6-130" fmla="*/ 1311131 h 1518678"/>
              <a:gd name="connsiteX7-131" fmla="*/ 1350766 w 2577715"/>
              <a:gd name="connsiteY7-132" fmla="*/ 1515130 h 1518678"/>
              <a:gd name="connsiteX8-133" fmla="*/ 234981 w 2577715"/>
              <a:gd name="connsiteY8-134" fmla="*/ 1166656 h 1518678"/>
              <a:gd name="connsiteX9-135" fmla="*/ 8491 w 2577715"/>
              <a:gd name="connsiteY9-136" fmla="*/ 769622 h 1518678"/>
              <a:gd name="connsiteX0-137" fmla="*/ 12898 w 2582122"/>
              <a:gd name="connsiteY0-138" fmla="*/ 769622 h 1515167"/>
              <a:gd name="connsiteX1-139" fmla="*/ 74242 w 2582122"/>
              <a:gd name="connsiteY1-140" fmla="*/ 375887 h 1515167"/>
              <a:gd name="connsiteX2-141" fmla="*/ 349980 w 2582122"/>
              <a:gd name="connsiteY2-142" fmla="*/ 192098 h 1515167"/>
              <a:gd name="connsiteX3-143" fmla="*/ 1355173 w 2582122"/>
              <a:gd name="connsiteY3-144" fmla="*/ 52 h 1515167"/>
              <a:gd name="connsiteX4-145" fmla="*/ 2267648 w 2582122"/>
              <a:gd name="connsiteY4-146" fmla="*/ 180163 h 1515167"/>
              <a:gd name="connsiteX5-147" fmla="*/ 2572518 w 2582122"/>
              <a:gd name="connsiteY5-148" fmla="*/ 805717 h 1515167"/>
              <a:gd name="connsiteX6-149" fmla="*/ 2163647 w 2582122"/>
              <a:gd name="connsiteY6-150" fmla="*/ 1311131 h 1515167"/>
              <a:gd name="connsiteX7-151" fmla="*/ 1355173 w 2582122"/>
              <a:gd name="connsiteY7-152" fmla="*/ 1515130 h 1515167"/>
              <a:gd name="connsiteX8-153" fmla="*/ 138850 w 2582122"/>
              <a:gd name="connsiteY8-154" fmla="*/ 1299003 h 1515167"/>
              <a:gd name="connsiteX9-155" fmla="*/ 12898 w 2582122"/>
              <a:gd name="connsiteY9-156" fmla="*/ 769622 h 1515167"/>
              <a:gd name="connsiteX0-157" fmla="*/ 12898 w 2578393"/>
              <a:gd name="connsiteY0-158" fmla="*/ 771453 h 1516998"/>
              <a:gd name="connsiteX1-159" fmla="*/ 74242 w 2578393"/>
              <a:gd name="connsiteY1-160" fmla="*/ 377718 h 1516998"/>
              <a:gd name="connsiteX2-161" fmla="*/ 349980 w 2578393"/>
              <a:gd name="connsiteY2-162" fmla="*/ 193929 h 1516998"/>
              <a:gd name="connsiteX3-163" fmla="*/ 1355173 w 2578393"/>
              <a:gd name="connsiteY3-164" fmla="*/ 1883 h 1516998"/>
              <a:gd name="connsiteX4-165" fmla="*/ 2157056 w 2578393"/>
              <a:gd name="connsiteY4-166" fmla="*/ 314342 h 1516998"/>
              <a:gd name="connsiteX5-167" fmla="*/ 2572518 w 2578393"/>
              <a:gd name="connsiteY5-168" fmla="*/ 807548 h 1516998"/>
              <a:gd name="connsiteX6-169" fmla="*/ 2163647 w 2578393"/>
              <a:gd name="connsiteY6-170" fmla="*/ 1312962 h 1516998"/>
              <a:gd name="connsiteX7-171" fmla="*/ 1355173 w 2578393"/>
              <a:gd name="connsiteY7-172" fmla="*/ 1516961 h 1516998"/>
              <a:gd name="connsiteX8-173" fmla="*/ 138850 w 2578393"/>
              <a:gd name="connsiteY8-174" fmla="*/ 1300834 h 1516998"/>
              <a:gd name="connsiteX9-175" fmla="*/ 12898 w 2578393"/>
              <a:gd name="connsiteY9-176" fmla="*/ 771453 h 1516998"/>
              <a:gd name="connsiteX0-177" fmla="*/ 12898 w 2578393"/>
              <a:gd name="connsiteY0-178" fmla="*/ 616393 h 1361938"/>
              <a:gd name="connsiteX1-179" fmla="*/ 74242 w 2578393"/>
              <a:gd name="connsiteY1-180" fmla="*/ 222658 h 1361938"/>
              <a:gd name="connsiteX2-181" fmla="*/ 349980 w 2578393"/>
              <a:gd name="connsiteY2-182" fmla="*/ 38869 h 1361938"/>
              <a:gd name="connsiteX3-183" fmla="*/ 1345118 w 2578393"/>
              <a:gd name="connsiteY3-184" fmla="*/ 27296 h 1361938"/>
              <a:gd name="connsiteX4-185" fmla="*/ 2157056 w 2578393"/>
              <a:gd name="connsiteY4-186" fmla="*/ 159282 h 1361938"/>
              <a:gd name="connsiteX5-187" fmla="*/ 2572518 w 2578393"/>
              <a:gd name="connsiteY5-188" fmla="*/ 652488 h 1361938"/>
              <a:gd name="connsiteX6-189" fmla="*/ 2163647 w 2578393"/>
              <a:gd name="connsiteY6-190" fmla="*/ 1157902 h 1361938"/>
              <a:gd name="connsiteX7-191" fmla="*/ 1355173 w 2578393"/>
              <a:gd name="connsiteY7-192" fmla="*/ 1361901 h 1361938"/>
              <a:gd name="connsiteX8-193" fmla="*/ 138850 w 2578393"/>
              <a:gd name="connsiteY8-194" fmla="*/ 1145774 h 1361938"/>
              <a:gd name="connsiteX9-195" fmla="*/ 12898 w 2578393"/>
              <a:gd name="connsiteY9-196" fmla="*/ 616393 h 13619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45" y="connsiteY6-46"/>
              </a:cxn>
              <a:cxn ang="0">
                <a:pos x="connsiteX7-61" y="connsiteY7-62"/>
              </a:cxn>
              <a:cxn ang="0">
                <a:pos x="connsiteX8-79" y="connsiteY8-80"/>
              </a:cxn>
              <a:cxn ang="0">
                <a:pos x="connsiteX9-135" y="connsiteY9-136"/>
              </a:cxn>
            </a:cxnLst>
            <a:rect l="l" t="t" r="r" b="b"/>
            <a:pathLst>
              <a:path w="2578393" h="1361938">
                <a:moveTo>
                  <a:pt x="12898" y="616393"/>
                </a:moveTo>
                <a:cubicBezTo>
                  <a:pt x="2130" y="462540"/>
                  <a:pt x="29791" y="320917"/>
                  <a:pt x="74242" y="222658"/>
                </a:cubicBezTo>
                <a:cubicBezTo>
                  <a:pt x="118693" y="124399"/>
                  <a:pt x="151572" y="105519"/>
                  <a:pt x="349980" y="38869"/>
                </a:cubicBezTo>
                <a:cubicBezTo>
                  <a:pt x="548388" y="-27781"/>
                  <a:pt x="1043939" y="7227"/>
                  <a:pt x="1345118" y="27296"/>
                </a:cubicBezTo>
                <a:cubicBezTo>
                  <a:pt x="1646297" y="47365"/>
                  <a:pt x="1929031" y="33026"/>
                  <a:pt x="2157056" y="159282"/>
                </a:cubicBezTo>
                <a:cubicBezTo>
                  <a:pt x="2385081" y="285538"/>
                  <a:pt x="2618639" y="435920"/>
                  <a:pt x="2572518" y="652488"/>
                </a:cubicBezTo>
                <a:cubicBezTo>
                  <a:pt x="2526397" y="869056"/>
                  <a:pt x="2391672" y="1031646"/>
                  <a:pt x="2163647" y="1157902"/>
                </a:cubicBezTo>
                <a:cubicBezTo>
                  <a:pt x="1935622" y="1284158"/>
                  <a:pt x="1692639" y="1363922"/>
                  <a:pt x="1355173" y="1361901"/>
                </a:cubicBezTo>
                <a:cubicBezTo>
                  <a:pt x="1017707" y="1359880"/>
                  <a:pt x="350833" y="1268020"/>
                  <a:pt x="138850" y="1145774"/>
                </a:cubicBezTo>
                <a:cubicBezTo>
                  <a:pt x="-73133" y="1023528"/>
                  <a:pt x="23666" y="770246"/>
                  <a:pt x="12898" y="616393"/>
                </a:cubicBezTo>
                <a:close/>
              </a:path>
            </a:pathLst>
          </a:custGeom>
          <a:solidFill>
            <a:schemeClr val="accent3">
              <a:lumMod val="20000"/>
              <a:lumOff val="80000"/>
            </a:schemeClr>
          </a:solidFill>
          <a:ln w="28575"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normAutofit/>
          </a:bodyPr>
          <a:lstStyle/>
          <a:p>
            <a:pPr algn="l"/>
            <a:r>
              <a:rPr lang="en-US" altLang="zh-CN" dirty="0">
                <a:solidFill>
                  <a:schemeClr val="tx1"/>
                </a:solidFill>
                <a:latin typeface="黑体" panose="02010609060101010101" charset="-122"/>
                <a:ea typeface="黑体" panose="02010609060101010101" charset="-122"/>
              </a:rPr>
              <a:t>  </a:t>
            </a:r>
            <a:r>
              <a:rPr lang="zh-CN" altLang="zh-CN" dirty="0">
                <a:solidFill>
                  <a:schemeClr val="tx1"/>
                </a:solidFill>
                <a:latin typeface="黑体" panose="02010609060101010101" charset="-122"/>
                <a:ea typeface="黑体" panose="02010609060101010101" charset="-122"/>
              </a:rPr>
              <a:t>如何把</a:t>
            </a:r>
            <a:endParaRPr lang="en-US" altLang="zh-CN" dirty="0">
              <a:solidFill>
                <a:schemeClr val="tx1"/>
              </a:solidFill>
              <a:latin typeface="黑体" panose="02010609060101010101" charset="-122"/>
              <a:ea typeface="黑体" panose="02010609060101010101" charset="-122"/>
            </a:endParaRPr>
          </a:p>
          <a:p>
            <a:pPr algn="l"/>
            <a:r>
              <a:rPr lang="en-US" altLang="zh-CN" dirty="0">
                <a:solidFill>
                  <a:schemeClr val="tx1"/>
                </a:solidFill>
                <a:latin typeface="黑体" panose="02010609060101010101" charset="-122"/>
                <a:ea typeface="黑体" panose="02010609060101010101" charset="-122"/>
              </a:rPr>
              <a:t>  u</a:t>
            </a:r>
            <a:r>
              <a:rPr lang="zh-CN" altLang="zh-CN" dirty="0">
                <a:solidFill>
                  <a:schemeClr val="tx1"/>
                </a:solidFill>
                <a:latin typeface="黑体" panose="02010609060101010101" charset="-122"/>
                <a:ea typeface="黑体" panose="02010609060101010101" charset="-122"/>
              </a:rPr>
              <a:t>和</a:t>
            </a:r>
            <a:r>
              <a:rPr lang="en-US" altLang="zh-CN" dirty="0">
                <a:solidFill>
                  <a:schemeClr val="tx1"/>
                </a:solidFill>
                <a:latin typeface="黑体" panose="02010609060101010101" charset="-122"/>
                <a:ea typeface="黑体" panose="02010609060101010101" charset="-122"/>
              </a:rPr>
              <a:t> v </a:t>
            </a:r>
            <a:r>
              <a:rPr lang="zh-CN" altLang="zh-CN" dirty="0">
                <a:solidFill>
                  <a:schemeClr val="tx1"/>
                </a:solidFill>
                <a:latin typeface="黑体" panose="02010609060101010101" charset="-122"/>
                <a:ea typeface="黑体" panose="02010609060101010101" charset="-122"/>
              </a:rPr>
              <a:t>所在的树合并</a:t>
            </a:r>
            <a:endParaRPr lang="en-US" altLang="zh-CN" dirty="0">
              <a:solidFill>
                <a:schemeClr val="tx1"/>
              </a:solidFill>
              <a:latin typeface="黑体" panose="02010609060101010101" charset="-122"/>
              <a:ea typeface="黑体" panose="02010609060101010101" charset="-122"/>
            </a:endParaRPr>
          </a:p>
          <a:p>
            <a:pPr algn="l"/>
            <a:r>
              <a:rPr lang="en-US" altLang="zh-CN" dirty="0">
                <a:solidFill>
                  <a:schemeClr val="tx1"/>
                </a:solidFill>
                <a:latin typeface="黑体" panose="02010609060101010101" charset="-122"/>
                <a:ea typeface="黑体" panose="02010609060101010101" charset="-122"/>
              </a:rPr>
              <a:t>  </a:t>
            </a:r>
            <a:r>
              <a:rPr lang="zh-CN" altLang="zh-CN" dirty="0">
                <a:solidFill>
                  <a:schemeClr val="tx1"/>
                </a:solidFill>
                <a:latin typeface="黑体" panose="02010609060101010101" charset="-122"/>
                <a:ea typeface="黑体" panose="02010609060101010101" charset="-122"/>
              </a:rPr>
              <a:t>为一棵树？</a:t>
            </a:r>
            <a:endParaRPr lang="zh-CN" altLang="zh-CN" dirty="0">
              <a:solidFill>
                <a:schemeClr val="tx1"/>
              </a:solidFill>
              <a:latin typeface="黑体" panose="02010609060101010101" charset="-122"/>
              <a:ea typeface="黑体" panose="02010609060101010101" charset="-122"/>
            </a:endParaRPr>
          </a:p>
        </p:txBody>
      </p:sp>
      <p:sp>
        <p:nvSpPr>
          <p:cNvPr id="8" name="椭圆 29"/>
          <p:cNvSpPr/>
          <p:nvPr/>
        </p:nvSpPr>
        <p:spPr bwMode="auto">
          <a:xfrm>
            <a:off x="474315" y="1037228"/>
            <a:ext cx="2866778" cy="1361938"/>
          </a:xfrm>
          <a:custGeom>
            <a:avLst/>
            <a:gdLst>
              <a:gd name="connsiteX0" fmla="*/ 0 w 2736304"/>
              <a:gd name="connsiteY0" fmla="*/ 757539 h 1515078"/>
              <a:gd name="connsiteX1" fmla="*/ 1368152 w 2736304"/>
              <a:gd name="connsiteY1" fmla="*/ 0 h 1515078"/>
              <a:gd name="connsiteX2" fmla="*/ 2736304 w 2736304"/>
              <a:gd name="connsiteY2" fmla="*/ 757539 h 1515078"/>
              <a:gd name="connsiteX3" fmla="*/ 1368152 w 2736304"/>
              <a:gd name="connsiteY3" fmla="*/ 1515078 h 1515078"/>
              <a:gd name="connsiteX4" fmla="*/ 0 w 2736304"/>
              <a:gd name="connsiteY4" fmla="*/ 757539 h 1515078"/>
              <a:gd name="connsiteX0-1" fmla="*/ 0 w 2640051"/>
              <a:gd name="connsiteY0-2" fmla="*/ 781636 h 1515149"/>
              <a:gd name="connsiteX1-3" fmla="*/ 1271899 w 2640051"/>
              <a:gd name="connsiteY1-4" fmla="*/ 34 h 1515149"/>
              <a:gd name="connsiteX2-5" fmla="*/ 2640051 w 2640051"/>
              <a:gd name="connsiteY2-6" fmla="*/ 757573 h 1515149"/>
              <a:gd name="connsiteX3-7" fmla="*/ 1271899 w 2640051"/>
              <a:gd name="connsiteY3-8" fmla="*/ 1515112 h 1515149"/>
              <a:gd name="connsiteX4-9" fmla="*/ 0 w 2640051"/>
              <a:gd name="connsiteY4-10" fmla="*/ 781636 h 1515149"/>
              <a:gd name="connsiteX0-11" fmla="*/ 0 w 2676108"/>
              <a:gd name="connsiteY0-12" fmla="*/ 899705 h 1633218"/>
              <a:gd name="connsiteX1-13" fmla="*/ 1271899 w 2676108"/>
              <a:gd name="connsiteY1-14" fmla="*/ 118103 h 1633218"/>
              <a:gd name="connsiteX2-15" fmla="*/ 2284911 w 2676108"/>
              <a:gd name="connsiteY2-16" fmla="*/ 81645 h 1633218"/>
              <a:gd name="connsiteX3-17" fmla="*/ 2640051 w 2676108"/>
              <a:gd name="connsiteY3-18" fmla="*/ 875642 h 1633218"/>
              <a:gd name="connsiteX4-19" fmla="*/ 1271899 w 2676108"/>
              <a:gd name="connsiteY4-20" fmla="*/ 1633181 h 1633218"/>
              <a:gd name="connsiteX5" fmla="*/ 0 w 2676108"/>
              <a:gd name="connsiteY5" fmla="*/ 899705 h 1633218"/>
              <a:gd name="connsiteX0-21" fmla="*/ 0 w 2647527"/>
              <a:gd name="connsiteY0-22" fmla="*/ 899705 h 1657983"/>
              <a:gd name="connsiteX1-23" fmla="*/ 1271899 w 2647527"/>
              <a:gd name="connsiteY1-24" fmla="*/ 118103 h 1657983"/>
              <a:gd name="connsiteX2-25" fmla="*/ 2284911 w 2647527"/>
              <a:gd name="connsiteY2-26" fmla="*/ 81645 h 1657983"/>
              <a:gd name="connsiteX3-27" fmla="*/ 2640051 w 2647527"/>
              <a:gd name="connsiteY3-28" fmla="*/ 875642 h 1657983"/>
              <a:gd name="connsiteX4-29" fmla="*/ 2080373 w 2647527"/>
              <a:gd name="connsiteY4-30" fmla="*/ 1429182 h 1657983"/>
              <a:gd name="connsiteX5-31" fmla="*/ 1271899 w 2647527"/>
              <a:gd name="connsiteY5-32" fmla="*/ 1633181 h 1657983"/>
              <a:gd name="connsiteX6" fmla="*/ 0 w 2647527"/>
              <a:gd name="connsiteY6" fmla="*/ 899705 h 1657983"/>
              <a:gd name="connsiteX0-33" fmla="*/ 58829 w 2706356"/>
              <a:gd name="connsiteY0-34" fmla="*/ 873251 h 1631529"/>
              <a:gd name="connsiteX1-35" fmla="*/ 325535 w 2706356"/>
              <a:gd name="connsiteY1-36" fmla="*/ 283695 h 1631529"/>
              <a:gd name="connsiteX2-37" fmla="*/ 1330728 w 2706356"/>
              <a:gd name="connsiteY2-38" fmla="*/ 91649 h 1631529"/>
              <a:gd name="connsiteX3-39" fmla="*/ 2343740 w 2706356"/>
              <a:gd name="connsiteY3-40" fmla="*/ 55191 h 1631529"/>
              <a:gd name="connsiteX4-41" fmla="*/ 2698880 w 2706356"/>
              <a:gd name="connsiteY4-42" fmla="*/ 849188 h 1631529"/>
              <a:gd name="connsiteX5-43" fmla="*/ 2139202 w 2706356"/>
              <a:gd name="connsiteY5-44" fmla="*/ 1402728 h 1631529"/>
              <a:gd name="connsiteX6-45" fmla="*/ 1330728 w 2706356"/>
              <a:gd name="connsiteY6-46" fmla="*/ 1606727 h 1631529"/>
              <a:gd name="connsiteX7" fmla="*/ 58829 w 2706356"/>
              <a:gd name="connsiteY7" fmla="*/ 873251 h 1631529"/>
              <a:gd name="connsiteX0-47" fmla="*/ 14843 w 2662370"/>
              <a:gd name="connsiteY0-48" fmla="*/ 873251 h 1610275"/>
              <a:gd name="connsiteX1-49" fmla="*/ 281549 w 2662370"/>
              <a:gd name="connsiteY1-50" fmla="*/ 283695 h 1610275"/>
              <a:gd name="connsiteX2-51" fmla="*/ 1286742 w 2662370"/>
              <a:gd name="connsiteY2-52" fmla="*/ 91649 h 1610275"/>
              <a:gd name="connsiteX3-53" fmla="*/ 2299754 w 2662370"/>
              <a:gd name="connsiteY3-54" fmla="*/ 55191 h 1610275"/>
              <a:gd name="connsiteX4-55" fmla="*/ 2654894 w 2662370"/>
              <a:gd name="connsiteY4-56" fmla="*/ 849188 h 1610275"/>
              <a:gd name="connsiteX5-57" fmla="*/ 2095216 w 2662370"/>
              <a:gd name="connsiteY5-58" fmla="*/ 1402728 h 1610275"/>
              <a:gd name="connsiteX6-59" fmla="*/ 1286742 w 2662370"/>
              <a:gd name="connsiteY6-60" fmla="*/ 1606727 h 1610275"/>
              <a:gd name="connsiteX7-61" fmla="*/ 170957 w 2662370"/>
              <a:gd name="connsiteY7-62" fmla="*/ 1258253 h 1610275"/>
              <a:gd name="connsiteX8" fmla="*/ 14843 w 2662370"/>
              <a:gd name="connsiteY8" fmla="*/ 873251 h 1610275"/>
              <a:gd name="connsiteX0-63" fmla="*/ 14843 w 2660027"/>
              <a:gd name="connsiteY0-64" fmla="*/ 781654 h 1518678"/>
              <a:gd name="connsiteX1-65" fmla="*/ 281549 w 2660027"/>
              <a:gd name="connsiteY1-66" fmla="*/ 192098 h 1518678"/>
              <a:gd name="connsiteX2-67" fmla="*/ 1286742 w 2660027"/>
              <a:gd name="connsiteY2-68" fmla="*/ 52 h 1518678"/>
              <a:gd name="connsiteX3-69" fmla="*/ 2199217 w 2660027"/>
              <a:gd name="connsiteY3-70" fmla="*/ 180163 h 1518678"/>
              <a:gd name="connsiteX4-71" fmla="*/ 2654894 w 2660027"/>
              <a:gd name="connsiteY4-72" fmla="*/ 757591 h 1518678"/>
              <a:gd name="connsiteX5-73" fmla="*/ 2095216 w 2660027"/>
              <a:gd name="connsiteY5-74" fmla="*/ 1311131 h 1518678"/>
              <a:gd name="connsiteX6-75" fmla="*/ 1286742 w 2660027"/>
              <a:gd name="connsiteY6-76" fmla="*/ 1515130 h 1518678"/>
              <a:gd name="connsiteX7-77" fmla="*/ 170957 w 2660027"/>
              <a:gd name="connsiteY7-78" fmla="*/ 1166656 h 1518678"/>
              <a:gd name="connsiteX8-79" fmla="*/ 14843 w 2660027"/>
              <a:gd name="connsiteY8-80" fmla="*/ 781654 h 1518678"/>
              <a:gd name="connsiteX0-81" fmla="*/ 14843 w 2513691"/>
              <a:gd name="connsiteY0-82" fmla="*/ 781654 h 1518678"/>
              <a:gd name="connsiteX1-83" fmla="*/ 281549 w 2513691"/>
              <a:gd name="connsiteY1-84" fmla="*/ 192098 h 1518678"/>
              <a:gd name="connsiteX2-85" fmla="*/ 1286742 w 2513691"/>
              <a:gd name="connsiteY2-86" fmla="*/ 52 h 1518678"/>
              <a:gd name="connsiteX3-87" fmla="*/ 2199217 w 2513691"/>
              <a:gd name="connsiteY3-88" fmla="*/ 180163 h 1518678"/>
              <a:gd name="connsiteX4-89" fmla="*/ 2504087 w 2513691"/>
              <a:gd name="connsiteY4-90" fmla="*/ 805717 h 1518678"/>
              <a:gd name="connsiteX5-91" fmla="*/ 2095216 w 2513691"/>
              <a:gd name="connsiteY5-92" fmla="*/ 1311131 h 1518678"/>
              <a:gd name="connsiteX6-93" fmla="*/ 1286742 w 2513691"/>
              <a:gd name="connsiteY6-94" fmla="*/ 1515130 h 1518678"/>
              <a:gd name="connsiteX7-95" fmla="*/ 170957 w 2513691"/>
              <a:gd name="connsiteY7-96" fmla="*/ 1166656 h 1518678"/>
              <a:gd name="connsiteX8-97" fmla="*/ 14843 w 2513691"/>
              <a:gd name="connsiteY8-98" fmla="*/ 781654 h 1518678"/>
              <a:gd name="connsiteX0-99" fmla="*/ 32995 w 2531843"/>
              <a:gd name="connsiteY0-100" fmla="*/ 781654 h 1518678"/>
              <a:gd name="connsiteX1-101" fmla="*/ 23963 w 2531843"/>
              <a:gd name="connsiteY1-102" fmla="*/ 375887 h 1518678"/>
              <a:gd name="connsiteX2-103" fmla="*/ 299701 w 2531843"/>
              <a:gd name="connsiteY2-104" fmla="*/ 192098 h 1518678"/>
              <a:gd name="connsiteX3-105" fmla="*/ 1304894 w 2531843"/>
              <a:gd name="connsiteY3-106" fmla="*/ 52 h 1518678"/>
              <a:gd name="connsiteX4-107" fmla="*/ 2217369 w 2531843"/>
              <a:gd name="connsiteY4-108" fmla="*/ 180163 h 1518678"/>
              <a:gd name="connsiteX5-109" fmla="*/ 2522239 w 2531843"/>
              <a:gd name="connsiteY5-110" fmla="*/ 805717 h 1518678"/>
              <a:gd name="connsiteX6-111" fmla="*/ 2113368 w 2531843"/>
              <a:gd name="connsiteY6-112" fmla="*/ 1311131 h 1518678"/>
              <a:gd name="connsiteX7-113" fmla="*/ 1304894 w 2531843"/>
              <a:gd name="connsiteY7-114" fmla="*/ 1515130 h 1518678"/>
              <a:gd name="connsiteX8-115" fmla="*/ 189109 w 2531843"/>
              <a:gd name="connsiteY8-116" fmla="*/ 1166656 h 1518678"/>
              <a:gd name="connsiteX9" fmla="*/ 32995 w 2531843"/>
              <a:gd name="connsiteY9" fmla="*/ 781654 h 1518678"/>
              <a:gd name="connsiteX0-117" fmla="*/ 8491 w 2577715"/>
              <a:gd name="connsiteY0-118" fmla="*/ 769622 h 1518678"/>
              <a:gd name="connsiteX1-119" fmla="*/ 69835 w 2577715"/>
              <a:gd name="connsiteY1-120" fmla="*/ 375887 h 1518678"/>
              <a:gd name="connsiteX2-121" fmla="*/ 345573 w 2577715"/>
              <a:gd name="connsiteY2-122" fmla="*/ 192098 h 1518678"/>
              <a:gd name="connsiteX3-123" fmla="*/ 1350766 w 2577715"/>
              <a:gd name="connsiteY3-124" fmla="*/ 52 h 1518678"/>
              <a:gd name="connsiteX4-125" fmla="*/ 2263241 w 2577715"/>
              <a:gd name="connsiteY4-126" fmla="*/ 180163 h 1518678"/>
              <a:gd name="connsiteX5-127" fmla="*/ 2568111 w 2577715"/>
              <a:gd name="connsiteY5-128" fmla="*/ 805717 h 1518678"/>
              <a:gd name="connsiteX6-129" fmla="*/ 2159240 w 2577715"/>
              <a:gd name="connsiteY6-130" fmla="*/ 1311131 h 1518678"/>
              <a:gd name="connsiteX7-131" fmla="*/ 1350766 w 2577715"/>
              <a:gd name="connsiteY7-132" fmla="*/ 1515130 h 1518678"/>
              <a:gd name="connsiteX8-133" fmla="*/ 234981 w 2577715"/>
              <a:gd name="connsiteY8-134" fmla="*/ 1166656 h 1518678"/>
              <a:gd name="connsiteX9-135" fmla="*/ 8491 w 2577715"/>
              <a:gd name="connsiteY9-136" fmla="*/ 769622 h 1518678"/>
              <a:gd name="connsiteX0-137" fmla="*/ 12898 w 2582122"/>
              <a:gd name="connsiteY0-138" fmla="*/ 769622 h 1515167"/>
              <a:gd name="connsiteX1-139" fmla="*/ 74242 w 2582122"/>
              <a:gd name="connsiteY1-140" fmla="*/ 375887 h 1515167"/>
              <a:gd name="connsiteX2-141" fmla="*/ 349980 w 2582122"/>
              <a:gd name="connsiteY2-142" fmla="*/ 192098 h 1515167"/>
              <a:gd name="connsiteX3-143" fmla="*/ 1355173 w 2582122"/>
              <a:gd name="connsiteY3-144" fmla="*/ 52 h 1515167"/>
              <a:gd name="connsiteX4-145" fmla="*/ 2267648 w 2582122"/>
              <a:gd name="connsiteY4-146" fmla="*/ 180163 h 1515167"/>
              <a:gd name="connsiteX5-147" fmla="*/ 2572518 w 2582122"/>
              <a:gd name="connsiteY5-148" fmla="*/ 805717 h 1515167"/>
              <a:gd name="connsiteX6-149" fmla="*/ 2163647 w 2582122"/>
              <a:gd name="connsiteY6-150" fmla="*/ 1311131 h 1515167"/>
              <a:gd name="connsiteX7-151" fmla="*/ 1355173 w 2582122"/>
              <a:gd name="connsiteY7-152" fmla="*/ 1515130 h 1515167"/>
              <a:gd name="connsiteX8-153" fmla="*/ 138850 w 2582122"/>
              <a:gd name="connsiteY8-154" fmla="*/ 1299003 h 1515167"/>
              <a:gd name="connsiteX9-155" fmla="*/ 12898 w 2582122"/>
              <a:gd name="connsiteY9-156" fmla="*/ 769622 h 1515167"/>
              <a:gd name="connsiteX0-157" fmla="*/ 12898 w 2578393"/>
              <a:gd name="connsiteY0-158" fmla="*/ 771453 h 1516998"/>
              <a:gd name="connsiteX1-159" fmla="*/ 74242 w 2578393"/>
              <a:gd name="connsiteY1-160" fmla="*/ 377718 h 1516998"/>
              <a:gd name="connsiteX2-161" fmla="*/ 349980 w 2578393"/>
              <a:gd name="connsiteY2-162" fmla="*/ 193929 h 1516998"/>
              <a:gd name="connsiteX3-163" fmla="*/ 1355173 w 2578393"/>
              <a:gd name="connsiteY3-164" fmla="*/ 1883 h 1516998"/>
              <a:gd name="connsiteX4-165" fmla="*/ 2157056 w 2578393"/>
              <a:gd name="connsiteY4-166" fmla="*/ 314342 h 1516998"/>
              <a:gd name="connsiteX5-167" fmla="*/ 2572518 w 2578393"/>
              <a:gd name="connsiteY5-168" fmla="*/ 807548 h 1516998"/>
              <a:gd name="connsiteX6-169" fmla="*/ 2163647 w 2578393"/>
              <a:gd name="connsiteY6-170" fmla="*/ 1312962 h 1516998"/>
              <a:gd name="connsiteX7-171" fmla="*/ 1355173 w 2578393"/>
              <a:gd name="connsiteY7-172" fmla="*/ 1516961 h 1516998"/>
              <a:gd name="connsiteX8-173" fmla="*/ 138850 w 2578393"/>
              <a:gd name="connsiteY8-174" fmla="*/ 1300834 h 1516998"/>
              <a:gd name="connsiteX9-175" fmla="*/ 12898 w 2578393"/>
              <a:gd name="connsiteY9-176" fmla="*/ 771453 h 1516998"/>
              <a:gd name="connsiteX0-177" fmla="*/ 12898 w 2578393"/>
              <a:gd name="connsiteY0-178" fmla="*/ 616393 h 1361938"/>
              <a:gd name="connsiteX1-179" fmla="*/ 74242 w 2578393"/>
              <a:gd name="connsiteY1-180" fmla="*/ 222658 h 1361938"/>
              <a:gd name="connsiteX2-181" fmla="*/ 349980 w 2578393"/>
              <a:gd name="connsiteY2-182" fmla="*/ 38869 h 1361938"/>
              <a:gd name="connsiteX3-183" fmla="*/ 1345118 w 2578393"/>
              <a:gd name="connsiteY3-184" fmla="*/ 27296 h 1361938"/>
              <a:gd name="connsiteX4-185" fmla="*/ 2157056 w 2578393"/>
              <a:gd name="connsiteY4-186" fmla="*/ 159282 h 1361938"/>
              <a:gd name="connsiteX5-187" fmla="*/ 2572518 w 2578393"/>
              <a:gd name="connsiteY5-188" fmla="*/ 652488 h 1361938"/>
              <a:gd name="connsiteX6-189" fmla="*/ 2163647 w 2578393"/>
              <a:gd name="connsiteY6-190" fmla="*/ 1157902 h 1361938"/>
              <a:gd name="connsiteX7-191" fmla="*/ 1355173 w 2578393"/>
              <a:gd name="connsiteY7-192" fmla="*/ 1361901 h 1361938"/>
              <a:gd name="connsiteX8-193" fmla="*/ 138850 w 2578393"/>
              <a:gd name="connsiteY8-194" fmla="*/ 1145774 h 1361938"/>
              <a:gd name="connsiteX9-195" fmla="*/ 12898 w 2578393"/>
              <a:gd name="connsiteY9-196" fmla="*/ 616393 h 13619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45" y="connsiteY6-46"/>
              </a:cxn>
              <a:cxn ang="0">
                <a:pos x="connsiteX7-61" y="connsiteY7-62"/>
              </a:cxn>
              <a:cxn ang="0">
                <a:pos x="connsiteX8-79" y="connsiteY8-80"/>
              </a:cxn>
              <a:cxn ang="0">
                <a:pos x="connsiteX9-135" y="connsiteY9-136"/>
              </a:cxn>
            </a:cxnLst>
            <a:rect l="l" t="t" r="r" b="b"/>
            <a:pathLst>
              <a:path w="2578393" h="1361938">
                <a:moveTo>
                  <a:pt x="12898" y="616393"/>
                </a:moveTo>
                <a:cubicBezTo>
                  <a:pt x="2130" y="462540"/>
                  <a:pt x="29791" y="320917"/>
                  <a:pt x="74242" y="222658"/>
                </a:cubicBezTo>
                <a:cubicBezTo>
                  <a:pt x="118693" y="124399"/>
                  <a:pt x="151572" y="105519"/>
                  <a:pt x="349980" y="38869"/>
                </a:cubicBezTo>
                <a:cubicBezTo>
                  <a:pt x="548388" y="-27781"/>
                  <a:pt x="1043939" y="7227"/>
                  <a:pt x="1345118" y="27296"/>
                </a:cubicBezTo>
                <a:cubicBezTo>
                  <a:pt x="1646297" y="47365"/>
                  <a:pt x="1929031" y="33026"/>
                  <a:pt x="2157056" y="159282"/>
                </a:cubicBezTo>
                <a:cubicBezTo>
                  <a:pt x="2385081" y="285538"/>
                  <a:pt x="2618639" y="435920"/>
                  <a:pt x="2572518" y="652488"/>
                </a:cubicBezTo>
                <a:cubicBezTo>
                  <a:pt x="2526397" y="869056"/>
                  <a:pt x="2391672" y="1031646"/>
                  <a:pt x="2163647" y="1157902"/>
                </a:cubicBezTo>
                <a:cubicBezTo>
                  <a:pt x="1935622" y="1284158"/>
                  <a:pt x="1692639" y="1363922"/>
                  <a:pt x="1355173" y="1361901"/>
                </a:cubicBezTo>
                <a:cubicBezTo>
                  <a:pt x="1017707" y="1359880"/>
                  <a:pt x="350833" y="1268020"/>
                  <a:pt x="138850" y="1145774"/>
                </a:cubicBezTo>
                <a:cubicBezTo>
                  <a:pt x="-73133" y="1023528"/>
                  <a:pt x="23666" y="770246"/>
                  <a:pt x="12898" y="616393"/>
                </a:cubicBezTo>
                <a:close/>
              </a:path>
            </a:pathLst>
          </a:custGeom>
          <a:solidFill>
            <a:schemeClr val="accent3">
              <a:lumMod val="20000"/>
              <a:lumOff val="80000"/>
            </a:schemeClr>
          </a:solidFill>
          <a:ln w="28575"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normAutofit/>
          </a:bodyPr>
          <a:lstStyle/>
          <a:p>
            <a:pPr algn="l"/>
            <a:r>
              <a:rPr lang="en-US" altLang="zh-CN" dirty="0">
                <a:solidFill>
                  <a:schemeClr val="tx1"/>
                </a:solidFill>
                <a:latin typeface="黑体" panose="02010609060101010101" charset="-122"/>
                <a:ea typeface="黑体" panose="02010609060101010101" charset="-122"/>
              </a:rPr>
              <a:t>  </a:t>
            </a:r>
            <a:r>
              <a:rPr lang="zh-CN" altLang="zh-CN" dirty="0">
                <a:solidFill>
                  <a:schemeClr val="tx1"/>
                </a:solidFill>
                <a:latin typeface="黑体" panose="02010609060101010101" charset="-122"/>
                <a:ea typeface="黑体" panose="02010609060101010101" charset="-122"/>
              </a:rPr>
              <a:t>如何判断</a:t>
            </a:r>
            <a:endParaRPr lang="en-US" altLang="zh-CN" dirty="0">
              <a:solidFill>
                <a:schemeClr val="tx1"/>
              </a:solidFill>
              <a:latin typeface="黑体" panose="02010609060101010101" charset="-122"/>
              <a:ea typeface="黑体" panose="02010609060101010101" charset="-122"/>
            </a:endParaRPr>
          </a:p>
          <a:p>
            <a:pPr algn="l"/>
            <a:r>
              <a:rPr lang="en-US" altLang="zh-CN" dirty="0">
                <a:solidFill>
                  <a:schemeClr val="tx1"/>
                </a:solidFill>
                <a:latin typeface="黑体" panose="02010609060101010101" charset="-122"/>
                <a:ea typeface="黑体" panose="02010609060101010101" charset="-122"/>
              </a:rPr>
              <a:t>  u</a:t>
            </a:r>
            <a:r>
              <a:rPr lang="zh-CN" altLang="zh-CN" dirty="0">
                <a:solidFill>
                  <a:schemeClr val="tx1"/>
                </a:solidFill>
                <a:latin typeface="黑体" panose="02010609060101010101" charset="-122"/>
                <a:ea typeface="黑体" panose="02010609060101010101" charset="-122"/>
              </a:rPr>
              <a:t>和</a:t>
            </a:r>
            <a:r>
              <a:rPr lang="en-US" altLang="zh-CN" dirty="0">
                <a:solidFill>
                  <a:schemeClr val="tx1"/>
                </a:solidFill>
                <a:latin typeface="黑体" panose="02010609060101010101" charset="-122"/>
                <a:ea typeface="黑体" panose="02010609060101010101" charset="-122"/>
              </a:rPr>
              <a:t>v </a:t>
            </a:r>
            <a:r>
              <a:rPr lang="zh-CN" altLang="zh-CN" dirty="0">
                <a:solidFill>
                  <a:schemeClr val="tx1"/>
                </a:solidFill>
                <a:latin typeface="黑体" panose="02010609060101010101" charset="-122"/>
                <a:ea typeface="黑体" panose="02010609060101010101" charset="-122"/>
              </a:rPr>
              <a:t>不在同一棵树上？</a:t>
            </a:r>
            <a:endParaRPr lang="en-US" altLang="zh-CN" dirty="0">
              <a:solidFill>
                <a:schemeClr val="tx1"/>
              </a:solidFill>
              <a:latin typeface="黑体" panose="02010609060101010101" charset="-122"/>
              <a:ea typeface="黑体" panose="02010609060101010101" charset="-122"/>
            </a:endParaRPr>
          </a:p>
        </p:txBody>
      </p:sp>
      <p:sp>
        <p:nvSpPr>
          <p:cNvPr id="9" name="矩形 8"/>
          <p:cNvSpPr/>
          <p:nvPr/>
        </p:nvSpPr>
        <p:spPr>
          <a:xfrm>
            <a:off x="3491880" y="3126083"/>
            <a:ext cx="4320480" cy="830997"/>
          </a:xfrm>
          <a:prstGeom prst="rect">
            <a:avLst/>
          </a:prstGeom>
        </p:spPr>
        <p:txBody>
          <a:bodyPr wrap="square">
            <a:spAutoFit/>
          </a:bodyPr>
          <a:lstStyle/>
          <a:p>
            <a:pPr algn="l"/>
            <a:r>
              <a:rPr lang="zh-CN" altLang="zh-CN" sz="1600" dirty="0" smtClean="0">
                <a:solidFill>
                  <a:schemeClr val="tx1"/>
                </a:solidFill>
                <a:latin typeface="黑体" panose="02010609060101010101" charset="-122"/>
                <a:ea typeface="黑体" panose="02010609060101010101" charset="-122"/>
              </a:rPr>
              <a:t>把</a:t>
            </a:r>
            <a:r>
              <a:rPr lang="zh-CN" altLang="zh-CN" sz="1600" dirty="0">
                <a:solidFill>
                  <a:schemeClr val="tx1"/>
                </a:solidFill>
                <a:latin typeface="黑体" panose="02010609060101010101" charset="-122"/>
                <a:ea typeface="黑体" panose="02010609060101010101" charset="-122"/>
              </a:rPr>
              <a:t>结点</a:t>
            </a:r>
            <a:r>
              <a:rPr lang="en-US" altLang="zh-CN" sz="1600" dirty="0">
                <a:solidFill>
                  <a:schemeClr val="tx1"/>
                </a:solidFill>
                <a:latin typeface="黑体" panose="02010609060101010101" charset="-122"/>
                <a:ea typeface="黑体" panose="02010609060101010101" charset="-122"/>
              </a:rPr>
              <a:t> u </a:t>
            </a:r>
            <a:r>
              <a:rPr lang="zh-CN" altLang="zh-CN" sz="1600" dirty="0">
                <a:solidFill>
                  <a:schemeClr val="tx1"/>
                </a:solidFill>
                <a:latin typeface="黑体" panose="02010609060101010101" charset="-122"/>
                <a:ea typeface="黑体" panose="02010609060101010101" charset="-122"/>
              </a:rPr>
              <a:t>和</a:t>
            </a:r>
            <a:r>
              <a:rPr lang="en-US" altLang="zh-CN" sz="1600" dirty="0">
                <a:solidFill>
                  <a:schemeClr val="tx1"/>
                </a:solidFill>
                <a:latin typeface="黑体" panose="02010609060101010101" charset="-122"/>
                <a:ea typeface="黑体" panose="02010609060101010101" charset="-122"/>
              </a:rPr>
              <a:t> v </a:t>
            </a:r>
            <a:r>
              <a:rPr lang="zh-CN" altLang="zh-CN" sz="1600" dirty="0">
                <a:solidFill>
                  <a:schemeClr val="tx1"/>
                </a:solidFill>
                <a:latin typeface="黑体" panose="02010609060101010101" charset="-122"/>
                <a:ea typeface="黑体" panose="02010609060101010101" charset="-122"/>
              </a:rPr>
              <a:t>的根结点分别作为父、子结点而连接在一起。这样就把两个分离的树组成了同一棵树。</a:t>
            </a:r>
            <a:endParaRPr lang="zh-CN" altLang="zh-CN" sz="1600" dirty="0">
              <a:solidFill>
                <a:schemeClr val="tx1"/>
              </a:solidFill>
              <a:latin typeface="黑体" panose="02010609060101010101" charset="-122"/>
              <a:ea typeface="黑体" panose="02010609060101010101" charset="-122"/>
            </a:endParaRPr>
          </a:p>
        </p:txBody>
      </p:sp>
      <p:sp>
        <p:nvSpPr>
          <p:cNvPr id="10" name="矩形 9"/>
          <p:cNvSpPr/>
          <p:nvPr/>
        </p:nvSpPr>
        <p:spPr>
          <a:xfrm>
            <a:off x="3354939" y="1170069"/>
            <a:ext cx="4660388" cy="369332"/>
          </a:xfrm>
          <a:prstGeom prst="rect">
            <a:avLst/>
          </a:prstGeom>
          <a:solidFill>
            <a:schemeClr val="bg1"/>
          </a:solidFill>
        </p:spPr>
        <p:txBody>
          <a:bodyPr wrap="square">
            <a:spAutoFit/>
          </a:bodyPr>
          <a:lstStyle/>
          <a:p>
            <a:r>
              <a:rPr lang="zh-CN" altLang="zh-CN" dirty="0">
                <a:solidFill>
                  <a:srgbClr val="FF0000"/>
                </a:solidFill>
                <a:latin typeface="黑体" panose="02010609060101010101" charset="-122"/>
                <a:ea typeface="黑体" panose="02010609060101010101" charset="-122"/>
              </a:rPr>
              <a:t>树的一个明显的标志应该是树的根</a:t>
            </a:r>
            <a:r>
              <a:rPr lang="zh-CN" altLang="zh-CN" dirty="0" smtClean="0">
                <a:solidFill>
                  <a:srgbClr val="FF0000"/>
                </a:solidFill>
                <a:latin typeface="黑体" panose="02010609060101010101" charset="-122"/>
                <a:ea typeface="黑体" panose="02010609060101010101" charset="-122"/>
              </a:rPr>
              <a:t>结点</a:t>
            </a:r>
            <a:endParaRPr lang="zh-CN" altLang="en-US" dirty="0">
              <a:solidFill>
                <a:srgbClr val="FF0000"/>
              </a:solidFill>
            </a:endParaRPr>
          </a:p>
        </p:txBody>
      </p:sp>
      <p:sp>
        <p:nvSpPr>
          <p:cNvPr id="11" name="矩形 10"/>
          <p:cNvSpPr/>
          <p:nvPr/>
        </p:nvSpPr>
        <p:spPr>
          <a:xfrm>
            <a:off x="3672408" y="2754245"/>
            <a:ext cx="4572000" cy="369332"/>
          </a:xfrm>
          <a:prstGeom prst="rect">
            <a:avLst/>
          </a:prstGeom>
        </p:spPr>
        <p:txBody>
          <a:bodyPr>
            <a:spAutoFit/>
          </a:bodyPr>
          <a:lstStyle/>
          <a:p>
            <a:pPr algn="l"/>
            <a:r>
              <a:rPr lang="zh-CN" altLang="zh-CN" dirty="0">
                <a:solidFill>
                  <a:srgbClr val="FF0000"/>
                </a:solidFill>
                <a:latin typeface="黑体" panose="02010609060101010101" charset="-122"/>
                <a:ea typeface="黑体" panose="02010609060101010101" charset="-122"/>
              </a:rPr>
              <a:t>把结点</a:t>
            </a:r>
            <a:r>
              <a:rPr lang="en-US" altLang="zh-CN" dirty="0">
                <a:solidFill>
                  <a:srgbClr val="FF0000"/>
                </a:solidFill>
                <a:latin typeface="黑体" panose="02010609060101010101" charset="-122"/>
                <a:ea typeface="黑体" panose="02010609060101010101" charset="-122"/>
              </a:rPr>
              <a:t> u </a:t>
            </a:r>
            <a:r>
              <a:rPr lang="zh-CN" altLang="zh-CN" dirty="0">
                <a:solidFill>
                  <a:srgbClr val="FF0000"/>
                </a:solidFill>
                <a:latin typeface="黑体" panose="02010609060101010101" charset="-122"/>
                <a:ea typeface="黑体" panose="02010609060101010101" charset="-122"/>
              </a:rPr>
              <a:t>和</a:t>
            </a:r>
            <a:r>
              <a:rPr lang="en-US" altLang="zh-CN" dirty="0">
                <a:solidFill>
                  <a:srgbClr val="FF0000"/>
                </a:solidFill>
                <a:latin typeface="黑体" panose="02010609060101010101" charset="-122"/>
                <a:ea typeface="黑体" panose="02010609060101010101" charset="-122"/>
              </a:rPr>
              <a:t> v </a:t>
            </a:r>
            <a:r>
              <a:rPr lang="zh-CN" altLang="zh-CN" dirty="0">
                <a:solidFill>
                  <a:srgbClr val="FF0000"/>
                </a:solidFill>
                <a:latin typeface="黑体" panose="02010609060101010101" charset="-122"/>
                <a:ea typeface="黑体" panose="02010609060101010101" charset="-122"/>
              </a:rPr>
              <a:t>的根</a:t>
            </a:r>
            <a:r>
              <a:rPr lang="zh-CN" altLang="zh-CN" dirty="0" smtClean="0">
                <a:solidFill>
                  <a:srgbClr val="FF0000"/>
                </a:solidFill>
                <a:latin typeface="黑体" panose="02010609060101010101" charset="-122"/>
                <a:ea typeface="黑体" panose="02010609060101010101" charset="-122"/>
              </a:rPr>
              <a:t>结点连接</a:t>
            </a:r>
            <a:r>
              <a:rPr lang="zh-CN" altLang="zh-CN" dirty="0">
                <a:solidFill>
                  <a:srgbClr val="FF0000"/>
                </a:solidFill>
                <a:latin typeface="黑体" panose="02010609060101010101" charset="-122"/>
                <a:ea typeface="黑体" panose="02010609060101010101" charset="-122"/>
              </a:rPr>
              <a:t>在</a:t>
            </a:r>
            <a:r>
              <a:rPr lang="zh-CN" altLang="zh-CN" dirty="0" smtClean="0">
                <a:solidFill>
                  <a:srgbClr val="FF0000"/>
                </a:solidFill>
                <a:latin typeface="黑体" panose="02010609060101010101" charset="-122"/>
                <a:ea typeface="黑体" panose="02010609060101010101" charset="-122"/>
              </a:rPr>
              <a:t>一起</a:t>
            </a:r>
            <a:endParaRPr lang="zh-CN" altLang="en-US" dirty="0">
              <a:solidFill>
                <a:srgbClr val="FF0000"/>
              </a:solidFill>
            </a:endParaRPr>
          </a:p>
        </p:txBody>
      </p:sp>
      <p:pic>
        <p:nvPicPr>
          <p:cNvPr id="12" name="Picture 2" descr="6t5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387" t="74180" r="4824" b="5615"/>
          <a:stretch>
            <a:fillRect/>
          </a:stretch>
        </p:blipFill>
        <p:spPr bwMode="auto">
          <a:xfrm>
            <a:off x="408464" y="4437112"/>
            <a:ext cx="1859280" cy="1639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6660232" y="5085184"/>
            <a:ext cx="2232248" cy="720080"/>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6" name="矩形 15"/>
          <p:cNvSpPr/>
          <p:nvPr/>
        </p:nvSpPr>
        <p:spPr>
          <a:xfrm>
            <a:off x="2771800" y="5445224"/>
            <a:ext cx="3888432" cy="1412776"/>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4" name="TextBox 13"/>
          <p:cNvSpPr txBox="1"/>
          <p:nvPr/>
        </p:nvSpPr>
        <p:spPr bwMode="auto">
          <a:xfrm>
            <a:off x="6660232" y="4099859"/>
            <a:ext cx="2483768" cy="1633397"/>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en-US" altLang="zh-CN" dirty="0" smtClean="0"/>
              <a:t>parent[</a:t>
            </a:r>
            <a:r>
              <a:rPr lang="en-US" altLang="zh-CN" dirty="0" err="1" smtClean="0"/>
              <a:t>i</a:t>
            </a:r>
            <a:r>
              <a:rPr lang="en-US" altLang="zh-CN" dirty="0" smtClean="0"/>
              <a:t>]= -m </a:t>
            </a:r>
            <a:r>
              <a:rPr lang="zh-CN" altLang="en-US" dirty="0" smtClean="0"/>
              <a:t>：</a:t>
            </a:r>
            <a:endParaRPr lang="en-US" altLang="zh-CN" dirty="0" smtClean="0"/>
          </a:p>
          <a:p>
            <a:pPr algn="l"/>
            <a:r>
              <a:rPr lang="zh-CN" altLang="en-US" sz="1400" dirty="0" smtClean="0"/>
              <a:t>为负，表示该结点为根结点；</a:t>
            </a:r>
            <a:r>
              <a:rPr lang="en-US" altLang="zh-CN" sz="1400" dirty="0" smtClean="0"/>
              <a:t>m</a:t>
            </a:r>
            <a:r>
              <a:rPr lang="zh-CN" altLang="en-US" sz="1400" dirty="0" smtClean="0"/>
              <a:t>，表示该树包含</a:t>
            </a:r>
            <a:r>
              <a:rPr lang="en-US" altLang="zh-CN" sz="1400" dirty="0" smtClean="0"/>
              <a:t>m</a:t>
            </a:r>
            <a:r>
              <a:rPr lang="zh-CN" altLang="en-US" sz="1400" dirty="0" smtClean="0"/>
              <a:t>个结点</a:t>
            </a:r>
            <a:endParaRPr lang="en-US" altLang="zh-CN" sz="1400" dirty="0" smtClean="0"/>
          </a:p>
          <a:p>
            <a:pPr algn="l"/>
            <a:r>
              <a:rPr lang="en-US" altLang="zh-CN" dirty="0" smtClean="0"/>
              <a:t>parent[</a:t>
            </a:r>
            <a:r>
              <a:rPr lang="en-US" altLang="zh-CN" dirty="0" err="1" smtClean="0"/>
              <a:t>i</a:t>
            </a:r>
            <a:r>
              <a:rPr lang="en-US" altLang="zh-CN" dirty="0" smtClean="0"/>
              <a:t>]= n</a:t>
            </a:r>
            <a:r>
              <a:rPr lang="zh-CN" altLang="en-US" dirty="0" smtClean="0"/>
              <a:t>：</a:t>
            </a:r>
            <a:endParaRPr lang="en-US" altLang="zh-CN" dirty="0" smtClean="0"/>
          </a:p>
          <a:p>
            <a:pPr algn="l"/>
            <a:r>
              <a:rPr lang="zh-CN" altLang="en-US" dirty="0" smtClean="0"/>
              <a:t>表示结点</a:t>
            </a:r>
            <a:r>
              <a:rPr lang="en-US" altLang="zh-CN" dirty="0" err="1" smtClean="0"/>
              <a:t>i</a:t>
            </a:r>
            <a:r>
              <a:rPr lang="zh-CN" altLang="en-US" dirty="0" smtClean="0"/>
              <a:t>所在的树的根结点为</a:t>
            </a:r>
            <a:r>
              <a:rPr lang="en-US" altLang="zh-CN" dirty="0" smtClean="0"/>
              <a:t>n</a:t>
            </a:r>
            <a:endParaRPr lang="zh-CN" altLang="en-US" dirty="0"/>
          </a:p>
        </p:txBody>
      </p:sp>
      <p:sp>
        <p:nvSpPr>
          <p:cNvPr id="3" name="右箭头 2">
            <a:hlinkClick r:id="rId3" action="ppaction://hlinksldjump"/>
          </p:cNvPr>
          <p:cNvSpPr/>
          <p:nvPr/>
        </p:nvSpPr>
        <p:spPr>
          <a:xfrm>
            <a:off x="7668260" y="381000"/>
            <a:ext cx="979170" cy="485775"/>
          </a:xfrm>
          <a:prstGeom prst="rightArrow">
            <a:avLst/>
          </a:prstGeom>
          <a:ln>
            <a:solidFill>
              <a:schemeClr val="tx1"/>
            </a:solid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
        <p:nvSpPr>
          <p:cNvPr id="5" name="文本框 4"/>
          <p:cNvSpPr txBox="1"/>
          <p:nvPr/>
        </p:nvSpPr>
        <p:spPr>
          <a:xfrm>
            <a:off x="3606800" y="6216650"/>
            <a:ext cx="3385820" cy="369570"/>
          </a:xfrm>
          <a:prstGeom prst="rect">
            <a:avLst/>
          </a:prstGeom>
          <a:solidFill>
            <a:schemeClr val="bg1"/>
          </a:solidFill>
          <a:ln w="9525" cap="flat" cmpd="sng" algn="ctr">
            <a:solidFill>
              <a:schemeClr val="tx1"/>
            </a:solidFill>
            <a:prstDash val="solid"/>
            <a:round/>
            <a:headEnd type="none" w="med" len="med"/>
            <a:tailEnd type="none" w="med" len="med"/>
          </a:ln>
        </p:spPr>
        <p:txBody>
          <a:bodyPr rot="0" vertOverflow="overflow" horzOverflow="overflow" vert="horz" wrap="none" lIns="90000" tIns="46800" rIns="90000" bIns="46800" numCol="1" spcCol="0" rtlCol="0" fromWordArt="0" anchor="t" anchorCtr="0" forceAA="0" compatLnSpc="1">
            <a:spAutoFit/>
          </a:bodyPr>
          <a:p>
            <a:r>
              <a:rPr lang="zh-CN" altLang="en-US" dirty="0" smtClean="0">
                <a:solidFill>
                  <a:srgbClr val="FF0000"/>
                </a:solidFill>
                <a:sym typeface="+mn-ea"/>
              </a:rPr>
              <a:t>循环次数</a:t>
            </a:r>
            <a:r>
              <a:rPr lang="en-US" altLang="zh-CN" dirty="0" smtClean="0">
                <a:solidFill>
                  <a:srgbClr val="FF0000"/>
                </a:solidFill>
                <a:sym typeface="+mn-ea"/>
              </a:rPr>
              <a:t>=</a:t>
            </a:r>
            <a:r>
              <a:rPr lang="zh-CN" altLang="en-US" dirty="0" smtClean="0">
                <a:solidFill>
                  <a:srgbClr val="FF0000"/>
                </a:solidFill>
                <a:sym typeface="+mn-ea"/>
              </a:rPr>
              <a:t>加入边的条数（</a:t>
            </a:r>
            <a:r>
              <a:rPr lang="en-US" altLang="zh-CN" dirty="0" smtClean="0">
                <a:solidFill>
                  <a:srgbClr val="FF0000"/>
                </a:solidFill>
                <a:sym typeface="+mn-ea"/>
              </a:rPr>
              <a:t>n-1</a:t>
            </a:r>
            <a:r>
              <a:rPr lang="zh-CN" altLang="en-US" dirty="0" smtClean="0">
                <a:solidFill>
                  <a:srgbClr val="FF0000"/>
                </a:solidFill>
                <a:sym typeface="+mn-ea"/>
              </a:rPr>
              <a:t>）</a:t>
            </a:r>
            <a:endParaRPr lang="zh-CN" altLang="en-US" dirty="0" smtClean="0">
              <a:solidFill>
                <a:srgbClr val="FF0000"/>
              </a:solidFill>
              <a:sym typeface="+mn-ea"/>
            </a:endParaRPr>
          </a:p>
        </p:txBody>
      </p:sp>
      <p:sp>
        <p:nvSpPr>
          <p:cNvPr id="13" name="椭圆 29"/>
          <p:cNvSpPr/>
          <p:nvPr/>
        </p:nvSpPr>
        <p:spPr bwMode="auto">
          <a:xfrm>
            <a:off x="478790" y="6148705"/>
            <a:ext cx="2867025" cy="535305"/>
          </a:xfrm>
          <a:custGeom>
            <a:avLst/>
            <a:gdLst>
              <a:gd name="connsiteX0" fmla="*/ 0 w 2736304"/>
              <a:gd name="connsiteY0" fmla="*/ 757539 h 1515078"/>
              <a:gd name="connsiteX1" fmla="*/ 1368152 w 2736304"/>
              <a:gd name="connsiteY1" fmla="*/ 0 h 1515078"/>
              <a:gd name="connsiteX2" fmla="*/ 2736304 w 2736304"/>
              <a:gd name="connsiteY2" fmla="*/ 757539 h 1515078"/>
              <a:gd name="connsiteX3" fmla="*/ 1368152 w 2736304"/>
              <a:gd name="connsiteY3" fmla="*/ 1515078 h 1515078"/>
              <a:gd name="connsiteX4" fmla="*/ 0 w 2736304"/>
              <a:gd name="connsiteY4" fmla="*/ 757539 h 1515078"/>
              <a:gd name="connsiteX0-1" fmla="*/ 0 w 2640051"/>
              <a:gd name="connsiteY0-2" fmla="*/ 781636 h 1515149"/>
              <a:gd name="connsiteX1-3" fmla="*/ 1271899 w 2640051"/>
              <a:gd name="connsiteY1-4" fmla="*/ 34 h 1515149"/>
              <a:gd name="connsiteX2-5" fmla="*/ 2640051 w 2640051"/>
              <a:gd name="connsiteY2-6" fmla="*/ 757573 h 1515149"/>
              <a:gd name="connsiteX3-7" fmla="*/ 1271899 w 2640051"/>
              <a:gd name="connsiteY3-8" fmla="*/ 1515112 h 1515149"/>
              <a:gd name="connsiteX4-9" fmla="*/ 0 w 2640051"/>
              <a:gd name="connsiteY4-10" fmla="*/ 781636 h 1515149"/>
              <a:gd name="connsiteX0-11" fmla="*/ 0 w 2676108"/>
              <a:gd name="connsiteY0-12" fmla="*/ 899705 h 1633218"/>
              <a:gd name="connsiteX1-13" fmla="*/ 1271899 w 2676108"/>
              <a:gd name="connsiteY1-14" fmla="*/ 118103 h 1633218"/>
              <a:gd name="connsiteX2-15" fmla="*/ 2284911 w 2676108"/>
              <a:gd name="connsiteY2-16" fmla="*/ 81645 h 1633218"/>
              <a:gd name="connsiteX3-17" fmla="*/ 2640051 w 2676108"/>
              <a:gd name="connsiteY3-18" fmla="*/ 875642 h 1633218"/>
              <a:gd name="connsiteX4-19" fmla="*/ 1271899 w 2676108"/>
              <a:gd name="connsiteY4-20" fmla="*/ 1633181 h 1633218"/>
              <a:gd name="connsiteX5" fmla="*/ 0 w 2676108"/>
              <a:gd name="connsiteY5" fmla="*/ 899705 h 1633218"/>
              <a:gd name="connsiteX0-21" fmla="*/ 0 w 2647527"/>
              <a:gd name="connsiteY0-22" fmla="*/ 899705 h 1657983"/>
              <a:gd name="connsiteX1-23" fmla="*/ 1271899 w 2647527"/>
              <a:gd name="connsiteY1-24" fmla="*/ 118103 h 1657983"/>
              <a:gd name="connsiteX2-25" fmla="*/ 2284911 w 2647527"/>
              <a:gd name="connsiteY2-26" fmla="*/ 81645 h 1657983"/>
              <a:gd name="connsiteX3-27" fmla="*/ 2640051 w 2647527"/>
              <a:gd name="connsiteY3-28" fmla="*/ 875642 h 1657983"/>
              <a:gd name="connsiteX4-29" fmla="*/ 2080373 w 2647527"/>
              <a:gd name="connsiteY4-30" fmla="*/ 1429182 h 1657983"/>
              <a:gd name="connsiteX5-31" fmla="*/ 1271899 w 2647527"/>
              <a:gd name="connsiteY5-32" fmla="*/ 1633181 h 1657983"/>
              <a:gd name="connsiteX6" fmla="*/ 0 w 2647527"/>
              <a:gd name="connsiteY6" fmla="*/ 899705 h 1657983"/>
              <a:gd name="connsiteX0-33" fmla="*/ 58829 w 2706356"/>
              <a:gd name="connsiteY0-34" fmla="*/ 873251 h 1631529"/>
              <a:gd name="connsiteX1-35" fmla="*/ 325535 w 2706356"/>
              <a:gd name="connsiteY1-36" fmla="*/ 283695 h 1631529"/>
              <a:gd name="connsiteX2-37" fmla="*/ 1330728 w 2706356"/>
              <a:gd name="connsiteY2-38" fmla="*/ 91649 h 1631529"/>
              <a:gd name="connsiteX3-39" fmla="*/ 2343740 w 2706356"/>
              <a:gd name="connsiteY3-40" fmla="*/ 55191 h 1631529"/>
              <a:gd name="connsiteX4-41" fmla="*/ 2698880 w 2706356"/>
              <a:gd name="connsiteY4-42" fmla="*/ 849188 h 1631529"/>
              <a:gd name="connsiteX5-43" fmla="*/ 2139202 w 2706356"/>
              <a:gd name="connsiteY5-44" fmla="*/ 1402728 h 1631529"/>
              <a:gd name="connsiteX6-45" fmla="*/ 1330728 w 2706356"/>
              <a:gd name="connsiteY6-46" fmla="*/ 1606727 h 1631529"/>
              <a:gd name="connsiteX7" fmla="*/ 58829 w 2706356"/>
              <a:gd name="connsiteY7" fmla="*/ 873251 h 1631529"/>
              <a:gd name="connsiteX0-47" fmla="*/ 14843 w 2662370"/>
              <a:gd name="connsiteY0-48" fmla="*/ 873251 h 1610275"/>
              <a:gd name="connsiteX1-49" fmla="*/ 281549 w 2662370"/>
              <a:gd name="connsiteY1-50" fmla="*/ 283695 h 1610275"/>
              <a:gd name="connsiteX2-51" fmla="*/ 1286742 w 2662370"/>
              <a:gd name="connsiteY2-52" fmla="*/ 91649 h 1610275"/>
              <a:gd name="connsiteX3-53" fmla="*/ 2299754 w 2662370"/>
              <a:gd name="connsiteY3-54" fmla="*/ 55191 h 1610275"/>
              <a:gd name="connsiteX4-55" fmla="*/ 2654894 w 2662370"/>
              <a:gd name="connsiteY4-56" fmla="*/ 849188 h 1610275"/>
              <a:gd name="connsiteX5-57" fmla="*/ 2095216 w 2662370"/>
              <a:gd name="connsiteY5-58" fmla="*/ 1402728 h 1610275"/>
              <a:gd name="connsiteX6-59" fmla="*/ 1286742 w 2662370"/>
              <a:gd name="connsiteY6-60" fmla="*/ 1606727 h 1610275"/>
              <a:gd name="connsiteX7-61" fmla="*/ 170957 w 2662370"/>
              <a:gd name="connsiteY7-62" fmla="*/ 1258253 h 1610275"/>
              <a:gd name="connsiteX8" fmla="*/ 14843 w 2662370"/>
              <a:gd name="connsiteY8" fmla="*/ 873251 h 1610275"/>
              <a:gd name="connsiteX0-63" fmla="*/ 14843 w 2660027"/>
              <a:gd name="connsiteY0-64" fmla="*/ 781654 h 1518678"/>
              <a:gd name="connsiteX1-65" fmla="*/ 281549 w 2660027"/>
              <a:gd name="connsiteY1-66" fmla="*/ 192098 h 1518678"/>
              <a:gd name="connsiteX2-67" fmla="*/ 1286742 w 2660027"/>
              <a:gd name="connsiteY2-68" fmla="*/ 52 h 1518678"/>
              <a:gd name="connsiteX3-69" fmla="*/ 2199217 w 2660027"/>
              <a:gd name="connsiteY3-70" fmla="*/ 180163 h 1518678"/>
              <a:gd name="connsiteX4-71" fmla="*/ 2654894 w 2660027"/>
              <a:gd name="connsiteY4-72" fmla="*/ 757591 h 1518678"/>
              <a:gd name="connsiteX5-73" fmla="*/ 2095216 w 2660027"/>
              <a:gd name="connsiteY5-74" fmla="*/ 1311131 h 1518678"/>
              <a:gd name="connsiteX6-75" fmla="*/ 1286742 w 2660027"/>
              <a:gd name="connsiteY6-76" fmla="*/ 1515130 h 1518678"/>
              <a:gd name="connsiteX7-77" fmla="*/ 170957 w 2660027"/>
              <a:gd name="connsiteY7-78" fmla="*/ 1166656 h 1518678"/>
              <a:gd name="connsiteX8-79" fmla="*/ 14843 w 2660027"/>
              <a:gd name="connsiteY8-80" fmla="*/ 781654 h 1518678"/>
              <a:gd name="connsiteX0-81" fmla="*/ 14843 w 2513691"/>
              <a:gd name="connsiteY0-82" fmla="*/ 781654 h 1518678"/>
              <a:gd name="connsiteX1-83" fmla="*/ 281549 w 2513691"/>
              <a:gd name="connsiteY1-84" fmla="*/ 192098 h 1518678"/>
              <a:gd name="connsiteX2-85" fmla="*/ 1286742 w 2513691"/>
              <a:gd name="connsiteY2-86" fmla="*/ 52 h 1518678"/>
              <a:gd name="connsiteX3-87" fmla="*/ 2199217 w 2513691"/>
              <a:gd name="connsiteY3-88" fmla="*/ 180163 h 1518678"/>
              <a:gd name="connsiteX4-89" fmla="*/ 2504087 w 2513691"/>
              <a:gd name="connsiteY4-90" fmla="*/ 805717 h 1518678"/>
              <a:gd name="connsiteX5-91" fmla="*/ 2095216 w 2513691"/>
              <a:gd name="connsiteY5-92" fmla="*/ 1311131 h 1518678"/>
              <a:gd name="connsiteX6-93" fmla="*/ 1286742 w 2513691"/>
              <a:gd name="connsiteY6-94" fmla="*/ 1515130 h 1518678"/>
              <a:gd name="connsiteX7-95" fmla="*/ 170957 w 2513691"/>
              <a:gd name="connsiteY7-96" fmla="*/ 1166656 h 1518678"/>
              <a:gd name="connsiteX8-97" fmla="*/ 14843 w 2513691"/>
              <a:gd name="connsiteY8-98" fmla="*/ 781654 h 1518678"/>
              <a:gd name="connsiteX0-99" fmla="*/ 32995 w 2531843"/>
              <a:gd name="connsiteY0-100" fmla="*/ 781654 h 1518678"/>
              <a:gd name="connsiteX1-101" fmla="*/ 23963 w 2531843"/>
              <a:gd name="connsiteY1-102" fmla="*/ 375887 h 1518678"/>
              <a:gd name="connsiteX2-103" fmla="*/ 299701 w 2531843"/>
              <a:gd name="connsiteY2-104" fmla="*/ 192098 h 1518678"/>
              <a:gd name="connsiteX3-105" fmla="*/ 1304894 w 2531843"/>
              <a:gd name="connsiteY3-106" fmla="*/ 52 h 1518678"/>
              <a:gd name="connsiteX4-107" fmla="*/ 2217369 w 2531843"/>
              <a:gd name="connsiteY4-108" fmla="*/ 180163 h 1518678"/>
              <a:gd name="connsiteX5-109" fmla="*/ 2522239 w 2531843"/>
              <a:gd name="connsiteY5-110" fmla="*/ 805717 h 1518678"/>
              <a:gd name="connsiteX6-111" fmla="*/ 2113368 w 2531843"/>
              <a:gd name="connsiteY6-112" fmla="*/ 1311131 h 1518678"/>
              <a:gd name="connsiteX7-113" fmla="*/ 1304894 w 2531843"/>
              <a:gd name="connsiteY7-114" fmla="*/ 1515130 h 1518678"/>
              <a:gd name="connsiteX8-115" fmla="*/ 189109 w 2531843"/>
              <a:gd name="connsiteY8-116" fmla="*/ 1166656 h 1518678"/>
              <a:gd name="connsiteX9" fmla="*/ 32995 w 2531843"/>
              <a:gd name="connsiteY9" fmla="*/ 781654 h 1518678"/>
              <a:gd name="connsiteX0-117" fmla="*/ 8491 w 2577715"/>
              <a:gd name="connsiteY0-118" fmla="*/ 769622 h 1518678"/>
              <a:gd name="connsiteX1-119" fmla="*/ 69835 w 2577715"/>
              <a:gd name="connsiteY1-120" fmla="*/ 375887 h 1518678"/>
              <a:gd name="connsiteX2-121" fmla="*/ 345573 w 2577715"/>
              <a:gd name="connsiteY2-122" fmla="*/ 192098 h 1518678"/>
              <a:gd name="connsiteX3-123" fmla="*/ 1350766 w 2577715"/>
              <a:gd name="connsiteY3-124" fmla="*/ 52 h 1518678"/>
              <a:gd name="connsiteX4-125" fmla="*/ 2263241 w 2577715"/>
              <a:gd name="connsiteY4-126" fmla="*/ 180163 h 1518678"/>
              <a:gd name="connsiteX5-127" fmla="*/ 2568111 w 2577715"/>
              <a:gd name="connsiteY5-128" fmla="*/ 805717 h 1518678"/>
              <a:gd name="connsiteX6-129" fmla="*/ 2159240 w 2577715"/>
              <a:gd name="connsiteY6-130" fmla="*/ 1311131 h 1518678"/>
              <a:gd name="connsiteX7-131" fmla="*/ 1350766 w 2577715"/>
              <a:gd name="connsiteY7-132" fmla="*/ 1515130 h 1518678"/>
              <a:gd name="connsiteX8-133" fmla="*/ 234981 w 2577715"/>
              <a:gd name="connsiteY8-134" fmla="*/ 1166656 h 1518678"/>
              <a:gd name="connsiteX9-135" fmla="*/ 8491 w 2577715"/>
              <a:gd name="connsiteY9-136" fmla="*/ 769622 h 1518678"/>
              <a:gd name="connsiteX0-137" fmla="*/ 12898 w 2582122"/>
              <a:gd name="connsiteY0-138" fmla="*/ 769622 h 1515167"/>
              <a:gd name="connsiteX1-139" fmla="*/ 74242 w 2582122"/>
              <a:gd name="connsiteY1-140" fmla="*/ 375887 h 1515167"/>
              <a:gd name="connsiteX2-141" fmla="*/ 349980 w 2582122"/>
              <a:gd name="connsiteY2-142" fmla="*/ 192098 h 1515167"/>
              <a:gd name="connsiteX3-143" fmla="*/ 1355173 w 2582122"/>
              <a:gd name="connsiteY3-144" fmla="*/ 52 h 1515167"/>
              <a:gd name="connsiteX4-145" fmla="*/ 2267648 w 2582122"/>
              <a:gd name="connsiteY4-146" fmla="*/ 180163 h 1515167"/>
              <a:gd name="connsiteX5-147" fmla="*/ 2572518 w 2582122"/>
              <a:gd name="connsiteY5-148" fmla="*/ 805717 h 1515167"/>
              <a:gd name="connsiteX6-149" fmla="*/ 2163647 w 2582122"/>
              <a:gd name="connsiteY6-150" fmla="*/ 1311131 h 1515167"/>
              <a:gd name="connsiteX7-151" fmla="*/ 1355173 w 2582122"/>
              <a:gd name="connsiteY7-152" fmla="*/ 1515130 h 1515167"/>
              <a:gd name="connsiteX8-153" fmla="*/ 138850 w 2582122"/>
              <a:gd name="connsiteY8-154" fmla="*/ 1299003 h 1515167"/>
              <a:gd name="connsiteX9-155" fmla="*/ 12898 w 2582122"/>
              <a:gd name="connsiteY9-156" fmla="*/ 769622 h 1515167"/>
              <a:gd name="connsiteX0-157" fmla="*/ 12898 w 2578393"/>
              <a:gd name="connsiteY0-158" fmla="*/ 771453 h 1516998"/>
              <a:gd name="connsiteX1-159" fmla="*/ 74242 w 2578393"/>
              <a:gd name="connsiteY1-160" fmla="*/ 377718 h 1516998"/>
              <a:gd name="connsiteX2-161" fmla="*/ 349980 w 2578393"/>
              <a:gd name="connsiteY2-162" fmla="*/ 193929 h 1516998"/>
              <a:gd name="connsiteX3-163" fmla="*/ 1355173 w 2578393"/>
              <a:gd name="connsiteY3-164" fmla="*/ 1883 h 1516998"/>
              <a:gd name="connsiteX4-165" fmla="*/ 2157056 w 2578393"/>
              <a:gd name="connsiteY4-166" fmla="*/ 314342 h 1516998"/>
              <a:gd name="connsiteX5-167" fmla="*/ 2572518 w 2578393"/>
              <a:gd name="connsiteY5-168" fmla="*/ 807548 h 1516998"/>
              <a:gd name="connsiteX6-169" fmla="*/ 2163647 w 2578393"/>
              <a:gd name="connsiteY6-170" fmla="*/ 1312962 h 1516998"/>
              <a:gd name="connsiteX7-171" fmla="*/ 1355173 w 2578393"/>
              <a:gd name="connsiteY7-172" fmla="*/ 1516961 h 1516998"/>
              <a:gd name="connsiteX8-173" fmla="*/ 138850 w 2578393"/>
              <a:gd name="connsiteY8-174" fmla="*/ 1300834 h 1516998"/>
              <a:gd name="connsiteX9-175" fmla="*/ 12898 w 2578393"/>
              <a:gd name="connsiteY9-176" fmla="*/ 771453 h 1516998"/>
              <a:gd name="connsiteX0-177" fmla="*/ 12898 w 2578393"/>
              <a:gd name="connsiteY0-178" fmla="*/ 616393 h 1361938"/>
              <a:gd name="connsiteX1-179" fmla="*/ 74242 w 2578393"/>
              <a:gd name="connsiteY1-180" fmla="*/ 222658 h 1361938"/>
              <a:gd name="connsiteX2-181" fmla="*/ 349980 w 2578393"/>
              <a:gd name="connsiteY2-182" fmla="*/ 38869 h 1361938"/>
              <a:gd name="connsiteX3-183" fmla="*/ 1345118 w 2578393"/>
              <a:gd name="connsiteY3-184" fmla="*/ 27296 h 1361938"/>
              <a:gd name="connsiteX4-185" fmla="*/ 2157056 w 2578393"/>
              <a:gd name="connsiteY4-186" fmla="*/ 159282 h 1361938"/>
              <a:gd name="connsiteX5-187" fmla="*/ 2572518 w 2578393"/>
              <a:gd name="connsiteY5-188" fmla="*/ 652488 h 1361938"/>
              <a:gd name="connsiteX6-189" fmla="*/ 2163647 w 2578393"/>
              <a:gd name="connsiteY6-190" fmla="*/ 1157902 h 1361938"/>
              <a:gd name="connsiteX7-191" fmla="*/ 1355173 w 2578393"/>
              <a:gd name="connsiteY7-192" fmla="*/ 1361901 h 1361938"/>
              <a:gd name="connsiteX8-193" fmla="*/ 138850 w 2578393"/>
              <a:gd name="connsiteY8-194" fmla="*/ 1145774 h 1361938"/>
              <a:gd name="connsiteX9-195" fmla="*/ 12898 w 2578393"/>
              <a:gd name="connsiteY9-196" fmla="*/ 616393 h 13619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45" y="connsiteY6-46"/>
              </a:cxn>
              <a:cxn ang="0">
                <a:pos x="connsiteX7-61" y="connsiteY7-62"/>
              </a:cxn>
              <a:cxn ang="0">
                <a:pos x="connsiteX8-79" y="connsiteY8-80"/>
              </a:cxn>
              <a:cxn ang="0">
                <a:pos x="connsiteX9-135" y="connsiteY9-136"/>
              </a:cxn>
            </a:cxnLst>
            <a:rect l="l" t="t" r="r" b="b"/>
            <a:pathLst>
              <a:path w="2578393" h="1361938">
                <a:moveTo>
                  <a:pt x="12898" y="616393"/>
                </a:moveTo>
                <a:cubicBezTo>
                  <a:pt x="2130" y="462540"/>
                  <a:pt x="29791" y="320917"/>
                  <a:pt x="74242" y="222658"/>
                </a:cubicBezTo>
                <a:cubicBezTo>
                  <a:pt x="118693" y="124399"/>
                  <a:pt x="151572" y="105519"/>
                  <a:pt x="349980" y="38869"/>
                </a:cubicBezTo>
                <a:cubicBezTo>
                  <a:pt x="548388" y="-27781"/>
                  <a:pt x="1043939" y="7227"/>
                  <a:pt x="1345118" y="27296"/>
                </a:cubicBezTo>
                <a:cubicBezTo>
                  <a:pt x="1646297" y="47365"/>
                  <a:pt x="1929031" y="33026"/>
                  <a:pt x="2157056" y="159282"/>
                </a:cubicBezTo>
                <a:cubicBezTo>
                  <a:pt x="2385081" y="285538"/>
                  <a:pt x="2618639" y="435920"/>
                  <a:pt x="2572518" y="652488"/>
                </a:cubicBezTo>
                <a:cubicBezTo>
                  <a:pt x="2526397" y="869056"/>
                  <a:pt x="2391672" y="1031646"/>
                  <a:pt x="2163647" y="1157902"/>
                </a:cubicBezTo>
                <a:cubicBezTo>
                  <a:pt x="1935622" y="1284158"/>
                  <a:pt x="1692639" y="1363922"/>
                  <a:pt x="1355173" y="1361901"/>
                </a:cubicBezTo>
                <a:cubicBezTo>
                  <a:pt x="1017707" y="1359880"/>
                  <a:pt x="350833" y="1268020"/>
                  <a:pt x="138850" y="1145774"/>
                </a:cubicBezTo>
                <a:cubicBezTo>
                  <a:pt x="-73133" y="1023528"/>
                  <a:pt x="23666" y="770246"/>
                  <a:pt x="12898" y="616393"/>
                </a:cubicBezTo>
                <a:close/>
              </a:path>
            </a:pathLst>
          </a:custGeom>
          <a:solidFill>
            <a:schemeClr val="accent3">
              <a:lumMod val="20000"/>
              <a:lumOff val="80000"/>
            </a:schemeClr>
          </a:solidFill>
          <a:ln w="28575" cap="flat" cmpd="sng" algn="ctr">
            <a:solidFill>
              <a:schemeClr val="bg1">
                <a:lumMod val="50000"/>
              </a:schemeClr>
            </a:solidFill>
            <a:prstDash val="solid"/>
            <a:round/>
            <a:headEnd type="none" w="med" len="med"/>
            <a:tailEnd type="none" w="med" len="med"/>
          </a:ln>
          <a:effectLst/>
        </p:spPr>
        <p:txBody>
          <a:bodyPr vert="horz" wrap="none" lIns="90000" tIns="46800" rIns="90000" bIns="46800" numCol="1" rtlCol="0" anchor="ctr" anchorCtr="0" compatLnSpc="1">
            <a:normAutofit/>
          </a:bodyPr>
          <a:p>
            <a:pPr algn="l"/>
            <a:r>
              <a:rPr lang="zh-CN" altLang="zh-CN" dirty="0">
                <a:solidFill>
                  <a:schemeClr val="tx1"/>
                </a:solidFill>
                <a:latin typeface="黑体" panose="02010609060101010101" charset="-122"/>
                <a:ea typeface="黑体" panose="02010609060101010101" charset="-122"/>
              </a:rPr>
              <a:t>结束条件？</a:t>
            </a:r>
            <a:endParaRPr lang="zh-CN" altLang="zh-CN" dirty="0">
              <a:solidFill>
                <a:schemeClr val="tx1"/>
              </a:solidFill>
              <a:latin typeface="黑体" panose="02010609060101010101" charset="-122"/>
              <a:ea typeface="黑体" panose="02010609060101010101" charset="-122"/>
            </a:endParaRPr>
          </a:p>
        </p:txBody>
      </p:sp>
      <p:cxnSp>
        <p:nvCxnSpPr>
          <p:cNvPr id="18" name="直接连接符 17"/>
          <p:cNvCxnSpPr/>
          <p:nvPr/>
        </p:nvCxnSpPr>
        <p:spPr>
          <a:xfrm flipH="1">
            <a:off x="1259840" y="4871720"/>
            <a:ext cx="7620" cy="429260"/>
          </a:xfrm>
          <a:prstGeom prst="line">
            <a:avLst/>
          </a:prstGeom>
          <a:noFill/>
          <a:ln w="38100" cap="flat" cmpd="sng" algn="ctr">
            <a:solidFill>
              <a:srgbClr val="C0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blinds(horizontal)">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ox(i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0" nodeType="clickEffect">
                                  <p:stCondLst>
                                    <p:cond delay="0"/>
                                  </p:stCondLst>
                                  <p:childTnLst>
                                    <p:animEffect transition="out" filter="blinds(horizontal)">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0" nodeType="clickEffect">
                                  <p:stCondLst>
                                    <p:cond delay="0"/>
                                  </p:stCondLst>
                                  <p:childTnLst>
                                    <p:animEffect transition="out" filter="blinds(horizontal)">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linds(horizontal)">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barn(inVertical)">
                                      <p:cBhvr>
                                        <p:cTn id="5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10" grpId="0" animBg="1"/>
      <p:bldP spid="15" grpId="0" animBg="1"/>
      <p:bldP spid="16" grpId="0" animBg="1"/>
      <p:bldP spid="13" grpId="0" bldLvl="0" animBg="1"/>
      <p:bldP spid="5" grpId="0" bldLvl="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71951"/>
            <a:ext cx="9144000" cy="645160"/>
          </a:xfrm>
        </p:spPr>
        <p:txBody>
          <a:bodyPr/>
          <a:lstStyle/>
          <a:p>
            <a:r>
              <a:rPr lang="zh-CN" altLang="zh-CN" dirty="0"/>
              <a:t>树的合并问题与并查</a:t>
            </a:r>
            <a:r>
              <a:rPr lang="zh-CN" altLang="zh-CN" dirty="0" smtClean="0"/>
              <a:t>集        </a:t>
            </a:r>
            <a:r>
              <a:rPr lang="zh-CN" altLang="en-US" sz="1800" dirty="0" smtClean="0"/>
              <a:t>（循环次数</a:t>
            </a:r>
            <a:r>
              <a:rPr lang="en-US" altLang="zh-CN" sz="1800" dirty="0" smtClean="0"/>
              <a:t>=</a:t>
            </a:r>
            <a:r>
              <a:rPr lang="zh-CN" altLang="en-US" sz="1800" dirty="0" smtClean="0"/>
              <a:t>加入边的条数）</a:t>
            </a:r>
            <a:endParaRPr lang="zh-CN" altLang="en-US" sz="1800" dirty="0"/>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fld>
            <a:endParaRPr lang="en-US" altLang="zh-CN"/>
          </a:p>
        </p:txBody>
      </p:sp>
      <p:pic>
        <p:nvPicPr>
          <p:cNvPr id="15362" name="Picture 2" descr="6t5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7544" y="1836482"/>
            <a:ext cx="5118483" cy="421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796136" y="2060848"/>
            <a:ext cx="3347864" cy="4185761"/>
          </a:xfrm>
          <a:prstGeom prst="rect">
            <a:avLst/>
          </a:prstGeom>
        </p:spPr>
        <p:txBody>
          <a:bodyPr wrap="square">
            <a:spAutoFit/>
          </a:bodyPr>
          <a:lstStyle/>
          <a:p>
            <a:pPr algn="l"/>
            <a:r>
              <a:rPr lang="zh-CN" altLang="zh-CN" dirty="0">
                <a:solidFill>
                  <a:schemeClr val="tx1"/>
                </a:solidFill>
                <a:latin typeface="黑体" panose="02010609060101010101" charset="-122"/>
                <a:ea typeface="黑体" panose="02010609060101010101" charset="-122"/>
              </a:rPr>
              <a:t>树如何合并的问题属于子集归并的并查集问题。并查集上的子集合并运算，即要合并两个元素所属的</a:t>
            </a:r>
            <a:r>
              <a:rPr lang="zh-CN" altLang="zh-CN" dirty="0" smtClean="0">
                <a:solidFill>
                  <a:schemeClr val="tx1"/>
                </a:solidFill>
                <a:latin typeface="黑体" panose="02010609060101010101" charset="-122"/>
                <a:ea typeface="黑体" panose="02010609060101010101" charset="-122"/>
              </a:rPr>
              <a:t>子集</a:t>
            </a:r>
            <a:endParaRPr lang="en-US" altLang="zh-CN" sz="2000" dirty="0" smtClean="0">
              <a:solidFill>
                <a:schemeClr val="tx1"/>
              </a:solidFill>
              <a:latin typeface="黑体" panose="02010609060101010101" charset="-122"/>
              <a:ea typeface="黑体" panose="02010609060101010101" charset="-122"/>
            </a:endParaRPr>
          </a:p>
          <a:p>
            <a:pPr algn="l"/>
            <a:endParaRPr lang="en-US" altLang="zh-CN" sz="2000" dirty="0" smtClean="0">
              <a:solidFill>
                <a:schemeClr val="tx1"/>
              </a:solidFill>
              <a:latin typeface="黑体" panose="02010609060101010101" charset="-122"/>
              <a:ea typeface="黑体" panose="02010609060101010101" charset="-122"/>
            </a:endParaRPr>
          </a:p>
          <a:p>
            <a:pPr algn="l"/>
            <a:r>
              <a:rPr lang="en-US" altLang="zh-CN" sz="2000" dirty="0" smtClean="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rPr>
              <a:t>1.</a:t>
            </a:r>
            <a:r>
              <a:rPr lang="zh-CN" altLang="zh-CN" sz="2000" dirty="0" smtClean="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rPr>
              <a:t>首先</a:t>
            </a:r>
            <a:r>
              <a:rPr lang="zh-CN" altLang="zh-CN" sz="2000" dirty="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rPr>
              <a:t>要确定两个元素所属子集所对应的树的根</a:t>
            </a:r>
            <a:r>
              <a:rPr lang="zh-CN" altLang="zh-CN" sz="2000" dirty="0" smtClean="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rPr>
              <a:t>结点</a:t>
            </a:r>
            <a:r>
              <a:rPr lang="zh-CN" altLang="en-US" sz="2000" dirty="0" smtClean="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rPr>
              <a:t>；</a:t>
            </a:r>
            <a:endParaRPr lang="en-US" altLang="zh-CN" sz="2000" dirty="0" smtClean="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endParaRPr>
          </a:p>
          <a:p>
            <a:pPr algn="l"/>
            <a:r>
              <a:rPr lang="en-US" altLang="zh-CN" sz="2000" dirty="0" smtClean="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rPr>
              <a:t>2.</a:t>
            </a:r>
            <a:r>
              <a:rPr lang="zh-CN" altLang="zh-CN" sz="2000" dirty="0" smtClean="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rPr>
              <a:t>将</a:t>
            </a:r>
            <a:r>
              <a:rPr lang="zh-CN" altLang="zh-CN" sz="2000" dirty="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rPr>
              <a:t>其中一棵树的根结点链作另一个棵树的子树即可</a:t>
            </a:r>
            <a:r>
              <a:rPr lang="zh-CN" altLang="zh-CN" sz="2000" dirty="0" smtClean="0">
                <a:solidFill>
                  <a:schemeClr val="tx1"/>
                </a:solidFill>
                <a:latin typeface="黑体" panose="02010609060101010101" charset="-122"/>
                <a:ea typeface="黑体" panose="02010609060101010101" charset="-122"/>
              </a:rPr>
              <a:t>。</a:t>
            </a:r>
            <a:endParaRPr lang="en-US" altLang="zh-CN" sz="2000" dirty="0" smtClean="0">
              <a:solidFill>
                <a:schemeClr val="tx1"/>
              </a:solidFill>
              <a:latin typeface="黑体" panose="02010609060101010101" charset="-122"/>
              <a:ea typeface="黑体" panose="02010609060101010101" charset="-122"/>
            </a:endParaRPr>
          </a:p>
          <a:p>
            <a:pPr algn="l"/>
            <a:endParaRPr lang="en-US" altLang="zh-CN" sz="2000" dirty="0" smtClean="0">
              <a:solidFill>
                <a:schemeClr val="tx1"/>
              </a:solidFill>
              <a:latin typeface="黑体" panose="02010609060101010101" charset="-122"/>
              <a:ea typeface="黑体" panose="02010609060101010101" charset="-122"/>
            </a:endParaRPr>
          </a:p>
          <a:p>
            <a:pPr algn="l"/>
            <a:r>
              <a:rPr lang="zh-CN" altLang="zh-CN" dirty="0" smtClean="0">
                <a:solidFill>
                  <a:schemeClr val="tx1"/>
                </a:solidFill>
                <a:latin typeface="黑体" panose="02010609060101010101" charset="-122"/>
                <a:ea typeface="黑体" panose="02010609060101010101" charset="-122"/>
              </a:rPr>
              <a:t>为</a:t>
            </a:r>
            <a:r>
              <a:rPr lang="zh-CN" altLang="zh-CN" dirty="0">
                <a:solidFill>
                  <a:schemeClr val="tx1"/>
                </a:solidFill>
                <a:latin typeface="黑体" panose="02010609060101010101" charset="-122"/>
                <a:ea typeface="黑体" panose="02010609060101010101" charset="-122"/>
              </a:rPr>
              <a:t>减免在合并过程中出现畸形树（近似单链树），通常将成员较少的子集对应的树作为成员较多的子集对应的树的子树。</a:t>
            </a:r>
            <a:endParaRPr lang="zh-CN" altLang="en-US" dirty="0">
              <a:solidFill>
                <a:schemeClr val="tx1"/>
              </a:solidFill>
              <a:latin typeface="黑体" panose="02010609060101010101" charset="-122"/>
              <a:ea typeface="黑体" panose="02010609060101010101" charset="-122"/>
            </a:endParaRPr>
          </a:p>
        </p:txBody>
      </p:sp>
      <p:sp>
        <p:nvSpPr>
          <p:cNvPr id="6" name="椭圆 5"/>
          <p:cNvSpPr/>
          <p:nvPr/>
        </p:nvSpPr>
        <p:spPr>
          <a:xfrm>
            <a:off x="1619672" y="2665269"/>
            <a:ext cx="28803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8" name="椭圆 7"/>
          <p:cNvSpPr/>
          <p:nvPr/>
        </p:nvSpPr>
        <p:spPr>
          <a:xfrm>
            <a:off x="2411760" y="2679111"/>
            <a:ext cx="288032" cy="519351"/>
          </a:xfrm>
          <a:prstGeom prst="ellipse">
            <a:avLst/>
          </a:prstGeom>
          <a:ln w="38100">
            <a:solidFill>
              <a:srgbClr val="7030A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9" name="矩形 8"/>
          <p:cNvSpPr/>
          <p:nvPr/>
        </p:nvSpPr>
        <p:spPr>
          <a:xfrm>
            <a:off x="3995936" y="3068960"/>
            <a:ext cx="504056" cy="288032"/>
          </a:xfrm>
          <a:prstGeom prst="rect">
            <a:avLst/>
          </a:prstGeom>
          <a:ln w="28575">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11" name="直接连接符 10"/>
          <p:cNvCxnSpPr/>
          <p:nvPr/>
        </p:nvCxnSpPr>
        <p:spPr bwMode="auto">
          <a:xfrm>
            <a:off x="1547664" y="3356992"/>
            <a:ext cx="360040" cy="0"/>
          </a:xfrm>
          <a:prstGeom prst="line">
            <a:avLst/>
          </a:prstGeom>
          <a:noFill/>
          <a:ln w="38100" cap="flat" cmpd="sng" algn="ctr">
            <a:solidFill>
              <a:srgbClr val="00B0F0"/>
            </a:solidFill>
            <a:prstDash val="solid"/>
            <a:round/>
            <a:headEnd type="none" w="med" len="med"/>
            <a:tailEnd type="none" w="med" len="med"/>
          </a:ln>
        </p:spPr>
      </p:cxnSp>
      <p:cxnSp>
        <p:nvCxnSpPr>
          <p:cNvPr id="12" name="直接连接符 11"/>
          <p:cNvCxnSpPr/>
          <p:nvPr/>
        </p:nvCxnSpPr>
        <p:spPr bwMode="auto">
          <a:xfrm>
            <a:off x="2339752" y="3356992"/>
            <a:ext cx="360040" cy="0"/>
          </a:xfrm>
          <a:prstGeom prst="line">
            <a:avLst/>
          </a:prstGeom>
          <a:noFill/>
          <a:ln w="38100" cap="flat" cmpd="sng" algn="ctr">
            <a:solidFill>
              <a:srgbClr val="00B0F0"/>
            </a:solidFill>
            <a:prstDash val="solid"/>
            <a:round/>
            <a:headEnd type="none" w="med" len="med"/>
            <a:tailEnd type="none" w="med" len="med"/>
          </a:ln>
        </p:spPr>
      </p:cxnSp>
      <p:sp>
        <p:nvSpPr>
          <p:cNvPr id="13" name="矩形 12"/>
          <p:cNvSpPr/>
          <p:nvPr/>
        </p:nvSpPr>
        <p:spPr>
          <a:xfrm>
            <a:off x="3995936" y="3933056"/>
            <a:ext cx="504056" cy="288032"/>
          </a:xfrm>
          <a:prstGeom prst="rect">
            <a:avLst/>
          </a:prstGeom>
          <a:ln w="28575">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4" name="椭圆 13"/>
          <p:cNvSpPr/>
          <p:nvPr/>
        </p:nvSpPr>
        <p:spPr>
          <a:xfrm>
            <a:off x="2411760" y="3557721"/>
            <a:ext cx="28803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5" name="椭圆 14"/>
          <p:cNvSpPr/>
          <p:nvPr/>
        </p:nvSpPr>
        <p:spPr>
          <a:xfrm>
            <a:off x="1619672" y="3573016"/>
            <a:ext cx="288032" cy="519351"/>
          </a:xfrm>
          <a:prstGeom prst="ellipse">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17" name="直接箭头连接符 16"/>
          <p:cNvCxnSpPr/>
          <p:nvPr/>
        </p:nvCxnSpPr>
        <p:spPr bwMode="auto">
          <a:xfrm flipH="1">
            <a:off x="1907704" y="3917761"/>
            <a:ext cx="504056" cy="15295"/>
          </a:xfrm>
          <a:prstGeom prst="straightConnector1">
            <a:avLst/>
          </a:prstGeom>
          <a:noFill/>
          <a:ln w="28575" cap="flat" cmpd="sng" algn="ctr">
            <a:solidFill>
              <a:schemeClr val="tx1"/>
            </a:solidFill>
            <a:prstDash val="solid"/>
            <a:round/>
            <a:headEnd type="none" w="med" len="med"/>
            <a:tailEnd type="arrow"/>
          </a:ln>
        </p:spPr>
      </p:cxnSp>
      <p:sp>
        <p:nvSpPr>
          <p:cNvPr id="18" name="椭圆 17"/>
          <p:cNvSpPr/>
          <p:nvPr/>
        </p:nvSpPr>
        <p:spPr>
          <a:xfrm>
            <a:off x="2771800" y="3501008"/>
            <a:ext cx="288032" cy="519351"/>
          </a:xfrm>
          <a:prstGeom prst="ellipse">
            <a:avLst/>
          </a:prstGeom>
          <a:ln w="38100">
            <a:solidFill>
              <a:srgbClr val="00206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19" name="直接箭头连接符 18"/>
          <p:cNvCxnSpPr/>
          <p:nvPr/>
        </p:nvCxnSpPr>
        <p:spPr bwMode="auto">
          <a:xfrm flipH="1">
            <a:off x="3059832" y="3845753"/>
            <a:ext cx="504056" cy="15295"/>
          </a:xfrm>
          <a:prstGeom prst="straightConnector1">
            <a:avLst/>
          </a:prstGeom>
          <a:noFill/>
          <a:ln w="28575" cap="flat" cmpd="sng" algn="ctr">
            <a:solidFill>
              <a:schemeClr val="tx1"/>
            </a:solidFill>
            <a:prstDash val="solid"/>
            <a:round/>
            <a:headEnd type="none" w="med" len="med"/>
            <a:tailEnd type="arrow"/>
          </a:ln>
        </p:spPr>
      </p:cxnSp>
      <p:sp>
        <p:nvSpPr>
          <p:cNvPr id="20" name="椭圆 19"/>
          <p:cNvSpPr/>
          <p:nvPr/>
        </p:nvSpPr>
        <p:spPr>
          <a:xfrm>
            <a:off x="3563888" y="3573016"/>
            <a:ext cx="288032" cy="519351"/>
          </a:xfrm>
          <a:prstGeom prst="ellipse">
            <a:avLst/>
          </a:prstGeom>
          <a:ln w="38100">
            <a:solidFill>
              <a:srgbClr val="00206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1" name="矩形 20"/>
          <p:cNvSpPr/>
          <p:nvPr/>
        </p:nvSpPr>
        <p:spPr>
          <a:xfrm>
            <a:off x="4644008" y="3933056"/>
            <a:ext cx="792088" cy="288032"/>
          </a:xfrm>
          <a:prstGeom prst="rect">
            <a:avLst/>
          </a:prstGeom>
          <a:ln w="38100">
            <a:solidFill>
              <a:srgbClr val="7030A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23" name="直接箭头连接符 22"/>
          <p:cNvCxnSpPr/>
          <p:nvPr/>
        </p:nvCxnSpPr>
        <p:spPr bwMode="auto">
          <a:xfrm flipH="1">
            <a:off x="5148064" y="1628800"/>
            <a:ext cx="1224136" cy="2448272"/>
          </a:xfrm>
          <a:prstGeom prst="straightConnector1">
            <a:avLst/>
          </a:prstGeom>
          <a:noFill/>
          <a:ln w="28575" cap="flat" cmpd="sng" algn="ctr">
            <a:solidFill>
              <a:schemeClr val="tx1"/>
            </a:solidFill>
            <a:prstDash val="solid"/>
            <a:round/>
            <a:headEnd type="none" w="med" len="med"/>
            <a:tailEnd type="arrow"/>
          </a:ln>
        </p:spPr>
      </p:cxnSp>
      <p:sp>
        <p:nvSpPr>
          <p:cNvPr id="26" name="TextBox 25"/>
          <p:cNvSpPr txBox="1"/>
          <p:nvPr/>
        </p:nvSpPr>
        <p:spPr bwMode="auto">
          <a:xfrm>
            <a:off x="6228184" y="1196752"/>
            <a:ext cx="237626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solidFill>
                  <a:srgbClr val="FF0000"/>
                </a:solidFill>
              </a:rPr>
              <a:t>C</a:t>
            </a:r>
            <a:r>
              <a:rPr lang="zh-CN" altLang="en-US" dirty="0" smtClean="0">
                <a:solidFill>
                  <a:srgbClr val="FF0000"/>
                </a:solidFill>
              </a:rPr>
              <a:t>、</a:t>
            </a:r>
            <a:r>
              <a:rPr lang="en-US" altLang="zh-CN" dirty="0" smtClean="0">
                <a:solidFill>
                  <a:srgbClr val="FF0000"/>
                </a:solidFill>
              </a:rPr>
              <a:t>F</a:t>
            </a:r>
            <a:r>
              <a:rPr lang="zh-CN" altLang="en-US" dirty="0" smtClean="0">
                <a:solidFill>
                  <a:srgbClr val="FF0000"/>
                </a:solidFill>
              </a:rPr>
              <a:t>不同根，合并</a:t>
            </a:r>
            <a:endParaRPr lang="zh-CN" altLang="en-US" dirty="0">
              <a:solidFill>
                <a:srgbClr val="FF0000"/>
              </a:solidFill>
            </a:endParaRPr>
          </a:p>
        </p:txBody>
      </p:sp>
      <p:sp>
        <p:nvSpPr>
          <p:cNvPr id="27" name="椭圆 26"/>
          <p:cNvSpPr/>
          <p:nvPr/>
        </p:nvSpPr>
        <p:spPr>
          <a:xfrm>
            <a:off x="2771800" y="3933056"/>
            <a:ext cx="360040" cy="360040"/>
          </a:xfrm>
          <a:prstGeom prst="ellipse">
            <a:avLst/>
          </a:prstGeom>
          <a:ln w="38100">
            <a:solidFill>
              <a:srgbClr val="00B05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28" name="直接箭头连接符 27"/>
          <p:cNvCxnSpPr/>
          <p:nvPr/>
        </p:nvCxnSpPr>
        <p:spPr bwMode="auto">
          <a:xfrm flipH="1">
            <a:off x="3059832" y="1628800"/>
            <a:ext cx="720080" cy="2448272"/>
          </a:xfrm>
          <a:prstGeom prst="straightConnector1">
            <a:avLst/>
          </a:prstGeom>
          <a:noFill/>
          <a:ln w="28575" cap="flat" cmpd="sng" algn="ctr">
            <a:solidFill>
              <a:schemeClr val="tx1"/>
            </a:solidFill>
            <a:prstDash val="solid"/>
            <a:round/>
            <a:headEnd type="none" w="med" len="med"/>
            <a:tailEnd type="arrow"/>
          </a:ln>
        </p:spPr>
      </p:cxnSp>
      <p:sp>
        <p:nvSpPr>
          <p:cNvPr id="29" name="TextBox 28"/>
          <p:cNvSpPr txBox="1"/>
          <p:nvPr/>
        </p:nvSpPr>
        <p:spPr bwMode="auto">
          <a:xfrm>
            <a:off x="3131840" y="1124744"/>
            <a:ext cx="3024336" cy="648512"/>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solidFill>
                  <a:srgbClr val="FF0000"/>
                </a:solidFill>
              </a:rPr>
              <a:t>修改</a:t>
            </a:r>
            <a:r>
              <a:rPr lang="en-US" altLang="zh-CN" dirty="0" smtClean="0">
                <a:solidFill>
                  <a:srgbClr val="FF0000"/>
                </a:solidFill>
              </a:rPr>
              <a:t>F</a:t>
            </a:r>
            <a:r>
              <a:rPr lang="zh-CN" altLang="en-US" dirty="0" smtClean="0">
                <a:solidFill>
                  <a:srgbClr val="FF0000"/>
                </a:solidFill>
              </a:rPr>
              <a:t>的根</a:t>
            </a:r>
            <a:r>
              <a:rPr lang="en-US" altLang="zh-CN" dirty="0" smtClean="0">
                <a:solidFill>
                  <a:srgbClr val="FF0000"/>
                </a:solidFill>
              </a:rPr>
              <a:t>D</a:t>
            </a:r>
            <a:r>
              <a:rPr lang="zh-CN" altLang="en-US" dirty="0" smtClean="0">
                <a:solidFill>
                  <a:srgbClr val="FF0000"/>
                </a:solidFill>
              </a:rPr>
              <a:t>的信息，填入合并后所在树的根结点</a:t>
            </a:r>
            <a:r>
              <a:rPr lang="en-US" altLang="zh-CN" dirty="0" smtClean="0">
                <a:solidFill>
                  <a:srgbClr val="FF0000"/>
                </a:solidFill>
              </a:rPr>
              <a:t>A</a:t>
            </a:r>
            <a:r>
              <a:rPr lang="zh-CN" altLang="en-US" dirty="0" smtClean="0">
                <a:solidFill>
                  <a:srgbClr val="FF0000"/>
                </a:solidFill>
              </a:rPr>
              <a:t>序号</a:t>
            </a:r>
            <a:endParaRPr lang="zh-CN" altLang="en-US" dirty="0">
              <a:solidFill>
                <a:srgbClr val="FF0000"/>
              </a:solidFill>
            </a:endParaRPr>
          </a:p>
        </p:txBody>
      </p:sp>
      <p:sp>
        <p:nvSpPr>
          <p:cNvPr id="31" name="椭圆 30"/>
          <p:cNvSpPr/>
          <p:nvPr/>
        </p:nvSpPr>
        <p:spPr>
          <a:xfrm>
            <a:off x="1547664" y="3933056"/>
            <a:ext cx="360040" cy="360040"/>
          </a:xfrm>
          <a:prstGeom prst="ellipse">
            <a:avLst/>
          </a:prstGeom>
          <a:ln w="38100">
            <a:solidFill>
              <a:srgbClr val="00B05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32" name="直接箭头连接符 31"/>
          <p:cNvCxnSpPr/>
          <p:nvPr/>
        </p:nvCxnSpPr>
        <p:spPr bwMode="auto">
          <a:xfrm>
            <a:off x="1547664" y="1340768"/>
            <a:ext cx="288032" cy="2736304"/>
          </a:xfrm>
          <a:prstGeom prst="straightConnector1">
            <a:avLst/>
          </a:prstGeom>
          <a:noFill/>
          <a:ln w="28575" cap="flat" cmpd="sng" algn="ctr">
            <a:solidFill>
              <a:schemeClr val="tx1"/>
            </a:solidFill>
            <a:prstDash val="solid"/>
            <a:round/>
            <a:headEnd type="none" w="med" len="med"/>
            <a:tailEnd type="arrow"/>
          </a:ln>
        </p:spPr>
      </p:cxnSp>
      <p:sp>
        <p:nvSpPr>
          <p:cNvPr id="33" name="TextBox 32"/>
          <p:cNvSpPr txBox="1"/>
          <p:nvPr/>
        </p:nvSpPr>
        <p:spPr bwMode="auto">
          <a:xfrm>
            <a:off x="0" y="1052736"/>
            <a:ext cx="2952328" cy="648512"/>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solidFill>
                  <a:srgbClr val="FF0000"/>
                </a:solidFill>
              </a:rPr>
              <a:t>修改合并后的根结点</a:t>
            </a:r>
            <a:r>
              <a:rPr lang="en-US" altLang="zh-CN" dirty="0" smtClean="0">
                <a:solidFill>
                  <a:srgbClr val="FF0000"/>
                </a:solidFill>
              </a:rPr>
              <a:t>A</a:t>
            </a:r>
            <a:r>
              <a:rPr lang="zh-CN" altLang="en-US" dirty="0" smtClean="0">
                <a:solidFill>
                  <a:srgbClr val="FF0000"/>
                </a:solidFill>
              </a:rPr>
              <a:t>信息：</a:t>
            </a:r>
            <a:endParaRPr lang="en-US" altLang="zh-CN" dirty="0" smtClean="0">
              <a:solidFill>
                <a:srgbClr val="FF0000"/>
              </a:solidFill>
            </a:endParaRPr>
          </a:p>
          <a:p>
            <a:r>
              <a:rPr lang="zh-CN" altLang="en-US" dirty="0" smtClean="0">
                <a:solidFill>
                  <a:srgbClr val="FF0000"/>
                </a:solidFill>
              </a:rPr>
              <a:t>新树含结点的个数</a:t>
            </a:r>
            <a:endParaRPr lang="zh-CN" altLang="en-US" dirty="0">
              <a:solidFill>
                <a:srgbClr val="FF0000"/>
              </a:solidFill>
            </a:endParaRPr>
          </a:p>
        </p:txBody>
      </p:sp>
      <p:cxnSp>
        <p:nvCxnSpPr>
          <p:cNvPr id="35" name="直接箭头连接符 34"/>
          <p:cNvCxnSpPr/>
          <p:nvPr/>
        </p:nvCxnSpPr>
        <p:spPr bwMode="auto">
          <a:xfrm flipH="1" flipV="1">
            <a:off x="2123728" y="4005064"/>
            <a:ext cx="3600400" cy="936104"/>
          </a:xfrm>
          <a:prstGeom prst="straightConnector1">
            <a:avLst/>
          </a:prstGeom>
          <a:noFill/>
          <a:ln w="28575" cap="flat" cmpd="sng" algn="ctr">
            <a:solidFill>
              <a:schemeClr val="tx1"/>
            </a:solidFill>
            <a:prstDash val="solid"/>
            <a:round/>
            <a:headEnd type="none" w="med" len="med"/>
            <a:tailEnd type="arrow"/>
          </a:ln>
        </p:spPr>
      </p:cxnSp>
      <p:sp>
        <p:nvSpPr>
          <p:cNvPr id="36" name="TextBox 35"/>
          <p:cNvSpPr txBox="1"/>
          <p:nvPr/>
        </p:nvSpPr>
        <p:spPr bwMode="auto">
          <a:xfrm>
            <a:off x="5652120" y="4514637"/>
            <a:ext cx="2376264" cy="648512"/>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solidFill>
                  <a:srgbClr val="FF0000"/>
                </a:solidFill>
              </a:rPr>
              <a:t>找顶点</a:t>
            </a:r>
            <a:r>
              <a:rPr lang="en-US" altLang="zh-CN" dirty="0" smtClean="0">
                <a:solidFill>
                  <a:srgbClr val="FF0000"/>
                </a:solidFill>
              </a:rPr>
              <a:t>C</a:t>
            </a:r>
            <a:r>
              <a:rPr lang="zh-CN" altLang="en-US" dirty="0" smtClean="0">
                <a:solidFill>
                  <a:srgbClr val="FF0000"/>
                </a:solidFill>
              </a:rPr>
              <a:t>所在树的根</a:t>
            </a:r>
            <a:r>
              <a:rPr lang="en-US" altLang="zh-CN" dirty="0" smtClean="0">
                <a:solidFill>
                  <a:srgbClr val="FF0000"/>
                </a:solidFill>
              </a:rPr>
              <a:t>A</a:t>
            </a:r>
            <a:endParaRPr lang="en-US" altLang="zh-CN" dirty="0" smtClean="0">
              <a:solidFill>
                <a:srgbClr val="FF0000"/>
              </a:solidFill>
            </a:endParaRPr>
          </a:p>
          <a:p>
            <a:r>
              <a:rPr lang="zh-CN" altLang="en-US" dirty="0" smtClean="0">
                <a:solidFill>
                  <a:srgbClr val="FF0000"/>
                </a:solidFill>
              </a:rPr>
              <a:t>找顶点</a:t>
            </a:r>
            <a:r>
              <a:rPr lang="en-US" altLang="zh-CN" dirty="0" smtClean="0">
                <a:solidFill>
                  <a:srgbClr val="FF0000"/>
                </a:solidFill>
              </a:rPr>
              <a:t>F</a:t>
            </a:r>
            <a:r>
              <a:rPr lang="zh-CN" altLang="en-US" dirty="0" smtClean="0">
                <a:solidFill>
                  <a:srgbClr val="FF0000"/>
                </a:solidFill>
              </a:rPr>
              <a:t>所在树的根</a:t>
            </a:r>
            <a:r>
              <a:rPr lang="en-US" altLang="zh-CN" dirty="0" smtClean="0">
                <a:solidFill>
                  <a:srgbClr val="FF0000"/>
                </a:solidFill>
              </a:rPr>
              <a:t>D</a:t>
            </a:r>
            <a:endParaRPr lang="zh-CN" altLang="en-US" dirty="0">
              <a:solidFill>
                <a:srgbClr val="FF0000"/>
              </a:solidFill>
            </a:endParaRPr>
          </a:p>
        </p:txBody>
      </p:sp>
      <p:sp>
        <p:nvSpPr>
          <p:cNvPr id="30" name="矩形 29"/>
          <p:cNvSpPr/>
          <p:nvPr/>
        </p:nvSpPr>
        <p:spPr>
          <a:xfrm>
            <a:off x="4067944" y="4293096"/>
            <a:ext cx="504056" cy="288032"/>
          </a:xfrm>
          <a:prstGeom prst="rect">
            <a:avLst/>
          </a:prstGeom>
          <a:ln w="28575">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34" name="椭圆 33"/>
          <p:cNvSpPr/>
          <p:nvPr/>
        </p:nvSpPr>
        <p:spPr>
          <a:xfrm>
            <a:off x="2843808" y="3861048"/>
            <a:ext cx="288032" cy="519351"/>
          </a:xfrm>
          <a:prstGeom prst="ellipse">
            <a:avLst/>
          </a:prstGeom>
          <a:ln w="38100">
            <a:solidFill>
              <a:srgbClr val="FFFF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37" name="直接箭头连接符 36"/>
          <p:cNvCxnSpPr>
            <a:stCxn id="36" idx="1"/>
          </p:cNvCxnSpPr>
          <p:nvPr/>
        </p:nvCxnSpPr>
        <p:spPr bwMode="auto">
          <a:xfrm flipH="1" flipV="1">
            <a:off x="3347864" y="3861048"/>
            <a:ext cx="2304256" cy="977845"/>
          </a:xfrm>
          <a:prstGeom prst="straightConnector1">
            <a:avLst/>
          </a:prstGeom>
          <a:noFill/>
          <a:ln w="28575" cap="flat" cmpd="sng" algn="ctr">
            <a:solidFill>
              <a:schemeClr val="tx1"/>
            </a:solidFill>
            <a:prstDash val="solid"/>
            <a:round/>
            <a:headEnd type="none" w="med" len="med"/>
            <a:tailEnd type="arrow"/>
          </a:ln>
        </p:spPr>
      </p:cxnSp>
      <p:sp>
        <p:nvSpPr>
          <p:cNvPr id="40" name="椭圆 39"/>
          <p:cNvSpPr/>
          <p:nvPr/>
        </p:nvSpPr>
        <p:spPr>
          <a:xfrm>
            <a:off x="1619672" y="3861048"/>
            <a:ext cx="288032" cy="519351"/>
          </a:xfrm>
          <a:prstGeom prst="ellipse">
            <a:avLst/>
          </a:prstGeom>
          <a:ln w="38100">
            <a:solidFill>
              <a:srgbClr val="00206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6" name="矩形 45"/>
          <p:cNvSpPr/>
          <p:nvPr/>
        </p:nvSpPr>
        <p:spPr>
          <a:xfrm>
            <a:off x="4644008" y="4293096"/>
            <a:ext cx="792088" cy="288032"/>
          </a:xfrm>
          <a:prstGeom prst="rect">
            <a:avLst/>
          </a:prstGeom>
          <a:ln w="38100">
            <a:solidFill>
              <a:srgbClr val="7030A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47" name="直接箭头连接符 46"/>
          <p:cNvCxnSpPr>
            <a:endCxn id="46" idx="2"/>
          </p:cNvCxnSpPr>
          <p:nvPr/>
        </p:nvCxnSpPr>
        <p:spPr bwMode="auto">
          <a:xfrm flipH="1" flipV="1">
            <a:off x="5040052" y="4581128"/>
            <a:ext cx="756084" cy="1368152"/>
          </a:xfrm>
          <a:prstGeom prst="straightConnector1">
            <a:avLst/>
          </a:prstGeom>
          <a:noFill/>
          <a:ln w="28575" cap="flat" cmpd="sng" algn="ctr">
            <a:solidFill>
              <a:schemeClr val="tx1"/>
            </a:solidFill>
            <a:prstDash val="solid"/>
            <a:round/>
            <a:headEnd type="none" w="med" len="med"/>
            <a:tailEnd type="arrow"/>
          </a:ln>
        </p:spPr>
      </p:cxnSp>
      <p:sp>
        <p:nvSpPr>
          <p:cNvPr id="48" name="TextBox 47"/>
          <p:cNvSpPr txBox="1"/>
          <p:nvPr/>
        </p:nvSpPr>
        <p:spPr bwMode="auto">
          <a:xfrm>
            <a:off x="5580112" y="5949280"/>
            <a:ext cx="237626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solidFill>
                  <a:srgbClr val="FF0000"/>
                </a:solidFill>
              </a:rPr>
              <a:t>A</a:t>
            </a:r>
            <a:r>
              <a:rPr lang="zh-CN" altLang="en-US" dirty="0" smtClean="0">
                <a:solidFill>
                  <a:srgbClr val="FF0000"/>
                </a:solidFill>
              </a:rPr>
              <a:t>、</a:t>
            </a:r>
            <a:r>
              <a:rPr lang="en-US" altLang="zh-CN" dirty="0" smtClean="0">
                <a:solidFill>
                  <a:srgbClr val="FF0000"/>
                </a:solidFill>
              </a:rPr>
              <a:t>D</a:t>
            </a:r>
            <a:r>
              <a:rPr lang="zh-CN" altLang="en-US" dirty="0" smtClean="0">
                <a:solidFill>
                  <a:srgbClr val="FF0000"/>
                </a:solidFill>
              </a:rPr>
              <a:t>同根</a:t>
            </a:r>
            <a:r>
              <a:rPr lang="en-US" altLang="zh-CN" dirty="0" smtClean="0">
                <a:solidFill>
                  <a:srgbClr val="FF0000"/>
                </a:solidFill>
              </a:rPr>
              <a:t>,</a:t>
            </a:r>
            <a:r>
              <a:rPr lang="zh-CN" altLang="en-US" dirty="0" smtClean="0">
                <a:solidFill>
                  <a:srgbClr val="FF0000"/>
                </a:solidFill>
              </a:rPr>
              <a:t>丢弃</a:t>
            </a:r>
            <a:endParaRPr lang="zh-CN" altLang="en-US" dirty="0">
              <a:solidFill>
                <a:srgbClr val="FF0000"/>
              </a:solidFill>
            </a:endParaRPr>
          </a:p>
        </p:txBody>
      </p:sp>
      <p:sp>
        <p:nvSpPr>
          <p:cNvPr id="51" name="TextBox 50"/>
          <p:cNvSpPr txBox="1"/>
          <p:nvPr/>
        </p:nvSpPr>
        <p:spPr bwMode="auto">
          <a:xfrm>
            <a:off x="467544" y="6209488"/>
            <a:ext cx="4680520" cy="648512"/>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t>可以判断是否存在一个结点</a:t>
            </a:r>
            <a:r>
              <a:rPr lang="en-US" altLang="zh-CN" dirty="0" err="1" smtClean="0"/>
              <a:t>parent【n</a:t>
            </a:r>
            <a:r>
              <a:rPr lang="en-US" altLang="zh-CN" dirty="0" smtClean="0"/>
              <a:t>】= -n</a:t>
            </a:r>
            <a:r>
              <a:rPr lang="zh-CN" altLang="en-US" dirty="0" smtClean="0"/>
              <a:t>，如存在，则最小生成树已建立</a:t>
            </a:r>
            <a:endParaRPr lang="zh-CN" altLang="en-US" dirty="0"/>
          </a:p>
        </p:txBody>
      </p:sp>
      <p:pic>
        <p:nvPicPr>
          <p:cNvPr id="104450" name="Picture 2"/>
          <p:cNvPicPr>
            <a:picLocks noChangeAspect="1" noChangeArrowheads="1"/>
          </p:cNvPicPr>
          <p:nvPr/>
        </p:nvPicPr>
        <p:blipFill>
          <a:blip r:embed="rId2" cstate="print"/>
          <a:srcRect/>
          <a:stretch>
            <a:fillRect/>
          </a:stretch>
        </p:blipFill>
        <p:spPr bwMode="auto">
          <a:xfrm>
            <a:off x="324485" y="81915"/>
            <a:ext cx="4585970" cy="935990"/>
          </a:xfrm>
          <a:prstGeom prst="rect">
            <a:avLst/>
          </a:prstGeom>
          <a:noFill/>
          <a:ln w="9525">
            <a:noFill/>
            <a:miter lim="800000"/>
            <a:headEnd/>
            <a:tailEnd/>
          </a:ln>
        </p:spPr>
      </p:pic>
      <p:sp>
        <p:nvSpPr>
          <p:cNvPr id="10" name="文本框 9"/>
          <p:cNvSpPr txBox="1"/>
          <p:nvPr/>
        </p:nvSpPr>
        <p:spPr>
          <a:xfrm>
            <a:off x="6075363" y="86360"/>
            <a:ext cx="1322070" cy="369570"/>
          </a:xfrm>
          <a:prstGeom prst="rect">
            <a:avLst/>
          </a:prstGeom>
          <a:solidFill>
            <a:schemeClr val="bg1"/>
          </a:solidFill>
          <a:ln w="9525" cap="flat" cmpd="sng" algn="ctr">
            <a:solidFill>
              <a:schemeClr val="tx1"/>
            </a:solidFill>
            <a:prstDash val="solid"/>
            <a:round/>
            <a:headEnd type="none" w="med" len="med"/>
            <a:tailEnd type="none" w="med" len="med"/>
          </a:ln>
        </p:spPr>
        <p:txBody>
          <a:bodyPr rot="0" vertOverflow="overflow" horzOverflow="overflow" vert="horz" wrap="none" lIns="90000" tIns="46800" rIns="90000" bIns="46800" numCol="1" spcCol="0" rtlCol="0" fromWordArt="0" anchor="ctr" anchorCtr="0" forceAA="0" compatLnSpc="1">
            <a:spAutoFit/>
          </a:bodyPr>
          <a:lstStyle/>
          <a:p>
            <a:r>
              <a:rPr lang="zh-CN" altLang="en-US"/>
              <a:t>结束条件：</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amond(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amond(in)">
                                      <p:cBhvr>
                                        <p:cTn id="12" dur="2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amond(in)">
                                      <p:cBhvr>
                                        <p:cTn id="17" dur="20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diamond(in)">
                                      <p:cBhvr>
                                        <p:cTn id="22" dur="20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362"/>
                                        </p:tgtEl>
                                        <p:attrNameLst>
                                          <p:attrName>style.visibility</p:attrName>
                                        </p:attrNameLst>
                                      </p:cBhvr>
                                      <p:to>
                                        <p:strVal val="visible"/>
                                      </p:to>
                                    </p:set>
                                    <p:anim calcmode="lin" valueType="num">
                                      <p:cBhvr additive="base">
                                        <p:cTn id="27" dur="500" fill="hold"/>
                                        <p:tgtEl>
                                          <p:spTgt spid="15362"/>
                                        </p:tgtEl>
                                        <p:attrNameLst>
                                          <p:attrName>ppt_x</p:attrName>
                                        </p:attrNameLst>
                                      </p:cBhvr>
                                      <p:tavLst>
                                        <p:tav tm="0">
                                          <p:val>
                                            <p:strVal val="#ppt_x"/>
                                          </p:val>
                                        </p:tav>
                                        <p:tav tm="100000">
                                          <p:val>
                                            <p:strVal val="#ppt_x"/>
                                          </p:val>
                                        </p:tav>
                                      </p:tavLst>
                                    </p:anim>
                                    <p:anim calcmode="lin" valueType="num">
                                      <p:cBhvr additive="base">
                                        <p:cTn id="2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4450"/>
                                        </p:tgtEl>
                                        <p:attrNameLst>
                                          <p:attrName>style.visibility</p:attrName>
                                        </p:attrNameLst>
                                      </p:cBhvr>
                                      <p:to>
                                        <p:strVal val="visible"/>
                                      </p:to>
                                    </p:set>
                                    <p:anim calcmode="lin" valueType="num">
                                      <p:cBhvr additive="base">
                                        <p:cTn id="33" dur="500" fill="hold"/>
                                        <p:tgtEl>
                                          <p:spTgt spid="104450"/>
                                        </p:tgtEl>
                                        <p:attrNameLst>
                                          <p:attrName>ppt_x</p:attrName>
                                        </p:attrNameLst>
                                      </p:cBhvr>
                                      <p:tavLst>
                                        <p:tav tm="0">
                                          <p:val>
                                            <p:strVal val="#ppt_x"/>
                                          </p:val>
                                        </p:tav>
                                        <p:tav tm="100000">
                                          <p:val>
                                            <p:strVal val="#ppt_x"/>
                                          </p:val>
                                        </p:tav>
                                      </p:tavLst>
                                    </p:anim>
                                    <p:anim calcmode="lin" valueType="num">
                                      <p:cBhvr additive="base">
                                        <p:cTn id="34" dur="500" fill="hold"/>
                                        <p:tgtEl>
                                          <p:spTgt spid="10445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ppt_x"/>
                                          </p:val>
                                        </p:tav>
                                        <p:tav tm="100000">
                                          <p:val>
                                            <p:strVal val="#ppt_x"/>
                                          </p:val>
                                        </p:tav>
                                      </p:tavLst>
                                    </p:anim>
                                    <p:anim calcmode="lin" valueType="num">
                                      <p:cBhvr additive="base">
                                        <p:cTn id="6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500" fill="hold"/>
                                        <p:tgtEl>
                                          <p:spTgt spid="17"/>
                                        </p:tgtEl>
                                        <p:attrNameLst>
                                          <p:attrName>ppt_x</p:attrName>
                                        </p:attrNameLst>
                                      </p:cBhvr>
                                      <p:tavLst>
                                        <p:tav tm="0">
                                          <p:val>
                                            <p:strVal val="#ppt_x"/>
                                          </p:val>
                                        </p:tav>
                                        <p:tav tm="100000">
                                          <p:val>
                                            <p:strVal val="#ppt_x"/>
                                          </p:val>
                                        </p:tav>
                                      </p:tavLst>
                                    </p:anim>
                                    <p:anim calcmode="lin" valueType="num">
                                      <p:cBhvr additive="base">
                                        <p:cTn id="71" dur="500" fill="hold"/>
                                        <p:tgtEl>
                                          <p:spTgt spid="17"/>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ppt_x"/>
                                          </p:val>
                                        </p:tav>
                                        <p:tav tm="100000">
                                          <p:val>
                                            <p:strVal val="#ppt_x"/>
                                          </p:val>
                                        </p:tav>
                                      </p:tavLst>
                                    </p:anim>
                                    <p:anim calcmode="lin" valueType="num">
                                      <p:cBhvr additive="base">
                                        <p:cTn id="7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2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additive="base">
                                        <p:cTn id="84" dur="500" fill="hold"/>
                                        <p:tgtEl>
                                          <p:spTgt spid="19"/>
                                        </p:tgtEl>
                                        <p:attrNameLst>
                                          <p:attrName>ppt_x</p:attrName>
                                        </p:attrNameLst>
                                      </p:cBhvr>
                                      <p:tavLst>
                                        <p:tav tm="0">
                                          <p:val>
                                            <p:strVal val="#ppt_x"/>
                                          </p:val>
                                        </p:tav>
                                        <p:tav tm="100000">
                                          <p:val>
                                            <p:strVal val="#ppt_x"/>
                                          </p:val>
                                        </p:tav>
                                      </p:tavLst>
                                    </p:anim>
                                    <p:anim calcmode="lin" valueType="num">
                                      <p:cBhvr additive="base">
                                        <p:cTn id="85" dur="500" fill="hold"/>
                                        <p:tgtEl>
                                          <p:spTgt spid="19"/>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additive="base">
                                        <p:cTn id="88" dur="500" fill="hold"/>
                                        <p:tgtEl>
                                          <p:spTgt spid="18"/>
                                        </p:tgtEl>
                                        <p:attrNameLst>
                                          <p:attrName>ppt_x</p:attrName>
                                        </p:attrNameLst>
                                      </p:cBhvr>
                                      <p:tavLst>
                                        <p:tav tm="0">
                                          <p:val>
                                            <p:strVal val="#ppt_x"/>
                                          </p:val>
                                        </p:tav>
                                        <p:tav tm="100000">
                                          <p:val>
                                            <p:strVal val="#ppt_x"/>
                                          </p:val>
                                        </p:tav>
                                      </p:tavLst>
                                    </p:anim>
                                    <p:anim calcmode="lin" valueType="num">
                                      <p:cBhvr additive="base">
                                        <p:cTn id="8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additive="base">
                                        <p:cTn id="94" dur="500" fill="hold"/>
                                        <p:tgtEl>
                                          <p:spTgt spid="36"/>
                                        </p:tgtEl>
                                        <p:attrNameLst>
                                          <p:attrName>ppt_x</p:attrName>
                                        </p:attrNameLst>
                                      </p:cBhvr>
                                      <p:tavLst>
                                        <p:tav tm="0">
                                          <p:val>
                                            <p:strVal val="#ppt_x"/>
                                          </p:val>
                                        </p:tav>
                                        <p:tav tm="100000">
                                          <p:val>
                                            <p:strVal val="#ppt_x"/>
                                          </p:val>
                                        </p:tav>
                                      </p:tavLst>
                                    </p:anim>
                                    <p:anim calcmode="lin" valueType="num">
                                      <p:cBhvr additive="base">
                                        <p:cTn id="95" dur="500" fill="hold"/>
                                        <p:tgtEl>
                                          <p:spTgt spid="36"/>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 calcmode="lin" valueType="num">
                                      <p:cBhvr additive="base">
                                        <p:cTn id="98" dur="500" fill="hold"/>
                                        <p:tgtEl>
                                          <p:spTgt spid="37"/>
                                        </p:tgtEl>
                                        <p:attrNameLst>
                                          <p:attrName>ppt_x</p:attrName>
                                        </p:attrNameLst>
                                      </p:cBhvr>
                                      <p:tavLst>
                                        <p:tav tm="0">
                                          <p:val>
                                            <p:strVal val="#ppt_x"/>
                                          </p:val>
                                        </p:tav>
                                        <p:tav tm="100000">
                                          <p:val>
                                            <p:strVal val="#ppt_x"/>
                                          </p:val>
                                        </p:tav>
                                      </p:tavLst>
                                    </p:anim>
                                    <p:anim calcmode="lin" valueType="num">
                                      <p:cBhvr additive="base">
                                        <p:cTn id="99" dur="500" fill="hold"/>
                                        <p:tgtEl>
                                          <p:spTgt spid="37"/>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 calcmode="lin" valueType="num">
                                      <p:cBhvr additive="base">
                                        <p:cTn id="102" dur="500" fill="hold"/>
                                        <p:tgtEl>
                                          <p:spTgt spid="35"/>
                                        </p:tgtEl>
                                        <p:attrNameLst>
                                          <p:attrName>ppt_x</p:attrName>
                                        </p:attrNameLst>
                                      </p:cBhvr>
                                      <p:tavLst>
                                        <p:tav tm="0">
                                          <p:val>
                                            <p:strVal val="#ppt_x"/>
                                          </p:val>
                                        </p:tav>
                                        <p:tav tm="100000">
                                          <p:val>
                                            <p:strVal val="#ppt_x"/>
                                          </p:val>
                                        </p:tav>
                                      </p:tavLst>
                                    </p:anim>
                                    <p:anim calcmode="lin" valueType="num">
                                      <p:cBhvr additive="base">
                                        <p:cTn id="10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 presetClass="entr" presetSubtype="16" fill="hold" nodeType="click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box(in)">
                                      <p:cBhvr>
                                        <p:cTn id="108" dur="500"/>
                                        <p:tgtEl>
                                          <p:spTgt spid="21"/>
                                        </p:tgtEl>
                                      </p:cBhvr>
                                    </p:animEffect>
                                  </p:childTnLst>
                                </p:cTn>
                              </p:par>
                              <p:par>
                                <p:cTn id="109" presetID="4" presetClass="entr" presetSubtype="16" fill="hold"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box(in)">
                                      <p:cBhvr>
                                        <p:cTn id="111" dur="500"/>
                                        <p:tgtEl>
                                          <p:spTgt spid="26"/>
                                        </p:tgtEl>
                                      </p:cBhvr>
                                    </p:animEffect>
                                  </p:childTnLst>
                                </p:cTn>
                              </p:par>
                              <p:par>
                                <p:cTn id="112" presetID="4" presetClass="entr" presetSubtype="16" fill="hold" nodeType="with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box(in)">
                                      <p:cBhvr>
                                        <p:cTn id="114" dur="500"/>
                                        <p:tgtEl>
                                          <p:spTgt spid="23"/>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blinds(horizontal)">
                                      <p:cBhvr>
                                        <p:cTn id="119" dur="500"/>
                                        <p:tgtEl>
                                          <p:spTgt spid="27"/>
                                        </p:tgtEl>
                                      </p:cBhvr>
                                    </p:animEffect>
                                  </p:childTnLst>
                                </p:cTn>
                              </p:par>
                              <p:par>
                                <p:cTn id="120" presetID="3" presetClass="entr" presetSubtype="10" fill="hold" nodeType="with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blinds(horizontal)">
                                      <p:cBhvr>
                                        <p:cTn id="122" dur="500"/>
                                        <p:tgtEl>
                                          <p:spTgt spid="28"/>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blinds(horizontal)">
                                      <p:cBhvr>
                                        <p:cTn id="125" dur="500"/>
                                        <p:tgtEl>
                                          <p:spTgt spid="29"/>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blinds(horizontal)">
                                      <p:cBhvr>
                                        <p:cTn id="130" dur="500"/>
                                        <p:tgtEl>
                                          <p:spTgt spid="31"/>
                                        </p:tgtEl>
                                      </p:cBhvr>
                                    </p:animEffect>
                                  </p:childTnLst>
                                </p:cTn>
                              </p:par>
                              <p:par>
                                <p:cTn id="131" presetID="3" presetClass="entr" presetSubtype="1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blinds(horizontal)">
                                      <p:cBhvr>
                                        <p:cTn id="133" dur="500"/>
                                        <p:tgtEl>
                                          <p:spTgt spid="32"/>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33"/>
                                        </p:tgtEl>
                                        <p:attrNameLst>
                                          <p:attrName>style.visibility</p:attrName>
                                        </p:attrNameLst>
                                      </p:cBhvr>
                                      <p:to>
                                        <p:strVal val="visible"/>
                                      </p:to>
                                    </p:set>
                                    <p:animEffect transition="in" filter="blinds(horizontal)">
                                      <p:cBhvr>
                                        <p:cTn id="136" dur="500"/>
                                        <p:tgtEl>
                                          <p:spTgt spid="33"/>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30"/>
                                        </p:tgtEl>
                                        <p:attrNameLst>
                                          <p:attrName>style.visibility</p:attrName>
                                        </p:attrNameLst>
                                      </p:cBhvr>
                                      <p:to>
                                        <p:strVal val="visible"/>
                                      </p:to>
                                    </p:set>
                                    <p:anim calcmode="lin" valueType="num">
                                      <p:cBhvr additive="base">
                                        <p:cTn id="141" dur="500" fill="hold"/>
                                        <p:tgtEl>
                                          <p:spTgt spid="30"/>
                                        </p:tgtEl>
                                        <p:attrNameLst>
                                          <p:attrName>ppt_x</p:attrName>
                                        </p:attrNameLst>
                                      </p:cBhvr>
                                      <p:tavLst>
                                        <p:tav tm="0">
                                          <p:val>
                                            <p:strVal val="#ppt_x"/>
                                          </p:val>
                                        </p:tav>
                                        <p:tav tm="100000">
                                          <p:val>
                                            <p:strVal val="#ppt_x"/>
                                          </p:val>
                                        </p:tav>
                                      </p:tavLst>
                                    </p:anim>
                                    <p:anim calcmode="lin" valueType="num">
                                      <p:cBhvr additive="base">
                                        <p:cTn id="14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4"/>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4" presetClass="entr" presetSubtype="16" fill="hold" nodeType="clickEffect">
                                  <p:stCondLst>
                                    <p:cond delay="0"/>
                                  </p:stCondLst>
                                  <p:childTnLst>
                                    <p:set>
                                      <p:cBhvr>
                                        <p:cTn id="154" dur="1" fill="hold">
                                          <p:stCondLst>
                                            <p:cond delay="0"/>
                                          </p:stCondLst>
                                        </p:cTn>
                                        <p:tgtEl>
                                          <p:spTgt spid="46"/>
                                        </p:tgtEl>
                                        <p:attrNameLst>
                                          <p:attrName>style.visibility</p:attrName>
                                        </p:attrNameLst>
                                      </p:cBhvr>
                                      <p:to>
                                        <p:strVal val="visible"/>
                                      </p:to>
                                    </p:set>
                                    <p:animEffect transition="in" filter="box(in)">
                                      <p:cBhvr>
                                        <p:cTn id="155" dur="500"/>
                                        <p:tgtEl>
                                          <p:spTgt spid="46"/>
                                        </p:tgtEl>
                                      </p:cBhvr>
                                    </p:animEffect>
                                  </p:childTnLst>
                                </p:cTn>
                              </p:par>
                              <p:par>
                                <p:cTn id="156" presetID="4" presetClass="entr" presetSubtype="16" fill="hold" nodeType="withEffect">
                                  <p:stCondLst>
                                    <p:cond delay="0"/>
                                  </p:stCondLst>
                                  <p:childTnLst>
                                    <p:set>
                                      <p:cBhvr>
                                        <p:cTn id="157" dur="1" fill="hold">
                                          <p:stCondLst>
                                            <p:cond delay="0"/>
                                          </p:stCondLst>
                                        </p:cTn>
                                        <p:tgtEl>
                                          <p:spTgt spid="48"/>
                                        </p:tgtEl>
                                        <p:attrNameLst>
                                          <p:attrName>style.visibility</p:attrName>
                                        </p:attrNameLst>
                                      </p:cBhvr>
                                      <p:to>
                                        <p:strVal val="visible"/>
                                      </p:to>
                                    </p:set>
                                    <p:animEffect transition="in" filter="box(in)">
                                      <p:cBhvr>
                                        <p:cTn id="158" dur="500"/>
                                        <p:tgtEl>
                                          <p:spTgt spid="48"/>
                                        </p:tgtEl>
                                      </p:cBhvr>
                                    </p:animEffect>
                                  </p:childTnLst>
                                </p:cTn>
                              </p:par>
                              <p:par>
                                <p:cTn id="159" presetID="4" presetClass="entr" presetSubtype="16" fill="hold" nodeType="withEffect">
                                  <p:stCondLst>
                                    <p:cond delay="0"/>
                                  </p:stCondLst>
                                  <p:childTnLst>
                                    <p:set>
                                      <p:cBhvr>
                                        <p:cTn id="160" dur="1" fill="hold">
                                          <p:stCondLst>
                                            <p:cond delay="0"/>
                                          </p:stCondLst>
                                        </p:cTn>
                                        <p:tgtEl>
                                          <p:spTgt spid="47"/>
                                        </p:tgtEl>
                                        <p:attrNameLst>
                                          <p:attrName>style.visibility</p:attrName>
                                        </p:attrNameLst>
                                      </p:cBhvr>
                                      <p:to>
                                        <p:strVal val="visible"/>
                                      </p:to>
                                    </p:set>
                                    <p:animEffect transition="in" filter="box(in)">
                                      <p:cBhvr>
                                        <p:cTn id="161" dur="500"/>
                                        <p:tgtEl>
                                          <p:spTgt spid="47"/>
                                        </p:tgtEl>
                                      </p:cBhvr>
                                    </p:animEffec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P spid="9" grpId="0" animBg="1"/>
      <p:bldP spid="13" grpId="0" animBg="1"/>
      <p:bldP spid="14" grpId="0" animBg="1"/>
      <p:bldP spid="15" grpId="0" animBg="1"/>
      <p:bldP spid="18" grpId="0" animBg="1"/>
      <p:bldP spid="27" grpId="0" animBg="1"/>
      <p:bldP spid="29" grpId="0" animBg="1"/>
      <p:bldP spid="31" grpId="0" animBg="1"/>
      <p:bldP spid="33" grpId="0" animBg="1"/>
      <p:bldP spid="36" grpId="0" animBg="1"/>
      <p:bldP spid="30" grpId="0" animBg="1"/>
      <p:bldP spid="34" grpId="0" animBg="1"/>
      <p:bldP spid="40"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739" y="371951"/>
            <a:ext cx="7929372" cy="645160"/>
          </a:xfrm>
        </p:spPr>
        <p:txBody>
          <a:bodyPr/>
          <a:lstStyle/>
          <a:p>
            <a:r>
              <a:rPr lang="zh-CN" altLang="zh-CN"/>
              <a:t>图引例</a:t>
            </a:r>
            <a:r>
              <a:rPr lang="en-US" altLang="zh-CN"/>
              <a:t>2——</a:t>
            </a:r>
            <a:r>
              <a:rPr lang="zh-CN" altLang="zh-CN"/>
              <a:t>最短航线</a:t>
            </a:r>
            <a:r>
              <a:rPr lang="zh-CN" altLang="zh-CN" smtClean="0"/>
              <a:t>问题</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pic>
        <p:nvPicPr>
          <p:cNvPr id="12290" name="Picture 2" descr="6t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94647" y="1772816"/>
            <a:ext cx="5091868" cy="260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123728" y="5229200"/>
            <a:ext cx="4572000" cy="1198880"/>
          </a:xfrm>
          <a:prstGeom prst="rect">
            <a:avLst/>
          </a:prstGeom>
        </p:spPr>
        <p:txBody>
          <a:bodyPr>
            <a:spAutoFit/>
          </a:bodyPr>
          <a:lstStyle/>
          <a:p>
            <a:pPr algn="l"/>
            <a:r>
              <a:rPr lang="zh-CN" altLang="en-US">
                <a:solidFill>
                  <a:schemeClr val="tx1"/>
                </a:solidFill>
                <a:latin typeface="+mn-ea"/>
                <a:ea typeface="+mn-ea"/>
              </a:rPr>
              <a:t>航线图</a:t>
            </a:r>
            <a:endParaRPr lang="en-US" altLang="zh-CN" smtClean="0">
              <a:solidFill>
                <a:schemeClr val="tx1"/>
              </a:solidFill>
              <a:latin typeface="+mn-ea"/>
              <a:ea typeface="+mn-ea"/>
            </a:endParaRPr>
          </a:p>
          <a:p>
            <a:pPr algn="l"/>
            <a:r>
              <a:rPr lang="zh-CN" altLang="zh-CN" smtClean="0">
                <a:solidFill>
                  <a:schemeClr val="tx1"/>
                </a:solidFill>
                <a:latin typeface="+mn-ea"/>
                <a:ea typeface="+mn-ea"/>
              </a:rPr>
              <a:t>城市</a:t>
            </a:r>
            <a:r>
              <a:rPr lang="zh-CN" altLang="zh-CN">
                <a:solidFill>
                  <a:schemeClr val="tx1"/>
                </a:solidFill>
                <a:latin typeface="+mn-ea"/>
                <a:ea typeface="+mn-ea"/>
              </a:rPr>
              <a:t>：顶点</a:t>
            </a:r>
            <a:r>
              <a:rPr lang="en-US" altLang="zh-CN">
                <a:solidFill>
                  <a:schemeClr val="tx1"/>
                </a:solidFill>
                <a:latin typeface="+mn-ea"/>
                <a:ea typeface="+mn-ea"/>
              </a:rPr>
              <a:t>={a, b, c, d, e} </a:t>
            </a:r>
            <a:endParaRPr lang="zh-CN" altLang="zh-CN">
              <a:solidFill>
                <a:schemeClr val="tx1"/>
              </a:solidFill>
              <a:latin typeface="+mn-ea"/>
              <a:ea typeface="+mn-ea"/>
            </a:endParaRPr>
          </a:p>
          <a:p>
            <a:pPr algn="l"/>
            <a:r>
              <a:rPr lang="zh-CN" altLang="zh-CN" smtClean="0">
                <a:solidFill>
                  <a:schemeClr val="tx1"/>
                </a:solidFill>
                <a:latin typeface="+mn-ea"/>
                <a:ea typeface="+mn-ea"/>
              </a:rPr>
              <a:t>航线</a:t>
            </a:r>
            <a:r>
              <a:rPr lang="zh-CN" altLang="zh-CN">
                <a:solidFill>
                  <a:schemeClr val="tx1"/>
                </a:solidFill>
                <a:latin typeface="+mn-ea"/>
                <a:ea typeface="+mn-ea"/>
              </a:rPr>
              <a:t>：顶点间连线</a:t>
            </a:r>
            <a:r>
              <a:rPr lang="en-US" altLang="zh-CN">
                <a:solidFill>
                  <a:schemeClr val="tx1"/>
                </a:solidFill>
                <a:latin typeface="+mn-ea"/>
                <a:ea typeface="+mn-ea"/>
              </a:rPr>
              <a:t>={ab, ad, bc , be, de}</a:t>
            </a:r>
            <a:r>
              <a:rPr lang="zh-CN" altLang="zh-CN">
                <a:solidFill>
                  <a:schemeClr val="tx1"/>
                </a:solidFill>
                <a:latin typeface="+mn-ea"/>
                <a:ea typeface="+mn-ea"/>
              </a:rPr>
              <a:t> </a:t>
            </a:r>
            <a:r>
              <a:rPr lang="zh-CN" altLang="zh-CN">
                <a:solidFill>
                  <a:srgbClr val="FF0000"/>
                </a:solidFill>
                <a:latin typeface="+mn-ea"/>
                <a:ea typeface="+mn-ea"/>
              </a:rPr>
              <a:t>问题描述：求出从</a:t>
            </a:r>
            <a:r>
              <a:rPr lang="en-US" altLang="zh-CN">
                <a:solidFill>
                  <a:srgbClr val="FF0000"/>
                </a:solidFill>
                <a:latin typeface="+mn-ea"/>
                <a:ea typeface="+mn-ea"/>
              </a:rPr>
              <a:t>d</a:t>
            </a:r>
            <a:r>
              <a:rPr lang="zh-CN" altLang="zh-CN">
                <a:solidFill>
                  <a:srgbClr val="FF0000"/>
                </a:solidFill>
                <a:latin typeface="+mn-ea"/>
                <a:ea typeface="+mn-ea"/>
              </a:rPr>
              <a:t>到</a:t>
            </a:r>
            <a:r>
              <a:rPr lang="en-US" altLang="zh-CN">
                <a:solidFill>
                  <a:srgbClr val="FF0000"/>
                </a:solidFill>
                <a:latin typeface="+mn-ea"/>
                <a:ea typeface="+mn-ea"/>
              </a:rPr>
              <a:t>c</a:t>
            </a:r>
            <a:r>
              <a:rPr lang="zh-CN" altLang="zh-CN">
                <a:solidFill>
                  <a:srgbClr val="FF0000"/>
                </a:solidFill>
                <a:latin typeface="+mn-ea"/>
                <a:ea typeface="+mn-ea"/>
              </a:rPr>
              <a:t>的最短航线</a:t>
            </a:r>
            <a:endParaRPr lang="zh-CN" altLang="zh-CN">
              <a:solidFill>
                <a:schemeClr val="tx1"/>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en-US" altLang="zh-CN"/>
              <a:t>Kruskal</a:t>
            </a:r>
            <a:r>
              <a:rPr lang="zh-CN" altLang="zh-CN" smtClean="0"/>
              <a:t>算法</a:t>
            </a:r>
            <a:r>
              <a:rPr lang="zh-CN" altLang="en-US" smtClean="0"/>
              <a:t>数据结构描述</a:t>
            </a:r>
            <a:endParaRPr lang="zh-CN" altLang="en-US"/>
          </a:p>
        </p:txBody>
      </p:sp>
      <p:sp>
        <p:nvSpPr>
          <p:cNvPr id="3" name="内容占位符 2"/>
          <p:cNvSpPr>
            <a:spLocks noGrp="1"/>
          </p:cNvSpPr>
          <p:nvPr>
            <p:ph idx="1"/>
          </p:nvPr>
        </p:nvSpPr>
        <p:spPr/>
        <p:txBody>
          <a:bodyPr/>
          <a:lstStyle/>
          <a:p>
            <a:r>
              <a:rPr lang="zh-CN" altLang="zh-CN" u="sng" dirty="0">
                <a:solidFill>
                  <a:srgbClr val="FF0000"/>
                </a:solidFill>
                <a:effectLst>
                  <a:outerShdw blurRad="38100" dist="38100" dir="2700000" algn="tl">
                    <a:srgbClr val="000000">
                      <a:alpha val="43137"/>
                    </a:srgbClr>
                  </a:outerShdw>
                </a:effectLst>
              </a:rPr>
              <a:t>边集数组</a:t>
            </a:r>
            <a:r>
              <a:rPr lang="zh-CN" altLang="zh-CN" dirty="0"/>
              <a:t>结构</a:t>
            </a:r>
            <a:endParaRPr lang="zh-CN" altLang="zh-CN" dirty="0"/>
          </a:p>
          <a:p>
            <a:r>
              <a:rPr lang="en-US" altLang="zh-CN" dirty="0" err="1"/>
              <a:t>typedef</a:t>
            </a:r>
            <a:r>
              <a:rPr lang="en-US" altLang="zh-CN" dirty="0"/>
              <a:t>  </a:t>
            </a:r>
            <a:r>
              <a:rPr lang="en-US" altLang="zh-CN" dirty="0" err="1"/>
              <a:t>struct</a:t>
            </a:r>
            <a:r>
              <a:rPr lang="en-US" altLang="zh-CN" dirty="0"/>
              <a:t>  			//</a:t>
            </a:r>
            <a:r>
              <a:rPr lang="zh-CN" altLang="zh-CN" dirty="0"/>
              <a:t>边集数组单元结构</a:t>
            </a:r>
            <a:endParaRPr lang="zh-CN" altLang="zh-CN" dirty="0"/>
          </a:p>
          <a:p>
            <a:r>
              <a:rPr lang="en-US" altLang="zh-CN" dirty="0"/>
              <a:t>{   </a:t>
            </a:r>
            <a:r>
              <a:rPr lang="en-US" altLang="zh-CN" dirty="0" smtClean="0"/>
              <a:t>    </a:t>
            </a:r>
            <a:r>
              <a:rPr lang="en-US" altLang="zh-CN" dirty="0" err="1" smtClean="0"/>
              <a:t>VexType</a:t>
            </a:r>
            <a:r>
              <a:rPr lang="en-US" altLang="zh-CN" dirty="0" smtClean="0"/>
              <a:t>  </a:t>
            </a:r>
            <a:r>
              <a:rPr lang="en-US" altLang="zh-CN" dirty="0" err="1"/>
              <a:t>start_vex</a:t>
            </a:r>
            <a:r>
              <a:rPr lang="en-US" altLang="zh-CN" dirty="0" smtClean="0"/>
              <a:t>;</a:t>
            </a:r>
            <a:r>
              <a:rPr lang="en-US" altLang="zh-CN" dirty="0"/>
              <a:t>	</a:t>
            </a:r>
            <a:r>
              <a:rPr lang="en-US" altLang="zh-CN" dirty="0" smtClean="0"/>
              <a:t>//</a:t>
            </a:r>
            <a:r>
              <a:rPr lang="zh-CN" altLang="zh-CN" dirty="0"/>
              <a:t>起点</a:t>
            </a:r>
            <a:endParaRPr lang="zh-CN" altLang="zh-CN" dirty="0"/>
          </a:p>
          <a:p>
            <a:r>
              <a:rPr lang="en-US" altLang="zh-CN" dirty="0"/>
              <a:t>        </a:t>
            </a:r>
            <a:r>
              <a:rPr lang="en-US" altLang="zh-CN" dirty="0" err="1"/>
              <a:t>VexType</a:t>
            </a:r>
            <a:r>
              <a:rPr lang="en-US" altLang="zh-CN" dirty="0"/>
              <a:t>  </a:t>
            </a:r>
            <a:r>
              <a:rPr lang="en-US" altLang="zh-CN" dirty="0" err="1"/>
              <a:t>end_vex</a:t>
            </a:r>
            <a:r>
              <a:rPr lang="en-US" altLang="zh-CN" dirty="0"/>
              <a:t>; </a:t>
            </a:r>
            <a:r>
              <a:rPr lang="en-US" altLang="zh-CN" dirty="0" smtClean="0"/>
              <a:t> </a:t>
            </a:r>
            <a:r>
              <a:rPr lang="en-US" altLang="zh-CN" dirty="0"/>
              <a:t>	//</a:t>
            </a:r>
            <a:r>
              <a:rPr lang="zh-CN" altLang="zh-CN" dirty="0"/>
              <a:t>终点</a:t>
            </a:r>
            <a:endParaRPr lang="zh-CN" altLang="zh-CN" dirty="0"/>
          </a:p>
          <a:p>
            <a:r>
              <a:rPr lang="en-US" altLang="zh-CN" dirty="0"/>
              <a:t>        </a:t>
            </a:r>
            <a:r>
              <a:rPr lang="en-US" altLang="zh-CN" dirty="0" err="1"/>
              <a:t>InfoType</a:t>
            </a:r>
            <a:r>
              <a:rPr lang="en-US" altLang="zh-CN" dirty="0"/>
              <a:t>  weight;  	</a:t>
            </a:r>
            <a:r>
              <a:rPr lang="en-US" altLang="zh-CN" dirty="0" smtClean="0"/>
              <a:t>//</a:t>
            </a:r>
            <a:r>
              <a:rPr lang="zh-CN" altLang="zh-CN" dirty="0"/>
              <a:t>权值项可以根据需要设置</a:t>
            </a:r>
            <a:endParaRPr lang="zh-CN" altLang="zh-CN" dirty="0"/>
          </a:p>
          <a:p>
            <a:r>
              <a:rPr lang="en-US" altLang="zh-CN" dirty="0" smtClean="0"/>
              <a:t>        </a:t>
            </a:r>
            <a:r>
              <a:rPr lang="en-US" altLang="zh-CN" dirty="0" err="1"/>
              <a:t>int</a:t>
            </a:r>
            <a:r>
              <a:rPr lang="en-US" altLang="zh-CN" dirty="0"/>
              <a:t> </a:t>
            </a:r>
            <a:r>
              <a:rPr lang="en-US" altLang="zh-CN" dirty="0" err="1"/>
              <a:t>sigle</a:t>
            </a:r>
            <a:r>
              <a:rPr lang="en-US" altLang="zh-CN" dirty="0" smtClean="0"/>
              <a:t>;  //</a:t>
            </a:r>
            <a:r>
              <a:rPr lang="zh-CN" altLang="zh-CN" dirty="0"/>
              <a:t>当前边是否加入标志，</a:t>
            </a:r>
            <a:r>
              <a:rPr lang="en-US" altLang="zh-CN" dirty="0"/>
              <a:t>0</a:t>
            </a:r>
            <a:r>
              <a:rPr lang="zh-CN" altLang="zh-CN" dirty="0"/>
              <a:t>为初值，</a:t>
            </a:r>
            <a:r>
              <a:rPr lang="en-US" altLang="zh-CN" dirty="0"/>
              <a:t>1</a:t>
            </a:r>
            <a:r>
              <a:rPr lang="zh-CN" altLang="zh-CN" dirty="0"/>
              <a:t>为加入</a:t>
            </a:r>
            <a:endParaRPr lang="zh-CN" altLang="zh-CN" dirty="0"/>
          </a:p>
          <a:p>
            <a:r>
              <a:rPr lang="en-US" altLang="zh-CN" dirty="0"/>
              <a:t>} </a:t>
            </a:r>
            <a:r>
              <a:rPr lang="en-US" altLang="zh-CN" dirty="0" err="1"/>
              <a:t>EdgeStruct</a:t>
            </a:r>
            <a:r>
              <a:rPr lang="en-US" altLang="zh-CN" dirty="0"/>
              <a:t>;</a:t>
            </a:r>
            <a:endParaRPr lang="zh-CN" altLang="zh-CN" dirty="0"/>
          </a:p>
          <a:p>
            <a:r>
              <a:rPr lang="en-US" altLang="zh-CN" dirty="0" err="1" smtClean="0"/>
              <a:t>EdgeStruct</a:t>
            </a:r>
            <a:r>
              <a:rPr lang="en-US" altLang="zh-CN" dirty="0" smtClean="0"/>
              <a:t> E[</a:t>
            </a:r>
            <a:r>
              <a:rPr lang="en-US" altLang="zh-CN" kern="1200" dirty="0" err="1" smtClean="0">
                <a:latin typeface="幼圆" panose="02010509060101010101" pitchFamily="49" charset="-122"/>
                <a:ea typeface="幼圆" panose="02010509060101010101" pitchFamily="49" charset="-122"/>
              </a:rPr>
              <a:t>edge_num</a:t>
            </a:r>
            <a:r>
              <a:rPr lang="en-US" altLang="zh-CN" kern="1200" dirty="0" smtClean="0">
                <a:latin typeface="幼圆" panose="02010509060101010101" pitchFamily="49" charset="-122"/>
                <a:ea typeface="幼圆" panose="02010509060101010101" pitchFamily="49" charset="-122"/>
              </a:rPr>
              <a:t>]</a:t>
            </a:r>
            <a:endParaRPr lang="en-US" altLang="zh-CN" dirty="0" smtClean="0"/>
          </a:p>
          <a:p>
            <a:r>
              <a:rPr lang="zh-CN" altLang="zh-CN" u="sng" dirty="0" smtClean="0">
                <a:solidFill>
                  <a:srgbClr val="FF0000"/>
                </a:solidFill>
                <a:effectLst>
                  <a:outerShdw blurRad="38100" dist="38100" dir="2700000" algn="tl">
                    <a:srgbClr val="000000">
                      <a:alpha val="43137"/>
                    </a:srgbClr>
                  </a:outerShdw>
                </a:effectLst>
              </a:rPr>
              <a:t>双亲</a:t>
            </a:r>
            <a:r>
              <a:rPr lang="zh-CN" altLang="zh-CN" u="sng" dirty="0">
                <a:solidFill>
                  <a:srgbClr val="FF0000"/>
                </a:solidFill>
                <a:effectLst>
                  <a:outerShdw blurRad="38100" dist="38100" dir="2700000" algn="tl">
                    <a:srgbClr val="000000">
                      <a:alpha val="43137"/>
                    </a:srgbClr>
                  </a:outerShdw>
                </a:effectLst>
              </a:rPr>
              <a:t>结点数组</a:t>
            </a:r>
            <a:endParaRPr lang="zh-CN" altLang="zh-CN" u="sng" dirty="0">
              <a:solidFill>
                <a:srgbClr val="FF0000"/>
              </a:solidFill>
              <a:effectLst>
                <a:outerShdw blurRad="38100" dist="38100" dir="2700000" algn="tl">
                  <a:srgbClr val="000000">
                    <a:alpha val="43137"/>
                  </a:srgbClr>
                </a:outerShdw>
              </a:effectLst>
            </a:endParaRPr>
          </a:p>
          <a:p>
            <a:r>
              <a:rPr lang="zh-CN" altLang="zh-CN" dirty="0"/>
              <a:t>记录各顶点的根，负值为子集合的结点个数</a:t>
            </a:r>
            <a:endParaRPr lang="zh-CN" altLang="zh-CN" dirty="0"/>
          </a:p>
          <a:p>
            <a:r>
              <a:rPr lang="en-US" altLang="zh-CN" dirty="0" err="1"/>
              <a:t>int</a:t>
            </a:r>
            <a:r>
              <a:rPr lang="en-US" altLang="zh-CN" dirty="0"/>
              <a:t>  parent[VERTEX_NUM]; </a:t>
            </a:r>
            <a:endParaRPr lang="zh-CN" altLang="zh-CN" dirty="0"/>
          </a:p>
          <a:p>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页脚占位符 3"/>
          <p:cNvSpPr>
            <a:spLocks noGrp="1"/>
          </p:cNvSpPr>
          <p:nvPr>
            <p:ph type="ftr" sz="quarter" idx="10"/>
          </p:nvPr>
        </p:nvSpPr>
        <p:spPr/>
        <p:txBody>
          <a:bodyPr/>
          <a:lstStyle/>
          <a:p>
            <a:pPr>
              <a:defRPr/>
            </a:pPr>
            <a:fld id="{FF564900-0C7F-4386-9CAC-95056425CD55}" type="slidenum">
              <a:rPr lang="zh-CN" altLang="en-US">
                <a:ea typeface="黑体" panose="02010609060101010101" charset="-122"/>
              </a:rPr>
            </a:fld>
            <a:endParaRPr lang="en-US" altLang="zh-CN">
              <a:ea typeface="黑体" panose="02010609060101010101" charset="-122"/>
            </a:endParaRPr>
          </a:p>
        </p:txBody>
      </p:sp>
      <p:graphicFrame>
        <p:nvGraphicFramePr>
          <p:cNvPr id="98306" name="Group 2"/>
          <p:cNvGraphicFramePr>
            <a:graphicFrameLocks noGrp="1"/>
          </p:cNvGraphicFramePr>
          <p:nvPr/>
        </p:nvGraphicFramePr>
        <p:xfrm>
          <a:off x="1547664" y="1412776"/>
          <a:ext cx="6169224" cy="2298700"/>
        </p:xfrm>
        <a:graphic>
          <a:graphicData uri="http://schemas.openxmlformats.org/drawingml/2006/table">
            <a:tbl>
              <a:tblPr/>
              <a:tblGrid>
                <a:gridCol w="6169224"/>
              </a:tblGrid>
              <a:tr h="457200">
                <a:tc>
                  <a:txBody>
                    <a:bodyPr/>
                    <a:lstStyle>
                      <a:lvl1pPr algn="l">
                        <a:spcBef>
                          <a:spcPct val="20000"/>
                        </a:spcBef>
                        <a:buClr>
                          <a:schemeClr val="hlink"/>
                        </a:buClr>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1pPr>
                      <a:lvl2pPr algn="l">
                        <a:spcBef>
                          <a:spcPct val="20000"/>
                        </a:spcBef>
                        <a:buClr>
                          <a:schemeClr val="accent2"/>
                        </a:buClr>
                        <a:buSzPct val="80000"/>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2pPr>
                      <a:lvl3pPr algn="l">
                        <a:spcBef>
                          <a:spcPct val="20000"/>
                        </a:spcBef>
                        <a:buClr>
                          <a:schemeClr val="accent2"/>
                        </a:buClr>
                        <a:buSzPct val="70000"/>
                        <a:buFont typeface="Wingdings" panose="05000000000000000000" pitchFamily="2" charset="2"/>
                        <a:defRPr sz="2000" b="1">
                          <a:solidFill>
                            <a:schemeClr val="tx1"/>
                          </a:solidFill>
                          <a:latin typeface="幼圆" panose="02010509060101010101" pitchFamily="49" charset="-122"/>
                          <a:ea typeface="幼圆" panose="02010509060101010101" pitchFamily="49" charset="-122"/>
                        </a:defRPr>
                      </a:lvl3pPr>
                      <a:lvl4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4pPr>
                      <a:lvl5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5pPr>
                      <a:lvl6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6pPr>
                      <a:lvl7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7pPr>
                      <a:lvl8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8pPr>
                      <a:lvl9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lang="en-US" altLang="zh-CN" sz="2000" b="0" dirty="0" err="1" smtClean="0">
                          <a:solidFill>
                            <a:schemeClr val="bg1"/>
                          </a:solidFill>
                          <a:latin typeface="Consolas" panose="020B0609020204030204"/>
                          <a:ea typeface="楷体_GB2312" pitchFamily="49" charset="-122"/>
                        </a:rPr>
                        <a:t>Kruskal</a:t>
                      </a:r>
                      <a:r>
                        <a:rPr kumimoji="0" lang="zh-CN" altLang="en-US" sz="2000" b="0" i="0" u="none" strike="noStrike" cap="none" normalizeH="0" baseline="0" dirty="0" smtClean="0">
                          <a:ln>
                            <a:noFill/>
                          </a:ln>
                          <a:solidFill>
                            <a:srgbClr val="FFFFFF"/>
                          </a:solidFill>
                          <a:effectLst/>
                          <a:latin typeface="Consolas" panose="020B0609020204030204"/>
                          <a:ea typeface="黑体" panose="02010609060101010101" charset="-122"/>
                        </a:rPr>
                        <a:t>算法描述</a:t>
                      </a:r>
                      <a:endParaRPr kumimoji="0" lang="zh-CN" altLang="en-US" sz="2000" b="0" i="0" u="none" strike="noStrike" cap="none" normalizeH="0" baseline="0" dirty="0" smtClean="0">
                        <a:ln>
                          <a:noFill/>
                        </a:ln>
                        <a:solidFill>
                          <a:srgbClr val="FFFFFF"/>
                        </a:solidFill>
                        <a:effectLst/>
                        <a:latin typeface="Consolas" panose="020B0609020204030204"/>
                        <a:ea typeface="黑体" panose="02010609060101010101" charset="-122"/>
                      </a:endParaRPr>
                    </a:p>
                  </a:txBody>
                  <a:tcPr marL="90000" marR="90000" marT="46800" marB="468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777777"/>
                    </a:solidFill>
                  </a:tcPr>
                </a:tc>
              </a:tr>
              <a:tr h="368300">
                <a:tc>
                  <a:txBody>
                    <a:bodyPr/>
                    <a:lstStyle>
                      <a:lvl1pPr algn="l">
                        <a:spcBef>
                          <a:spcPct val="20000"/>
                        </a:spcBef>
                        <a:buClr>
                          <a:schemeClr val="hlink"/>
                        </a:buClr>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1pPr>
                      <a:lvl2pPr algn="l">
                        <a:spcBef>
                          <a:spcPct val="20000"/>
                        </a:spcBef>
                        <a:buClr>
                          <a:schemeClr val="accent2"/>
                        </a:buClr>
                        <a:buSzPct val="80000"/>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2pPr>
                      <a:lvl3pPr algn="l">
                        <a:spcBef>
                          <a:spcPct val="20000"/>
                        </a:spcBef>
                        <a:buClr>
                          <a:schemeClr val="accent2"/>
                        </a:buClr>
                        <a:buSzPct val="70000"/>
                        <a:buFont typeface="Wingdings" panose="05000000000000000000" pitchFamily="2" charset="2"/>
                        <a:defRPr sz="2000" b="1">
                          <a:solidFill>
                            <a:schemeClr val="tx1"/>
                          </a:solidFill>
                          <a:latin typeface="幼圆" panose="02010509060101010101" pitchFamily="49" charset="-122"/>
                          <a:ea typeface="幼圆" panose="02010509060101010101" pitchFamily="49" charset="-122"/>
                        </a:defRPr>
                      </a:lvl3pPr>
                      <a:lvl4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4pPr>
                      <a:lvl5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5pPr>
                      <a:lvl6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6pPr>
                      <a:lvl7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7pPr>
                      <a:lvl8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8pPr>
                      <a:lvl9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1" i="0" u="none" strike="noStrike" cap="none" normalizeH="0" baseline="0" smtClean="0">
                          <a:ln>
                            <a:noFill/>
                          </a:ln>
                          <a:solidFill>
                            <a:srgbClr val="58572B"/>
                          </a:solidFill>
                          <a:effectLst/>
                          <a:latin typeface="Consolas" panose="020B0609020204030204"/>
                          <a:ea typeface="黑体" panose="02010609060101010101" charset="-122"/>
                        </a:rPr>
                        <a:t>将图中边集结构按权值大小升序排列；</a:t>
                      </a:r>
                      <a:endParaRPr kumimoji="0" lang="zh-CN" altLang="en-US" sz="1800" b="1" i="0" u="none" strike="noStrike" cap="none" normalizeH="0" baseline="0" smtClean="0">
                        <a:ln>
                          <a:noFill/>
                        </a:ln>
                        <a:solidFill>
                          <a:srgbClr val="58572B"/>
                        </a:solidFill>
                        <a:effectLst/>
                        <a:latin typeface="Consolas" panose="020B0609020204030204"/>
                        <a:ea typeface="黑体" panose="02010609060101010101" charset="-122"/>
                      </a:endParaRPr>
                    </a:p>
                  </a:txBody>
                  <a:tcPr marL="90000" marR="90000" marT="46800" marB="468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r>
              <a:tr h="368300">
                <a:tc>
                  <a:txBody>
                    <a:bodyPr/>
                    <a:lstStyle>
                      <a:lvl1pPr algn="l">
                        <a:spcBef>
                          <a:spcPct val="20000"/>
                        </a:spcBef>
                        <a:buClr>
                          <a:schemeClr val="hlink"/>
                        </a:buClr>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1pPr>
                      <a:lvl2pPr algn="l">
                        <a:spcBef>
                          <a:spcPct val="20000"/>
                        </a:spcBef>
                        <a:buClr>
                          <a:schemeClr val="accent2"/>
                        </a:buClr>
                        <a:buSzPct val="80000"/>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2pPr>
                      <a:lvl3pPr algn="l">
                        <a:spcBef>
                          <a:spcPct val="20000"/>
                        </a:spcBef>
                        <a:buClr>
                          <a:schemeClr val="accent2"/>
                        </a:buClr>
                        <a:buSzPct val="70000"/>
                        <a:buFont typeface="Wingdings" panose="05000000000000000000" pitchFamily="2" charset="2"/>
                        <a:defRPr sz="2000" b="1">
                          <a:solidFill>
                            <a:schemeClr val="tx1"/>
                          </a:solidFill>
                          <a:latin typeface="幼圆" panose="02010509060101010101" pitchFamily="49" charset="-122"/>
                          <a:ea typeface="幼圆" panose="02010509060101010101" pitchFamily="49" charset="-122"/>
                        </a:defRPr>
                      </a:lvl3pPr>
                      <a:lvl4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4pPr>
                      <a:lvl5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5pPr>
                      <a:lvl6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6pPr>
                      <a:lvl7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7pPr>
                      <a:lvl8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8pPr>
                      <a:lvl9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1" i="0" u="none" strike="noStrike" cap="none" normalizeH="0" baseline="0" dirty="0" smtClean="0">
                          <a:ln>
                            <a:noFill/>
                          </a:ln>
                          <a:solidFill>
                            <a:srgbClr val="58572B"/>
                          </a:solidFill>
                          <a:effectLst/>
                          <a:latin typeface="Consolas" panose="020B0609020204030204"/>
                          <a:ea typeface="黑体" panose="02010609060101010101" charset="-122"/>
                        </a:rPr>
                        <a:t>顺次逐条检测边集中的边 </a:t>
                      </a:r>
                      <a:r>
                        <a:rPr kumimoji="0" lang="en-US" altLang="zh-CN" sz="1800" b="1" i="0" u="none" strike="noStrike" cap="none" normalizeH="0" baseline="0" dirty="0" smtClean="0">
                          <a:ln>
                            <a:noFill/>
                          </a:ln>
                          <a:solidFill>
                            <a:srgbClr val="58572B"/>
                          </a:solidFill>
                          <a:effectLst/>
                          <a:latin typeface="Consolas" panose="020B0609020204030204"/>
                          <a:ea typeface="黑体" panose="02010609060101010101" charset="-122"/>
                        </a:rPr>
                        <a:t>(u, v) </a:t>
                      </a:r>
                      <a:r>
                        <a:rPr kumimoji="0" lang="zh-CN" altLang="en-US" sz="1800" b="1" i="0" u="none" strike="noStrike" cap="none" normalizeH="0" baseline="0" dirty="0" smtClean="0">
                          <a:ln>
                            <a:noFill/>
                          </a:ln>
                          <a:solidFill>
                            <a:srgbClr val="58572B"/>
                          </a:solidFill>
                          <a:effectLst/>
                          <a:latin typeface="Consolas" panose="020B0609020204030204"/>
                          <a:ea typeface="黑体" panose="02010609060101010101" charset="-122"/>
                        </a:rPr>
                        <a:t>；</a:t>
                      </a:r>
                      <a:endParaRPr kumimoji="0" lang="zh-CN" altLang="en-US" sz="1800" b="1" i="0" u="none" strike="noStrike" cap="none" normalizeH="0" baseline="0" dirty="0" smtClean="0">
                        <a:ln>
                          <a:noFill/>
                        </a:ln>
                        <a:solidFill>
                          <a:srgbClr val="58572B"/>
                        </a:solidFill>
                        <a:effectLst/>
                        <a:latin typeface="Consolas" panose="020B0609020204030204"/>
                        <a:ea typeface="黑体" panose="02010609060101010101" charset="-122"/>
                      </a:endParaRPr>
                    </a:p>
                  </a:txBody>
                  <a:tcPr marL="90000" marR="90000" marT="46800" marB="468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E2E3D3"/>
                    </a:solidFill>
                  </a:tcPr>
                </a:tc>
              </a:tr>
              <a:tr h="368300">
                <a:tc>
                  <a:txBody>
                    <a:bodyPr/>
                    <a:lstStyle>
                      <a:lvl1pPr algn="l">
                        <a:spcBef>
                          <a:spcPct val="20000"/>
                        </a:spcBef>
                        <a:buClr>
                          <a:schemeClr val="hlink"/>
                        </a:buClr>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1pPr>
                      <a:lvl2pPr algn="l">
                        <a:spcBef>
                          <a:spcPct val="20000"/>
                        </a:spcBef>
                        <a:buClr>
                          <a:schemeClr val="accent2"/>
                        </a:buClr>
                        <a:buSzPct val="80000"/>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2pPr>
                      <a:lvl3pPr algn="l">
                        <a:spcBef>
                          <a:spcPct val="20000"/>
                        </a:spcBef>
                        <a:buClr>
                          <a:schemeClr val="accent2"/>
                        </a:buClr>
                        <a:buSzPct val="70000"/>
                        <a:buFont typeface="Wingdings" panose="05000000000000000000" pitchFamily="2" charset="2"/>
                        <a:defRPr sz="2000" b="1">
                          <a:solidFill>
                            <a:schemeClr val="tx1"/>
                          </a:solidFill>
                          <a:latin typeface="幼圆" panose="02010509060101010101" pitchFamily="49" charset="-122"/>
                          <a:ea typeface="幼圆" panose="02010509060101010101" pitchFamily="49" charset="-122"/>
                        </a:defRPr>
                      </a:lvl3pPr>
                      <a:lvl4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4pPr>
                      <a:lvl5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5pPr>
                      <a:lvl6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6pPr>
                      <a:lvl7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7pPr>
                      <a:lvl8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8pPr>
                      <a:lvl9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1" i="0" u="none" strike="noStrike" cap="none" normalizeH="0" baseline="0" smtClean="0">
                          <a:ln>
                            <a:noFill/>
                          </a:ln>
                          <a:solidFill>
                            <a:srgbClr val="58572B"/>
                          </a:solidFill>
                          <a:effectLst/>
                          <a:latin typeface="Consolas" panose="020B0609020204030204"/>
                          <a:ea typeface="黑体" panose="02010609060101010101" charset="-122"/>
                        </a:rPr>
                        <a:t>       若将此边加入到生成树集中形成回路，则舍弃；</a:t>
                      </a:r>
                      <a:endParaRPr kumimoji="0" lang="zh-CN" altLang="en-US" sz="1800" b="1" i="0" u="none" strike="noStrike" cap="none" normalizeH="0" baseline="0" smtClean="0">
                        <a:ln>
                          <a:noFill/>
                        </a:ln>
                        <a:solidFill>
                          <a:srgbClr val="58572B"/>
                        </a:solidFill>
                        <a:effectLst/>
                        <a:latin typeface="Consolas" panose="020B0609020204030204"/>
                        <a:ea typeface="黑体" panose="02010609060101010101" charset="-122"/>
                      </a:endParaRPr>
                    </a:p>
                  </a:txBody>
                  <a:tcPr marL="90000" marR="90000" marT="46800" marB="468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r>
              <a:tr h="368300">
                <a:tc>
                  <a:txBody>
                    <a:bodyPr/>
                    <a:lstStyle>
                      <a:lvl1pPr algn="l">
                        <a:spcBef>
                          <a:spcPct val="20000"/>
                        </a:spcBef>
                        <a:buClr>
                          <a:schemeClr val="hlink"/>
                        </a:buClr>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1pPr>
                      <a:lvl2pPr algn="l">
                        <a:spcBef>
                          <a:spcPct val="20000"/>
                        </a:spcBef>
                        <a:buClr>
                          <a:schemeClr val="accent2"/>
                        </a:buClr>
                        <a:buSzPct val="80000"/>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2pPr>
                      <a:lvl3pPr algn="l">
                        <a:spcBef>
                          <a:spcPct val="20000"/>
                        </a:spcBef>
                        <a:buClr>
                          <a:schemeClr val="accent2"/>
                        </a:buClr>
                        <a:buSzPct val="70000"/>
                        <a:buFont typeface="Wingdings" panose="05000000000000000000" pitchFamily="2" charset="2"/>
                        <a:defRPr sz="2000" b="1">
                          <a:solidFill>
                            <a:schemeClr val="tx1"/>
                          </a:solidFill>
                          <a:latin typeface="幼圆" panose="02010509060101010101" pitchFamily="49" charset="-122"/>
                          <a:ea typeface="幼圆" panose="02010509060101010101" pitchFamily="49" charset="-122"/>
                        </a:defRPr>
                      </a:lvl3pPr>
                      <a:lvl4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4pPr>
                      <a:lvl5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5pPr>
                      <a:lvl6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6pPr>
                      <a:lvl7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7pPr>
                      <a:lvl8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8pPr>
                      <a:lvl9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1" i="0" u="none" strike="noStrike" cap="none" normalizeH="0" baseline="0" smtClean="0">
                          <a:ln>
                            <a:noFill/>
                          </a:ln>
                          <a:solidFill>
                            <a:srgbClr val="58572B"/>
                          </a:solidFill>
                          <a:effectLst/>
                          <a:latin typeface="Consolas" panose="020B0609020204030204"/>
                          <a:ea typeface="黑体" panose="02010609060101010101" charset="-122"/>
                        </a:rPr>
                        <a:t>       否则将此边加入到生成树集中；</a:t>
                      </a:r>
                      <a:endParaRPr kumimoji="0" lang="zh-CN" altLang="en-US" sz="1800" b="1" i="0" u="none" strike="noStrike" cap="none" normalizeH="0" baseline="0" smtClean="0">
                        <a:ln>
                          <a:noFill/>
                        </a:ln>
                        <a:solidFill>
                          <a:srgbClr val="58572B"/>
                        </a:solidFill>
                        <a:effectLst/>
                        <a:latin typeface="Consolas" panose="020B0609020204030204"/>
                        <a:ea typeface="黑体" panose="02010609060101010101" charset="-122"/>
                      </a:endParaRPr>
                    </a:p>
                  </a:txBody>
                  <a:tcPr marL="90000" marR="90000" marT="46800" marB="468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E2E3D3"/>
                    </a:solidFill>
                  </a:tcPr>
                </a:tc>
              </a:tr>
              <a:tr h="368300">
                <a:tc>
                  <a:txBody>
                    <a:bodyPr/>
                    <a:lstStyle>
                      <a:lvl1pPr algn="l">
                        <a:spcBef>
                          <a:spcPct val="20000"/>
                        </a:spcBef>
                        <a:buClr>
                          <a:schemeClr val="hlink"/>
                        </a:buClr>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1pPr>
                      <a:lvl2pPr algn="l">
                        <a:spcBef>
                          <a:spcPct val="20000"/>
                        </a:spcBef>
                        <a:buClr>
                          <a:schemeClr val="accent2"/>
                        </a:buClr>
                        <a:buSzPct val="80000"/>
                        <a:buFont typeface="Wingdings" panose="05000000000000000000" pitchFamily="2" charset="2"/>
                        <a:defRPr sz="2400" b="1">
                          <a:solidFill>
                            <a:schemeClr val="tx1"/>
                          </a:solidFill>
                          <a:latin typeface="幼圆" panose="02010509060101010101" pitchFamily="49" charset="-122"/>
                          <a:ea typeface="幼圆" panose="02010509060101010101" pitchFamily="49" charset="-122"/>
                        </a:defRPr>
                      </a:lvl2pPr>
                      <a:lvl3pPr algn="l">
                        <a:spcBef>
                          <a:spcPct val="20000"/>
                        </a:spcBef>
                        <a:buClr>
                          <a:schemeClr val="accent2"/>
                        </a:buClr>
                        <a:buSzPct val="70000"/>
                        <a:buFont typeface="Wingdings" panose="05000000000000000000" pitchFamily="2" charset="2"/>
                        <a:defRPr sz="2000" b="1">
                          <a:solidFill>
                            <a:schemeClr val="tx1"/>
                          </a:solidFill>
                          <a:latin typeface="幼圆" panose="02010509060101010101" pitchFamily="49" charset="-122"/>
                          <a:ea typeface="幼圆" panose="02010509060101010101" pitchFamily="49" charset="-122"/>
                        </a:defRPr>
                      </a:lvl3pPr>
                      <a:lvl4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4pPr>
                      <a:lvl5pPr algn="l">
                        <a:spcBef>
                          <a:spcPct val="20000"/>
                        </a:spcBef>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5pPr>
                      <a:lvl6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6pPr>
                      <a:lvl7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7pPr>
                      <a:lvl8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8pPr>
                      <a:lvl9pPr fontAlgn="base">
                        <a:spcBef>
                          <a:spcPct val="20000"/>
                        </a:spcBef>
                        <a:spcAft>
                          <a:spcPct val="0"/>
                        </a:spcAft>
                        <a:buClr>
                          <a:schemeClr val="accent2"/>
                        </a:buClr>
                        <a:buSzPct val="70000"/>
                        <a:buFont typeface="Wingdings" panose="05000000000000000000" pitchFamily="2" charset="2"/>
                        <a:defRPr b="1">
                          <a:solidFill>
                            <a:schemeClr val="tx1"/>
                          </a:solidFill>
                          <a:latin typeface="幼圆" panose="02010509060101010101" pitchFamily="49" charset="-122"/>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1800" b="1" i="0" u="none" strike="noStrike" cap="none" normalizeH="0" baseline="0" dirty="0" smtClean="0">
                          <a:ln>
                            <a:noFill/>
                          </a:ln>
                          <a:solidFill>
                            <a:srgbClr val="58572B"/>
                          </a:solidFill>
                          <a:effectLst/>
                          <a:latin typeface="Consolas" panose="020B0609020204030204"/>
                          <a:ea typeface="黑体" panose="02010609060101010101" charset="-122"/>
                        </a:rPr>
                        <a:t>直到选中</a:t>
                      </a:r>
                      <a:r>
                        <a:rPr kumimoji="0" lang="en-US" altLang="zh-CN" sz="1800" b="1" i="0" u="none" strike="noStrike" cap="none" normalizeH="0" baseline="0" dirty="0" smtClean="0">
                          <a:ln>
                            <a:noFill/>
                          </a:ln>
                          <a:solidFill>
                            <a:srgbClr val="58572B"/>
                          </a:solidFill>
                          <a:effectLst/>
                          <a:latin typeface="Consolas" panose="020B0609020204030204"/>
                          <a:ea typeface="黑体" panose="02010609060101010101" charset="-122"/>
                        </a:rPr>
                        <a:t>N-1</a:t>
                      </a:r>
                      <a:r>
                        <a:rPr kumimoji="0" lang="zh-CN" altLang="en-US" sz="1800" b="1" i="0" u="none" strike="noStrike" cap="none" normalizeH="0" baseline="0" dirty="0" smtClean="0">
                          <a:ln>
                            <a:noFill/>
                          </a:ln>
                          <a:solidFill>
                            <a:srgbClr val="58572B"/>
                          </a:solidFill>
                          <a:effectLst/>
                          <a:latin typeface="Consolas" panose="020B0609020204030204"/>
                          <a:ea typeface="黑体" panose="02010609060101010101" charset="-122"/>
                        </a:rPr>
                        <a:t>条边</a:t>
                      </a:r>
                      <a:endParaRPr kumimoji="0" lang="zh-CN" altLang="en-US" sz="1800" b="1" i="0" u="none" strike="noStrike" cap="none" normalizeH="0" baseline="0" dirty="0" smtClean="0">
                        <a:ln>
                          <a:noFill/>
                        </a:ln>
                        <a:solidFill>
                          <a:srgbClr val="58572B"/>
                        </a:solidFill>
                        <a:effectLst/>
                        <a:latin typeface="Consolas" panose="020B0609020204030204"/>
                        <a:ea typeface="黑体" panose="02010609060101010101" charset="-122"/>
                      </a:endParaRPr>
                    </a:p>
                  </a:txBody>
                  <a:tcPr marL="90000" marR="90000" marT="46800" marB="4680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r>
            </a:tbl>
          </a:graphicData>
        </a:graphic>
      </p:graphicFrame>
      <p:sp>
        <p:nvSpPr>
          <p:cNvPr id="69652" name="Rectangle 35"/>
          <p:cNvSpPr>
            <a:spLocks noChangeArrowheads="1"/>
          </p:cNvSpPr>
          <p:nvPr/>
        </p:nvSpPr>
        <p:spPr bwMode="auto">
          <a:xfrm>
            <a:off x="765175" y="341204"/>
            <a:ext cx="7559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en-US" altLang="zh-CN" sz="3600" b="0">
                <a:latin typeface="华文新魏" panose="02010800040101010101" pitchFamily="2" charset="-122"/>
                <a:ea typeface="华文新魏" panose="02010800040101010101" pitchFamily="2" charset="-122"/>
              </a:rPr>
              <a:t>kruskal</a:t>
            </a:r>
            <a:r>
              <a:rPr lang="zh-CN" altLang="en-US" sz="3600" b="0">
                <a:latin typeface="华文新魏" panose="02010800040101010101" pitchFamily="2" charset="-122"/>
                <a:ea typeface="华文新魏" panose="02010800040101010101" pitchFamily="2" charset="-122"/>
              </a:rPr>
              <a:t>算法描述</a:t>
            </a:r>
            <a:endParaRPr lang="zh-CN" altLang="en-US" sz="3600" b="0">
              <a:latin typeface="Arial" panose="020B0604020202020204" pitchFamily="34" charset="0"/>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en-US" altLang="zh-CN">
                <a:latin typeface="华文新魏" panose="02010800040101010101" pitchFamily="2" charset="-122"/>
                <a:ea typeface="华文新魏" panose="02010800040101010101" pitchFamily="2" charset="-122"/>
              </a:rPr>
              <a:t>kruskal</a:t>
            </a:r>
            <a:r>
              <a:rPr lang="zh-CN" altLang="en-US">
                <a:latin typeface="华文新魏" panose="02010800040101010101" pitchFamily="2" charset="-122"/>
                <a:ea typeface="华文新魏" panose="02010800040101010101" pitchFamily="2" charset="-122"/>
              </a:rPr>
              <a:t>算法</a:t>
            </a:r>
            <a:r>
              <a:rPr lang="zh-CN" altLang="en-US" smtClean="0">
                <a:latin typeface="华文新魏" panose="02010800040101010101" pitchFamily="2" charset="-122"/>
                <a:ea typeface="华文新魏" panose="02010800040101010101" pitchFamily="2" charset="-122"/>
              </a:rPr>
              <a:t>描述</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graphicFrame>
        <p:nvGraphicFramePr>
          <p:cNvPr id="5" name="表格 4"/>
          <p:cNvGraphicFramePr>
            <a:graphicFrameLocks noGrp="1"/>
          </p:cNvGraphicFramePr>
          <p:nvPr/>
        </p:nvGraphicFramePr>
        <p:xfrm>
          <a:off x="827581" y="1628800"/>
          <a:ext cx="7632850" cy="4104455"/>
        </p:xfrm>
        <a:graphic>
          <a:graphicData uri="http://schemas.openxmlformats.org/drawingml/2006/table">
            <a:tbl>
              <a:tblPr firstRow="1" firstCol="1" bandRow="1">
                <a:tableStyleId>{5C22544A-7EE6-4342-B048-85BDC9FD1C3A}</a:tableStyleId>
              </a:tblPr>
              <a:tblGrid>
                <a:gridCol w="3456387"/>
                <a:gridCol w="4176463"/>
              </a:tblGrid>
              <a:tr h="850990">
                <a:tc>
                  <a:txBody>
                    <a:bodyPr/>
                    <a:lstStyle/>
                    <a:p>
                      <a:pPr algn="ctr">
                        <a:spcAft>
                          <a:spcPts val="0"/>
                        </a:spcAft>
                      </a:pPr>
                      <a:r>
                        <a:rPr lang="zh-CN" sz="2000" b="1" kern="100" dirty="0">
                          <a:solidFill>
                            <a:schemeClr val="bg1"/>
                          </a:solidFill>
                          <a:effectLst/>
                          <a:latin typeface="黑体" panose="02010609060101010101" charset="-122"/>
                          <a:ea typeface="黑体" panose="02010609060101010101" charset="-122"/>
                          <a:cs typeface="Arial" panose="020B0604020202020204" pitchFamily="34" charset="0"/>
                        </a:rPr>
                        <a:t>回路判断算法描述</a:t>
                      </a:r>
                      <a:endParaRPr lang="zh-CN" sz="2000" b="1" kern="100" dirty="0">
                        <a:solidFill>
                          <a:schemeClr val="bg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50000"/>
                      </a:schemeClr>
                    </a:solidFill>
                  </a:tcPr>
                </a:tc>
                <a:tc>
                  <a:txBody>
                    <a:bodyPr/>
                    <a:lstStyle/>
                    <a:p>
                      <a:pPr algn="ctr">
                        <a:spcAft>
                          <a:spcPts val="0"/>
                        </a:spcAft>
                      </a:pPr>
                      <a:r>
                        <a:rPr lang="zh-CN" sz="2000" b="1" kern="100">
                          <a:solidFill>
                            <a:schemeClr val="bg1"/>
                          </a:solidFill>
                          <a:effectLst/>
                          <a:latin typeface="黑体" panose="02010609060101010101" charset="-122"/>
                          <a:ea typeface="黑体" panose="02010609060101010101" charset="-122"/>
                          <a:cs typeface="Arial" panose="020B0604020202020204" pitchFamily="34" charset="0"/>
                        </a:rPr>
                        <a:t>回路判断算法细化描述</a:t>
                      </a:r>
                      <a:endParaRPr lang="zh-CN" sz="2000" b="1" kern="100">
                        <a:solidFill>
                          <a:schemeClr val="bg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50000"/>
                      </a:schemeClr>
                    </a:solidFill>
                  </a:tcPr>
                </a:tc>
              </a:tr>
              <a:tr h="361496">
                <a:tc>
                  <a:txBody>
                    <a:bodyPr/>
                    <a:lstStyle/>
                    <a:p>
                      <a:pPr algn="just">
                        <a:spcAft>
                          <a:spcPts val="0"/>
                        </a:spcAft>
                      </a:pP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parent[N]</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初始化</a:t>
                      </a:r>
                      <a:endParaRPr lang="zh-CN" sz="1800" b="1" kern="10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spcAft>
                          <a:spcPts val="0"/>
                        </a:spcAft>
                      </a:pP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parent[N]</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初始值置为</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-1</a:t>
                      </a:r>
                      <a:endParaRPr lang="zh-CN" sz="1800" b="1" kern="10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361496">
                <a:tc>
                  <a:txBody>
                    <a:bodyPr/>
                    <a:lstStyle/>
                    <a:p>
                      <a:pPr algn="just">
                        <a:spcAft>
                          <a:spcPts val="0"/>
                        </a:spcAft>
                      </a:pP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若有边</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(u, v)  </a:t>
                      </a:r>
                      <a:endParaRPr lang="zh-CN" sz="1800" b="1" kern="10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spcAft>
                          <a:spcPts val="0"/>
                        </a:spcAft>
                      </a:pP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若有边 </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(u, v)</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，查找结点</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 u </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和</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 v </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的根</a:t>
                      </a:r>
                      <a:endParaRPr lang="zh-CN" sz="1800" b="1" kern="10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361496">
                <a:tc>
                  <a:txBody>
                    <a:bodyPr/>
                    <a:lstStyle/>
                    <a:p>
                      <a:pPr algn="just">
                        <a:spcAft>
                          <a:spcPts val="0"/>
                        </a:spcAft>
                      </a:pP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判断</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u</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v</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的根是否相同</a:t>
                      </a:r>
                      <a:endParaRPr lang="zh-CN" sz="1800" b="1" kern="10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a:spcAft>
                          <a:spcPts val="0"/>
                        </a:spcAft>
                      </a:pP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判断</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u</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v</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的根是否相同</a:t>
                      </a:r>
                      <a:endParaRPr lang="zh-CN" sz="1800" b="1" kern="10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361496">
                <a:tc>
                  <a:txBody>
                    <a:bodyPr/>
                    <a:lstStyle/>
                    <a:p>
                      <a:pPr indent="133350" algn="just">
                        <a:spcAft>
                          <a:spcPts val="0"/>
                        </a:spcAft>
                      </a:pP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是，存在回路，舍弃边</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(u, v) </a:t>
                      </a:r>
                      <a:endParaRPr lang="zh-CN" sz="1800" b="1" kern="10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indent="133350" algn="just">
                        <a:spcAft>
                          <a:spcPts val="0"/>
                        </a:spcAft>
                      </a:pP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是，存在回路，舍弃边</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(u, v)</a:t>
                      </a:r>
                      <a:endParaRPr lang="zh-CN" sz="1800" b="1" kern="10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361496">
                <a:tc rowSpan="3">
                  <a:txBody>
                    <a:bodyPr/>
                    <a:lstStyle/>
                    <a:p>
                      <a:pPr indent="133350" algn="just">
                        <a:spcAft>
                          <a:spcPts val="0"/>
                        </a:spcAft>
                      </a:pP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否，不存在回路，将</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u</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v</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所在集合合并</a:t>
                      </a:r>
                      <a:endParaRPr lang="zh-CN" sz="1800" b="1" kern="10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indent="133350" algn="just">
                        <a:spcAft>
                          <a:spcPts val="0"/>
                        </a:spcAft>
                      </a:pP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否则</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 </a:t>
                      </a:r>
                      <a:endParaRPr lang="zh-CN" sz="1800" b="1" kern="10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361496">
                <a:tc vMerge="1">
                  <a:tcPr/>
                </a:tc>
                <a:tc>
                  <a:txBody>
                    <a:bodyPr/>
                    <a:lstStyle/>
                    <a:p>
                      <a:pPr algn="just">
                        <a:spcAft>
                          <a:spcPts val="0"/>
                        </a:spcAft>
                      </a:pP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  </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1</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 选中</a:t>
                      </a:r>
                      <a:r>
                        <a:rPr lang="en-US" sz="1800" b="1" kern="100">
                          <a:solidFill>
                            <a:schemeClr val="tx1"/>
                          </a:solidFill>
                          <a:effectLst/>
                          <a:latin typeface="黑体" panose="02010609060101010101" charset="-122"/>
                          <a:ea typeface="黑体" panose="02010609060101010101" charset="-122"/>
                          <a:cs typeface="Arial" panose="020B0604020202020204" pitchFamily="34" charset="0"/>
                        </a:rPr>
                        <a:t>(u,v)</a:t>
                      </a:r>
                      <a:r>
                        <a:rPr lang="zh-CN" sz="1800" b="1" kern="100">
                          <a:solidFill>
                            <a:schemeClr val="tx1"/>
                          </a:solidFill>
                          <a:effectLst/>
                          <a:latin typeface="黑体" panose="02010609060101010101" charset="-122"/>
                          <a:ea typeface="黑体" panose="02010609060101010101" charset="-122"/>
                          <a:cs typeface="Arial" panose="020B0604020202020204" pitchFamily="34" charset="0"/>
                        </a:rPr>
                        <a:t>作为生成树的一条边</a:t>
                      </a:r>
                      <a:endParaRPr lang="zh-CN" sz="1800" b="1" kern="10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084489">
                <a:tc vMerge="1">
                  <a:tcPr/>
                </a:tc>
                <a:tc>
                  <a:txBody>
                    <a:bodyPr/>
                    <a:lstStyle/>
                    <a:p>
                      <a:pPr algn="just">
                        <a:spcAft>
                          <a:spcPts val="0"/>
                        </a:spcAft>
                      </a:pPr>
                      <a:r>
                        <a:rPr lang="en-US" sz="1800" b="1" kern="100" dirty="0">
                          <a:solidFill>
                            <a:schemeClr val="tx1"/>
                          </a:solidFill>
                          <a:effectLst/>
                          <a:latin typeface="黑体" panose="02010609060101010101" charset="-122"/>
                          <a:ea typeface="黑体" panose="02010609060101010101" charset="-122"/>
                          <a:cs typeface="Arial" panose="020B0604020202020204" pitchFamily="34" charset="0"/>
                        </a:rPr>
                        <a:t>  </a:t>
                      </a:r>
                      <a:r>
                        <a:rPr lang="zh-CN" sz="1800" b="1" kern="100" dirty="0">
                          <a:solidFill>
                            <a:schemeClr val="tx1"/>
                          </a:solidFill>
                          <a:effectLst/>
                          <a:latin typeface="黑体" panose="02010609060101010101" charset="-122"/>
                          <a:ea typeface="黑体" panose="02010609060101010101" charset="-122"/>
                          <a:cs typeface="Arial" panose="020B0604020202020204" pitchFamily="34" charset="0"/>
                        </a:rPr>
                        <a:t>（</a:t>
                      </a:r>
                      <a:r>
                        <a:rPr lang="en-US" sz="1800" b="1" kern="100" dirty="0">
                          <a:solidFill>
                            <a:schemeClr val="tx1"/>
                          </a:solidFill>
                          <a:effectLst/>
                          <a:latin typeface="黑体" panose="02010609060101010101" charset="-122"/>
                          <a:ea typeface="黑体" panose="02010609060101010101" charset="-122"/>
                          <a:cs typeface="Arial" panose="020B0604020202020204" pitchFamily="34" charset="0"/>
                        </a:rPr>
                        <a:t>2</a:t>
                      </a:r>
                      <a:r>
                        <a:rPr lang="zh-CN" sz="1800" b="1" kern="100" dirty="0">
                          <a:solidFill>
                            <a:schemeClr val="tx1"/>
                          </a:solidFill>
                          <a:effectLst/>
                          <a:latin typeface="黑体" panose="02010609060101010101" charset="-122"/>
                          <a:ea typeface="黑体" panose="02010609060101010101" charset="-122"/>
                          <a:cs typeface="Arial" panose="020B0604020202020204" pitchFamily="34" charset="0"/>
                        </a:rPr>
                        <a:t>）当</a:t>
                      </a:r>
                      <a:r>
                        <a:rPr lang="en-US" sz="1800" b="1" kern="100" dirty="0">
                          <a:solidFill>
                            <a:schemeClr val="tx1"/>
                          </a:solidFill>
                          <a:effectLst/>
                          <a:latin typeface="黑体" panose="02010609060101010101" charset="-122"/>
                          <a:ea typeface="黑体" panose="02010609060101010101" charset="-122"/>
                          <a:cs typeface="Arial" panose="020B0604020202020204" pitchFamily="34" charset="0"/>
                        </a:rPr>
                        <a:t>v</a:t>
                      </a:r>
                      <a:r>
                        <a:rPr lang="zh-CN" sz="1800" b="1" kern="100" dirty="0">
                          <a:solidFill>
                            <a:schemeClr val="tx1"/>
                          </a:solidFill>
                          <a:effectLst/>
                          <a:latin typeface="黑体" panose="02010609060101010101" charset="-122"/>
                          <a:ea typeface="黑体" panose="02010609060101010101" charset="-122"/>
                          <a:cs typeface="Arial" panose="020B0604020202020204" pitchFamily="34" charset="0"/>
                        </a:rPr>
                        <a:t>所属子集</a:t>
                      </a:r>
                      <a:r>
                        <a:rPr lang="zh-CN" sz="1800" b="1" kern="100" dirty="0">
                          <a:solidFill>
                            <a:srgbClr val="FF0000"/>
                          </a:solidFill>
                          <a:effectLst/>
                          <a:latin typeface="黑体" panose="02010609060101010101" charset="-122"/>
                          <a:ea typeface="黑体" panose="02010609060101010101" charset="-122"/>
                          <a:cs typeface="Arial" panose="020B0604020202020204" pitchFamily="34" charset="0"/>
                        </a:rPr>
                        <a:t>结点数</a:t>
                      </a:r>
                      <a:r>
                        <a:rPr lang="zh-CN" sz="1800" b="1" kern="100" dirty="0">
                          <a:solidFill>
                            <a:schemeClr val="tx1"/>
                          </a:solidFill>
                          <a:effectLst/>
                          <a:latin typeface="黑体" panose="02010609060101010101" charset="-122"/>
                          <a:ea typeface="黑体" panose="02010609060101010101" charset="-122"/>
                          <a:cs typeface="Arial" panose="020B0604020202020204" pitchFamily="34" charset="0"/>
                        </a:rPr>
                        <a:t>多于</a:t>
                      </a:r>
                      <a:r>
                        <a:rPr lang="en-US" sz="1800" b="1" kern="100" dirty="0">
                          <a:solidFill>
                            <a:schemeClr val="tx1"/>
                          </a:solidFill>
                          <a:effectLst/>
                          <a:latin typeface="黑体" panose="02010609060101010101" charset="-122"/>
                          <a:ea typeface="黑体" panose="02010609060101010101" charset="-122"/>
                          <a:cs typeface="Arial" panose="020B0604020202020204" pitchFamily="34" charset="0"/>
                        </a:rPr>
                        <a:t>u</a:t>
                      </a:r>
                      <a:r>
                        <a:rPr lang="zh-CN" sz="1800" b="1" kern="100" dirty="0">
                          <a:solidFill>
                            <a:schemeClr val="tx1"/>
                          </a:solidFill>
                          <a:effectLst/>
                          <a:latin typeface="黑体" panose="02010609060101010101" charset="-122"/>
                          <a:ea typeface="黑体" panose="02010609060101010101" charset="-122"/>
                          <a:cs typeface="Arial" panose="020B0604020202020204" pitchFamily="34" charset="0"/>
                        </a:rPr>
                        <a:t>的，将</a:t>
                      </a:r>
                      <a:r>
                        <a:rPr lang="en-US" sz="1800" b="1" kern="100" dirty="0">
                          <a:solidFill>
                            <a:schemeClr val="tx1"/>
                          </a:solidFill>
                          <a:effectLst/>
                          <a:latin typeface="黑体" panose="02010609060101010101" charset="-122"/>
                          <a:ea typeface="黑体" panose="02010609060101010101" charset="-122"/>
                          <a:cs typeface="Arial" panose="020B0604020202020204" pitchFamily="34" charset="0"/>
                        </a:rPr>
                        <a:t>v</a:t>
                      </a:r>
                      <a:r>
                        <a:rPr lang="zh-CN" sz="1800" b="1" kern="100" dirty="0">
                          <a:solidFill>
                            <a:schemeClr val="tx1"/>
                          </a:solidFill>
                          <a:effectLst/>
                          <a:latin typeface="黑体" panose="02010609060101010101" charset="-122"/>
                          <a:ea typeface="黑体" panose="02010609060101010101" charset="-122"/>
                          <a:cs typeface="Arial" panose="020B0604020202020204" pitchFamily="34" charset="0"/>
                        </a:rPr>
                        <a:t>的</a:t>
                      </a:r>
                      <a:r>
                        <a:rPr lang="zh-CN" sz="1800" b="1" kern="100" dirty="0">
                          <a:solidFill>
                            <a:srgbClr val="FF0000"/>
                          </a:solidFill>
                          <a:effectLst/>
                          <a:latin typeface="黑体" panose="02010609060101010101" charset="-122"/>
                          <a:ea typeface="黑体" panose="02010609060101010101" charset="-122"/>
                          <a:cs typeface="Arial" panose="020B0604020202020204" pitchFamily="34" charset="0"/>
                        </a:rPr>
                        <a:t>根</a:t>
                      </a:r>
                      <a:r>
                        <a:rPr lang="zh-CN" sz="1800" b="1" kern="100" dirty="0">
                          <a:solidFill>
                            <a:schemeClr val="tx1"/>
                          </a:solidFill>
                          <a:effectLst/>
                          <a:latin typeface="黑体" panose="02010609060101010101" charset="-122"/>
                          <a:ea typeface="黑体" panose="02010609060101010101" charset="-122"/>
                          <a:cs typeface="Arial" panose="020B0604020202020204" pitchFamily="34" charset="0"/>
                        </a:rPr>
                        <a:t>当做</a:t>
                      </a:r>
                      <a:r>
                        <a:rPr lang="en-US" sz="1800" b="1" kern="100" dirty="0">
                          <a:solidFill>
                            <a:schemeClr val="tx1"/>
                          </a:solidFill>
                          <a:effectLst/>
                          <a:latin typeface="黑体" panose="02010609060101010101" charset="-122"/>
                          <a:ea typeface="黑体" panose="02010609060101010101" charset="-122"/>
                          <a:cs typeface="Arial" panose="020B0604020202020204" pitchFamily="34" charset="0"/>
                        </a:rPr>
                        <a:t>u</a:t>
                      </a:r>
                      <a:r>
                        <a:rPr lang="zh-CN" sz="1800" b="1" kern="100" dirty="0">
                          <a:solidFill>
                            <a:schemeClr val="tx1"/>
                          </a:solidFill>
                          <a:effectLst/>
                          <a:latin typeface="黑体" panose="02010609060101010101" charset="-122"/>
                          <a:ea typeface="黑体" panose="02010609060101010101" charset="-122"/>
                          <a:cs typeface="Arial" panose="020B0604020202020204" pitchFamily="34" charset="0"/>
                        </a:rPr>
                        <a:t>所在子集的根；否则将</a:t>
                      </a:r>
                      <a:r>
                        <a:rPr lang="en-US" sz="1800" b="1" kern="100" dirty="0">
                          <a:solidFill>
                            <a:schemeClr val="tx1"/>
                          </a:solidFill>
                          <a:effectLst/>
                          <a:latin typeface="黑体" panose="02010609060101010101" charset="-122"/>
                          <a:ea typeface="黑体" panose="02010609060101010101" charset="-122"/>
                          <a:cs typeface="Arial" panose="020B0604020202020204" pitchFamily="34" charset="0"/>
                        </a:rPr>
                        <a:t>u</a:t>
                      </a:r>
                      <a:r>
                        <a:rPr lang="zh-CN" sz="1800" b="1" kern="100" dirty="0">
                          <a:solidFill>
                            <a:schemeClr val="tx1"/>
                          </a:solidFill>
                          <a:effectLst/>
                          <a:latin typeface="黑体" panose="02010609060101010101" charset="-122"/>
                          <a:ea typeface="黑体" panose="02010609060101010101" charset="-122"/>
                          <a:cs typeface="Arial" panose="020B0604020202020204" pitchFamily="34" charset="0"/>
                        </a:rPr>
                        <a:t>的根当做</a:t>
                      </a:r>
                      <a:r>
                        <a:rPr lang="en-US" sz="1800" b="1" kern="100" dirty="0">
                          <a:solidFill>
                            <a:schemeClr val="tx1"/>
                          </a:solidFill>
                          <a:effectLst/>
                          <a:latin typeface="黑体" panose="02010609060101010101" charset="-122"/>
                          <a:ea typeface="黑体" panose="02010609060101010101" charset="-122"/>
                          <a:cs typeface="Arial" panose="020B0604020202020204" pitchFamily="34" charset="0"/>
                        </a:rPr>
                        <a:t>v</a:t>
                      </a:r>
                      <a:r>
                        <a:rPr lang="zh-CN" sz="1800" b="1" kern="100" dirty="0">
                          <a:solidFill>
                            <a:schemeClr val="tx1"/>
                          </a:solidFill>
                          <a:effectLst/>
                          <a:latin typeface="黑体" panose="02010609060101010101" charset="-122"/>
                          <a:ea typeface="黑体" panose="02010609060101010101" charset="-122"/>
                          <a:cs typeface="Arial" panose="020B0604020202020204" pitchFamily="34" charset="0"/>
                        </a:rPr>
                        <a:t>所在子集的根</a:t>
                      </a:r>
                      <a:endParaRPr lang="zh-CN" sz="1800" b="1" kern="100" dirty="0">
                        <a:solidFill>
                          <a:schemeClr val="tx1"/>
                        </a:solidFill>
                        <a:effectLst/>
                        <a:latin typeface="黑体" panose="02010609060101010101" charset="-122"/>
                        <a:ea typeface="黑体" panose="02010609060101010101" charset="-122"/>
                        <a:cs typeface="Arial" panose="020B0604020202020204" pitchFamily="34" charset="0"/>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华文新魏" panose="02010800040101010101" pitchFamily="2" charset="-122"/>
                <a:ea typeface="华文新魏" panose="02010800040101010101" pitchFamily="2" charset="-122"/>
              </a:rPr>
              <a:t>kruskal</a:t>
            </a:r>
            <a:r>
              <a:rPr lang="zh-CN" altLang="en-US">
                <a:latin typeface="华文新魏" panose="02010800040101010101" pitchFamily="2" charset="-122"/>
                <a:ea typeface="华文新魏" panose="02010800040101010101" pitchFamily="2" charset="-122"/>
              </a:rPr>
              <a:t>算法描述</a:t>
            </a:r>
            <a:endParaRPr lang="zh-CN" altLang="en-US"/>
          </a:p>
        </p:txBody>
      </p:sp>
      <p:sp>
        <p:nvSpPr>
          <p:cNvPr id="3" name="内容占位符 2"/>
          <p:cNvSpPr>
            <a:spLocks noGrp="1"/>
          </p:cNvSpPr>
          <p:nvPr>
            <p:ph idx="1"/>
          </p:nvPr>
        </p:nvSpPr>
        <p:spPr/>
        <p:txBody>
          <a:bodyPr/>
          <a:lstStyle/>
          <a:p>
            <a:pPr marL="0" indent="0">
              <a:buNone/>
            </a:pPr>
            <a:r>
              <a:rPr lang="en-US" altLang="zh-CN" sz="1800" dirty="0"/>
              <a:t>/*==================================================</a:t>
            </a:r>
            <a:endParaRPr lang="zh-CN" altLang="zh-CN" sz="1800" dirty="0"/>
          </a:p>
          <a:p>
            <a:pPr marL="0" indent="0">
              <a:buNone/>
            </a:pPr>
            <a:r>
              <a:rPr lang="zh-CN" altLang="zh-CN" sz="1800" dirty="0"/>
              <a:t>函数功能：求图的最小生成树</a:t>
            </a:r>
            <a:r>
              <a:rPr lang="en-US" altLang="zh-CN" sz="1800" dirty="0" err="1"/>
              <a:t>Kruskal</a:t>
            </a:r>
            <a:r>
              <a:rPr lang="zh-CN" altLang="zh-CN" sz="1800" dirty="0"/>
              <a:t>算法</a:t>
            </a:r>
            <a:endParaRPr lang="zh-CN" altLang="zh-CN" sz="1800" dirty="0"/>
          </a:p>
          <a:p>
            <a:pPr marL="0" indent="0">
              <a:buNone/>
            </a:pPr>
            <a:r>
              <a:rPr lang="zh-CN" altLang="zh-CN" sz="1800" dirty="0"/>
              <a:t>函数输入：图的边集、图的边数、结点数</a:t>
            </a:r>
            <a:endParaRPr lang="zh-CN" altLang="zh-CN" sz="1800" dirty="0"/>
          </a:p>
          <a:p>
            <a:pPr marL="0" indent="0">
              <a:buNone/>
            </a:pPr>
            <a:r>
              <a:rPr lang="zh-CN" altLang="zh-CN" sz="1800" dirty="0"/>
              <a:t>函数输出：无</a:t>
            </a:r>
            <a:endParaRPr lang="zh-CN" altLang="zh-CN" sz="1800" dirty="0"/>
          </a:p>
          <a:p>
            <a:pPr marL="0" indent="0">
              <a:buNone/>
            </a:pPr>
            <a:r>
              <a:rPr lang="en-US" altLang="zh-CN" sz="1800" dirty="0"/>
              <a:t>===================================================*/</a:t>
            </a:r>
            <a:endParaRPr lang="zh-CN" altLang="zh-CN" sz="1800" dirty="0"/>
          </a:p>
          <a:p>
            <a:pPr marL="0" indent="0">
              <a:buNone/>
            </a:pPr>
            <a:r>
              <a:rPr lang="en-US" altLang="zh-CN" sz="1800" dirty="0"/>
              <a:t>void </a:t>
            </a:r>
            <a:r>
              <a:rPr lang="en-US" altLang="zh-CN" sz="1800" dirty="0" err="1"/>
              <a:t>Kruskal</a:t>
            </a:r>
            <a:r>
              <a:rPr lang="en-US" altLang="zh-CN" sz="1800" dirty="0"/>
              <a:t>(</a:t>
            </a:r>
            <a:r>
              <a:rPr lang="en-US" altLang="zh-CN" sz="1800" dirty="0" err="1"/>
              <a:t>EdgeStruct</a:t>
            </a:r>
            <a:r>
              <a:rPr lang="en-US" altLang="zh-CN" sz="1800" dirty="0"/>
              <a:t> </a:t>
            </a:r>
            <a:r>
              <a:rPr lang="en-US" altLang="zh-CN" sz="1800" dirty="0" err="1"/>
              <a:t>EdgeSet</a:t>
            </a:r>
            <a:r>
              <a:rPr lang="en-US" altLang="zh-CN" sz="1800" dirty="0"/>
              <a:t>[],</a:t>
            </a:r>
            <a:r>
              <a:rPr lang="en-US" altLang="zh-CN" sz="1800" dirty="0" err="1"/>
              <a:t>int</a:t>
            </a:r>
            <a:r>
              <a:rPr lang="en-US" altLang="zh-CN" sz="1800" dirty="0"/>
              <a:t> </a:t>
            </a:r>
            <a:r>
              <a:rPr lang="en-US" altLang="zh-CN" sz="1800" dirty="0" err="1"/>
              <a:t>edge_num</a:t>
            </a:r>
            <a:r>
              <a:rPr lang="en-US" altLang="zh-CN" sz="1800" dirty="0"/>
              <a:t>, </a:t>
            </a:r>
            <a:r>
              <a:rPr lang="en-US" altLang="zh-CN" sz="1800" dirty="0" err="1"/>
              <a:t>int</a:t>
            </a:r>
            <a:r>
              <a:rPr lang="en-US" altLang="zh-CN" sz="1800" dirty="0"/>
              <a:t> </a:t>
            </a:r>
            <a:r>
              <a:rPr lang="en-US" altLang="zh-CN" sz="1800" dirty="0" err="1"/>
              <a:t>vertex_num</a:t>
            </a:r>
            <a:r>
              <a:rPr lang="en-US" altLang="zh-CN" sz="1800" dirty="0"/>
              <a:t> </a:t>
            </a:r>
            <a:r>
              <a:rPr lang="en-US" altLang="zh-CN" sz="1800" dirty="0" smtClean="0"/>
              <a:t>) </a:t>
            </a:r>
            <a:endParaRPr lang="zh-CN" altLang="en-US" sz="1800"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6.6 </a:t>
            </a:r>
            <a:r>
              <a:rPr lang="zh-CN" altLang="en-US" smtClean="0">
                <a:solidFill>
                  <a:schemeClr val="tx2">
                    <a:lumMod val="90000"/>
                    <a:lumOff val="10000"/>
                  </a:schemeClr>
                </a:solidFill>
                <a:latin typeface="黑体" panose="02010609060101010101" charset="-122"/>
                <a:ea typeface="黑体" panose="02010609060101010101" charset="-122"/>
                <a:cs typeface="+mj-cs"/>
              </a:rPr>
              <a:t>图中的树问题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6.6.1</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6.6.2</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生成树</a:t>
            </a:r>
            <a:endParaRPr lang="zh-CN" altLang="zh-CN" sz="2400">
              <a:solidFill>
                <a:schemeClr val="bg1">
                  <a:lumMod val="7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最小生成树</a:t>
            </a:r>
            <a:endParaRPr lang="zh-CN" altLang="zh-CN" sz="2400">
              <a:solidFill>
                <a:schemeClr val="bg1">
                  <a:lumMod val="7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6.6.3</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6.6.4</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求最小生成树算法</a:t>
            </a:r>
            <a:r>
              <a:rPr lang="en-US" altLang="zh-CN" sz="2400">
                <a:solidFill>
                  <a:schemeClr val="bg1">
                    <a:lumMod val="75000"/>
                  </a:schemeClr>
                </a:solidFill>
              </a:rPr>
              <a:t>1——Prim</a:t>
            </a:r>
            <a:r>
              <a:rPr lang="zh-CN" altLang="en-US" sz="2400">
                <a:solidFill>
                  <a:schemeClr val="bg1">
                    <a:lumMod val="75000"/>
                  </a:schemeClr>
                </a:solidFill>
              </a:rPr>
              <a:t>算法</a:t>
            </a:r>
            <a:endParaRPr lang="zh-CN" altLang="zh-CN" sz="2400">
              <a:solidFill>
                <a:schemeClr val="bg1">
                  <a:lumMod val="75000"/>
                </a:schemeClr>
              </a:solidFill>
            </a:endParaRPr>
          </a:p>
        </p:txBody>
      </p:sp>
      <p:sp>
        <p:nvSpPr>
          <p:cNvPr id="14" name="矩形 16"/>
          <p:cNvSpPr>
            <a:spLocks noChangeArrowheads="1"/>
          </p:cNvSpPr>
          <p:nvPr/>
        </p:nvSpPr>
        <p:spPr bwMode="auto">
          <a:xfrm>
            <a:off x="3353407" y="4327252"/>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求最小生成树算法</a:t>
            </a:r>
            <a:r>
              <a:rPr lang="en-US" altLang="zh-CN" sz="2400">
                <a:solidFill>
                  <a:schemeClr val="bg1">
                    <a:lumMod val="75000"/>
                  </a:schemeClr>
                </a:solidFill>
              </a:rPr>
              <a:t>2——Kruskal</a:t>
            </a:r>
            <a:r>
              <a:rPr lang="zh-CN" altLang="en-US" sz="2400">
                <a:solidFill>
                  <a:schemeClr val="bg1">
                    <a:lumMod val="75000"/>
                  </a:schemeClr>
                </a:solidFill>
              </a:rPr>
              <a:t>算法</a:t>
            </a:r>
            <a:endParaRPr lang="zh-CN" altLang="zh-CN" sz="2400">
              <a:solidFill>
                <a:schemeClr val="bg1">
                  <a:lumMod val="75000"/>
                </a:schemeClr>
              </a:solidFill>
            </a:endParaRPr>
          </a:p>
        </p:txBody>
      </p:sp>
      <p:sp>
        <p:nvSpPr>
          <p:cNvPr id="15" name="TextBox 14"/>
          <p:cNvSpPr txBox="1"/>
          <p:nvPr/>
        </p:nvSpPr>
        <p:spPr>
          <a:xfrm>
            <a:off x="2051720" y="5050624"/>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6.6.5</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7" name="矩形 22"/>
          <p:cNvSpPr>
            <a:spLocks noChangeArrowheads="1"/>
          </p:cNvSpPr>
          <p:nvPr/>
        </p:nvSpPr>
        <p:spPr bwMode="auto">
          <a:xfrm>
            <a:off x="3321720" y="5023637"/>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生成树小结</a:t>
            </a:r>
            <a:endParaRPr lang="zh-CN" altLang="zh-CN" sz="2400">
              <a:solidFill>
                <a:schemeClr val="tx1"/>
              </a:solidFill>
            </a:endParaRPr>
          </a:p>
        </p:txBody>
      </p:sp>
      <p:sp>
        <p:nvSpPr>
          <p:cNvPr id="42" name="KSO_Shape"/>
          <p:cNvSpPr/>
          <p:nvPr/>
        </p:nvSpPr>
        <p:spPr bwMode="auto">
          <a:xfrm flipH="1">
            <a:off x="8302252" y="3363640"/>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生成树算法小结</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ea typeface="黑体" panose="02010609060101010101" charset="-122"/>
              </a:rPr>
            </a:fld>
            <a:endParaRPr lang="en-US" altLang="zh-CN">
              <a:ea typeface="黑体" panose="02010609060101010101" charset="-122"/>
            </a:endParaRPr>
          </a:p>
        </p:txBody>
      </p:sp>
      <p:sp>
        <p:nvSpPr>
          <p:cNvPr id="4" name="矩形 3"/>
          <p:cNvSpPr/>
          <p:nvPr/>
        </p:nvSpPr>
        <p:spPr>
          <a:xfrm>
            <a:off x="2051720" y="2643897"/>
            <a:ext cx="5688632" cy="830997"/>
          </a:xfrm>
          <a:prstGeom prst="rect">
            <a:avLst/>
          </a:prstGeom>
        </p:spPr>
        <p:txBody>
          <a:bodyPr wrap="square">
            <a:spAutoFit/>
          </a:bodyPr>
          <a:lstStyle/>
          <a:p>
            <a:pPr algn="l"/>
            <a:r>
              <a:rPr lang="en-US" altLang="zh-CN" sz="2400" smtClean="0">
                <a:solidFill>
                  <a:schemeClr val="tx1"/>
                </a:solidFill>
                <a:latin typeface="黑体" panose="02010609060101010101" charset="-122"/>
                <a:ea typeface="黑体" panose="02010609060101010101" charset="-122"/>
              </a:rPr>
              <a:t>Prim</a:t>
            </a:r>
            <a:r>
              <a:rPr lang="zh-CN" altLang="en-US" sz="2400">
                <a:solidFill>
                  <a:schemeClr val="tx1"/>
                </a:solidFill>
                <a:latin typeface="黑体" panose="02010609060101010101" charset="-122"/>
                <a:ea typeface="黑体" panose="02010609060101010101" charset="-122"/>
              </a:rPr>
              <a:t>从点</a:t>
            </a:r>
            <a:r>
              <a:rPr lang="zh-CN" altLang="en-US" sz="2400" smtClean="0">
                <a:solidFill>
                  <a:schemeClr val="tx1"/>
                </a:solidFill>
                <a:latin typeface="黑体" panose="02010609060101010101" charset="-122"/>
                <a:ea typeface="黑体" panose="02010609060101010101" charset="-122"/>
              </a:rPr>
              <a:t>入手    </a:t>
            </a:r>
            <a:r>
              <a:rPr lang="en-US" altLang="zh-CN" sz="2400" smtClean="0">
                <a:solidFill>
                  <a:schemeClr val="tx1"/>
                </a:solidFill>
                <a:latin typeface="黑体" panose="02010609060101010101" charset="-122"/>
                <a:ea typeface="黑体" panose="02010609060101010101" charset="-122"/>
              </a:rPr>
              <a:t>—— </a:t>
            </a:r>
            <a:r>
              <a:rPr lang="zh-CN" altLang="zh-CN" sz="2400" smtClean="0">
                <a:solidFill>
                  <a:schemeClr val="tx1"/>
                </a:solidFill>
                <a:latin typeface="黑体" panose="02010609060101010101" charset="-122"/>
                <a:ea typeface="黑体" panose="02010609060101010101" charset="-122"/>
              </a:rPr>
              <a:t>适用稠密</a:t>
            </a:r>
            <a:r>
              <a:rPr lang="zh-CN" altLang="zh-CN" sz="2400">
                <a:solidFill>
                  <a:schemeClr val="tx1"/>
                </a:solidFill>
                <a:latin typeface="黑体" panose="02010609060101010101" charset="-122"/>
                <a:ea typeface="黑体" panose="02010609060101010101" charset="-122"/>
              </a:rPr>
              <a:t>图</a:t>
            </a:r>
            <a:endParaRPr lang="en-US" altLang="zh-CN" sz="2400" smtClean="0">
              <a:solidFill>
                <a:schemeClr val="tx1"/>
              </a:solidFill>
              <a:latin typeface="黑体" panose="02010609060101010101" charset="-122"/>
              <a:ea typeface="黑体" panose="02010609060101010101" charset="-122"/>
            </a:endParaRPr>
          </a:p>
          <a:p>
            <a:pPr algn="l"/>
            <a:r>
              <a:rPr lang="en-US" altLang="zh-CN" sz="2400" smtClean="0">
                <a:solidFill>
                  <a:schemeClr val="tx1"/>
                </a:solidFill>
                <a:latin typeface="黑体" panose="02010609060101010101" charset="-122"/>
                <a:ea typeface="黑体" panose="02010609060101010101" charset="-122"/>
              </a:rPr>
              <a:t>Kruskal</a:t>
            </a:r>
            <a:r>
              <a:rPr lang="zh-CN" altLang="en-US" sz="2400">
                <a:solidFill>
                  <a:schemeClr val="tx1"/>
                </a:solidFill>
                <a:latin typeface="黑体" panose="02010609060101010101" charset="-122"/>
                <a:ea typeface="黑体" panose="02010609060101010101" charset="-122"/>
              </a:rPr>
              <a:t>从边</a:t>
            </a:r>
            <a:r>
              <a:rPr lang="zh-CN" altLang="en-US" sz="2400" smtClean="0">
                <a:solidFill>
                  <a:schemeClr val="tx1"/>
                </a:solidFill>
                <a:latin typeface="黑体" panose="02010609060101010101" charset="-122"/>
                <a:ea typeface="黑体" panose="02010609060101010101" charset="-122"/>
              </a:rPr>
              <a:t>入手 </a:t>
            </a:r>
            <a:r>
              <a:rPr lang="en-US" altLang="zh-CN" sz="2400" smtClean="0">
                <a:solidFill>
                  <a:schemeClr val="tx1"/>
                </a:solidFill>
                <a:latin typeface="黑体" panose="02010609060101010101" charset="-122"/>
                <a:ea typeface="黑体" panose="02010609060101010101" charset="-122"/>
              </a:rPr>
              <a:t>—— </a:t>
            </a:r>
            <a:r>
              <a:rPr lang="zh-CN" altLang="zh-CN" sz="2400" smtClean="0">
                <a:solidFill>
                  <a:schemeClr val="tx1"/>
                </a:solidFill>
                <a:latin typeface="黑体" panose="02010609060101010101" charset="-122"/>
                <a:ea typeface="黑体" panose="02010609060101010101" charset="-122"/>
              </a:rPr>
              <a:t>适用稀疏图</a:t>
            </a:r>
            <a:endParaRPr lang="zh-CN" altLang="zh-CN" sz="2400">
              <a:solidFill>
                <a:schemeClr val="tx1"/>
              </a:solidFill>
              <a:latin typeface="黑体" panose="02010609060101010101" charset="-122"/>
              <a:ea typeface="黑体" panose="02010609060101010101" charset="-122"/>
            </a:endParaRPr>
          </a:p>
        </p:txBody>
      </p:sp>
      <p:sp>
        <p:nvSpPr>
          <p:cNvPr id="5" name="右箭头 4">
            <a:hlinkClick r:id="rId1" action="ppaction://hlinksldjump"/>
          </p:cNvPr>
          <p:cNvSpPr/>
          <p:nvPr/>
        </p:nvSpPr>
        <p:spPr>
          <a:xfrm>
            <a:off x="6660515" y="908685"/>
            <a:ext cx="1007745" cy="431800"/>
          </a:xfrm>
          <a:prstGeom prst="rightArrow">
            <a:avLst/>
          </a:prstGeom>
          <a:ln>
            <a:solidFill>
              <a:schemeClr val="tx1"/>
            </a:solid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接连接符 23"/>
          <p:cNvCxnSpPr>
            <a:cxnSpLocks noChangeShapeType="1"/>
          </p:cNvCxnSpPr>
          <p:nvPr/>
        </p:nvCxnSpPr>
        <p:spPr bwMode="auto">
          <a:xfrm>
            <a:off x="1903413" y="2538413"/>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7" name="直接连接符 27"/>
          <p:cNvCxnSpPr>
            <a:cxnSpLocks noChangeShapeType="1"/>
          </p:cNvCxnSpPr>
          <p:nvPr/>
        </p:nvCxnSpPr>
        <p:spPr bwMode="auto">
          <a:xfrm>
            <a:off x="1911350" y="3232150"/>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8" name="直接连接符 2"/>
          <p:cNvCxnSpPr>
            <a:cxnSpLocks noChangeShapeType="1"/>
          </p:cNvCxnSpPr>
          <p:nvPr/>
        </p:nvCxnSpPr>
        <p:spPr bwMode="auto">
          <a:xfrm>
            <a:off x="1911350" y="1844675"/>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文本框 19"/>
          <p:cNvSpPr txBox="1">
            <a:spLocks noChangeArrowheads="1"/>
          </p:cNvSpPr>
          <p:nvPr/>
        </p:nvSpPr>
        <p:spPr bwMode="auto">
          <a:xfrm>
            <a:off x="2167697" y="1460500"/>
            <a:ext cx="325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a:solidFill>
                  <a:schemeClr val="bg1">
                    <a:lumMod val="85000"/>
                  </a:schemeClr>
                </a:solidFill>
              </a:rPr>
              <a:t>实际问题中</a:t>
            </a:r>
            <a:r>
              <a:rPr lang="zh-CN" altLang="en-US" sz="2400" smtClean="0">
                <a:solidFill>
                  <a:schemeClr val="bg1">
                    <a:lumMod val="85000"/>
                  </a:schemeClr>
                </a:solidFill>
              </a:rPr>
              <a:t>的图及</a:t>
            </a:r>
            <a:r>
              <a:rPr lang="zh-CN" altLang="en-US" sz="2400">
                <a:solidFill>
                  <a:schemeClr val="bg1">
                    <a:lumMod val="85000"/>
                  </a:schemeClr>
                </a:solidFill>
              </a:rPr>
              <a:t>抽象</a:t>
            </a:r>
            <a:endParaRPr lang="en-US" altLang="zh-CN" sz="2400">
              <a:solidFill>
                <a:schemeClr val="bg1">
                  <a:lumMod val="85000"/>
                </a:schemeClr>
              </a:solidFill>
            </a:endParaRPr>
          </a:p>
        </p:txBody>
      </p:sp>
      <p:sp>
        <p:nvSpPr>
          <p:cNvPr id="6150" name="文本框 20"/>
          <p:cNvSpPr txBox="1">
            <a:spLocks noChangeArrowheads="1"/>
          </p:cNvSpPr>
          <p:nvPr/>
        </p:nvSpPr>
        <p:spPr bwMode="auto">
          <a:xfrm>
            <a:off x="2167697" y="2160588"/>
            <a:ext cx="2332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85000"/>
                  </a:schemeClr>
                </a:solidFill>
              </a:rPr>
              <a:t>图的</a:t>
            </a:r>
            <a:r>
              <a:rPr lang="zh-CN" altLang="en-US" sz="2400">
                <a:solidFill>
                  <a:schemeClr val="bg1">
                    <a:lumMod val="85000"/>
                  </a:schemeClr>
                </a:solidFill>
              </a:rPr>
              <a:t>逻辑结构</a:t>
            </a:r>
            <a:endParaRPr lang="zh-CN" altLang="zh-CN" sz="2400">
              <a:solidFill>
                <a:schemeClr val="bg1">
                  <a:lumMod val="85000"/>
                </a:schemeClr>
              </a:solidFill>
            </a:endParaRPr>
          </a:p>
        </p:txBody>
      </p:sp>
      <p:sp>
        <p:nvSpPr>
          <p:cNvPr id="6151" name="文本框 22"/>
          <p:cNvSpPr txBox="1">
            <a:spLocks noChangeArrowheads="1"/>
          </p:cNvSpPr>
          <p:nvPr/>
        </p:nvSpPr>
        <p:spPr bwMode="auto">
          <a:xfrm>
            <a:off x="2167697" y="2860675"/>
            <a:ext cx="295814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85000"/>
                  </a:schemeClr>
                </a:solidFill>
              </a:rPr>
              <a:t>图的</a:t>
            </a:r>
            <a:r>
              <a:rPr lang="zh-CN" altLang="en-US" sz="2400">
                <a:solidFill>
                  <a:schemeClr val="bg1">
                    <a:lumMod val="85000"/>
                  </a:schemeClr>
                </a:solidFill>
              </a:rPr>
              <a:t>存储</a:t>
            </a:r>
            <a:r>
              <a:rPr lang="zh-CN" altLang="en-US" sz="2400" smtClean="0">
                <a:solidFill>
                  <a:schemeClr val="bg1">
                    <a:lumMod val="85000"/>
                  </a:schemeClr>
                </a:solidFill>
              </a:rPr>
              <a:t>结构及实现</a:t>
            </a:r>
            <a:endParaRPr lang="zh-CN" altLang="zh-CN" sz="2400">
              <a:solidFill>
                <a:schemeClr val="bg1">
                  <a:lumMod val="85000"/>
                </a:schemeClr>
              </a:solidFill>
            </a:endParaRPr>
          </a:p>
        </p:txBody>
      </p:sp>
      <p:cxnSp>
        <p:nvCxnSpPr>
          <p:cNvPr id="6152" name="直接连接符 23"/>
          <p:cNvCxnSpPr>
            <a:cxnSpLocks noChangeShapeType="1"/>
          </p:cNvCxnSpPr>
          <p:nvPr/>
        </p:nvCxnSpPr>
        <p:spPr bwMode="auto">
          <a:xfrm>
            <a:off x="1865313" y="4619625"/>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3" name="直接连接符 27"/>
          <p:cNvCxnSpPr>
            <a:cxnSpLocks noChangeShapeType="1"/>
          </p:cNvCxnSpPr>
          <p:nvPr/>
        </p:nvCxnSpPr>
        <p:spPr bwMode="auto">
          <a:xfrm>
            <a:off x="1873250" y="5313363"/>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4" name="直接连接符 2"/>
          <p:cNvCxnSpPr>
            <a:cxnSpLocks noChangeShapeType="1"/>
          </p:cNvCxnSpPr>
          <p:nvPr/>
        </p:nvCxnSpPr>
        <p:spPr bwMode="auto">
          <a:xfrm>
            <a:off x="1873250" y="3925888"/>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5" name="文本框 19"/>
          <p:cNvSpPr txBox="1">
            <a:spLocks noChangeArrowheads="1"/>
          </p:cNvSpPr>
          <p:nvPr/>
        </p:nvSpPr>
        <p:spPr bwMode="auto">
          <a:xfrm>
            <a:off x="2167697" y="3559175"/>
            <a:ext cx="268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85000"/>
                  </a:schemeClr>
                </a:solidFill>
              </a:rPr>
              <a:t>图的基本操作</a:t>
            </a:r>
            <a:endParaRPr lang="en-US" altLang="zh-CN" sz="2400">
              <a:solidFill>
                <a:schemeClr val="bg1">
                  <a:lumMod val="85000"/>
                </a:schemeClr>
              </a:solidFill>
            </a:endParaRPr>
          </a:p>
        </p:txBody>
      </p:sp>
      <p:sp>
        <p:nvSpPr>
          <p:cNvPr id="6156" name="文本框 20"/>
          <p:cNvSpPr txBox="1">
            <a:spLocks noChangeArrowheads="1"/>
          </p:cNvSpPr>
          <p:nvPr/>
        </p:nvSpPr>
        <p:spPr bwMode="auto">
          <a:xfrm>
            <a:off x="2167697" y="4259263"/>
            <a:ext cx="3756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85000"/>
                  </a:schemeClr>
                </a:solidFill>
              </a:rPr>
              <a:t>图的遍历</a:t>
            </a:r>
            <a:endParaRPr lang="zh-CN" altLang="zh-CN" sz="2400">
              <a:solidFill>
                <a:schemeClr val="bg1">
                  <a:lumMod val="85000"/>
                </a:schemeClr>
              </a:solidFill>
            </a:endParaRPr>
          </a:p>
        </p:txBody>
      </p:sp>
      <p:sp>
        <p:nvSpPr>
          <p:cNvPr id="6157" name="文本框 22"/>
          <p:cNvSpPr txBox="1">
            <a:spLocks noChangeArrowheads="1"/>
          </p:cNvSpPr>
          <p:nvPr/>
        </p:nvSpPr>
        <p:spPr bwMode="auto">
          <a:xfrm>
            <a:off x="2167697" y="4959350"/>
            <a:ext cx="3938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85000"/>
                  </a:schemeClr>
                </a:solidFill>
              </a:rPr>
              <a:t>图中的树问题</a:t>
            </a:r>
            <a:endParaRPr lang="zh-CN" altLang="zh-CN" sz="2400">
              <a:solidFill>
                <a:schemeClr val="bg1">
                  <a:lumMod val="85000"/>
                </a:schemeClr>
              </a:solidFill>
            </a:endParaRPr>
          </a:p>
        </p:txBody>
      </p:sp>
      <p:cxnSp>
        <p:nvCxnSpPr>
          <p:cNvPr id="6158" name="直接连接符 23"/>
          <p:cNvCxnSpPr>
            <a:cxnSpLocks noChangeShapeType="1"/>
          </p:cNvCxnSpPr>
          <p:nvPr/>
        </p:nvCxnSpPr>
        <p:spPr bwMode="auto">
          <a:xfrm>
            <a:off x="1882775" y="6007100"/>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9" name="直接连接符 27"/>
          <p:cNvCxnSpPr>
            <a:cxnSpLocks noChangeShapeType="1"/>
          </p:cNvCxnSpPr>
          <p:nvPr/>
        </p:nvCxnSpPr>
        <p:spPr bwMode="auto">
          <a:xfrm>
            <a:off x="1890713" y="6700838"/>
            <a:ext cx="6119812"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0" name="文本框 20"/>
          <p:cNvSpPr txBox="1">
            <a:spLocks noChangeArrowheads="1"/>
          </p:cNvSpPr>
          <p:nvPr/>
        </p:nvSpPr>
        <p:spPr bwMode="auto">
          <a:xfrm>
            <a:off x="2167697" y="5657850"/>
            <a:ext cx="375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图中的最短路径问题</a:t>
            </a:r>
            <a:endParaRPr lang="zh-CN" altLang="zh-CN" sz="2400"/>
          </a:p>
        </p:txBody>
      </p:sp>
      <p:sp>
        <p:nvSpPr>
          <p:cNvPr id="6161" name="文本框 22"/>
          <p:cNvSpPr txBox="1">
            <a:spLocks noChangeArrowheads="1"/>
          </p:cNvSpPr>
          <p:nvPr/>
        </p:nvSpPr>
        <p:spPr bwMode="auto">
          <a:xfrm>
            <a:off x="2167697" y="6356350"/>
            <a:ext cx="393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85000"/>
                  </a:schemeClr>
                </a:solidFill>
              </a:rPr>
              <a:t>活动顶点与活动边的问题</a:t>
            </a:r>
            <a:endParaRPr lang="zh-CN" altLang="zh-CN" sz="2400">
              <a:solidFill>
                <a:schemeClr val="bg1">
                  <a:lumMod val="85000"/>
                </a:schemeClr>
              </a:solidFill>
            </a:endParaRPr>
          </a:p>
        </p:txBody>
      </p:sp>
      <p:sp>
        <p:nvSpPr>
          <p:cNvPr id="6162" name="矩形 3"/>
          <p:cNvSpPr>
            <a:spLocks noChangeArrowheads="1"/>
          </p:cNvSpPr>
          <p:nvPr/>
        </p:nvSpPr>
        <p:spPr bwMode="auto">
          <a:xfrm>
            <a:off x="-1588" y="0"/>
            <a:ext cx="1909763" cy="6858000"/>
          </a:xfrm>
          <a:prstGeom prst="rect">
            <a:avLst/>
          </a:prstGeom>
          <a:solidFill>
            <a:schemeClr val="accent1">
              <a:lumMod val="75000"/>
            </a:schemeClr>
          </a:solidFill>
          <a:ln>
            <a:noFill/>
          </a:ln>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endParaRPr lang="zh-CN" altLang="en-US" sz="1800" b="0">
              <a:solidFill>
                <a:srgbClr val="FFFFFF"/>
              </a:solidFill>
              <a:latin typeface="Calibri" panose="020F0502020204030204" pitchFamily="34" charset="0"/>
              <a:ea typeface="华文新魏" panose="02010800040101010101" pitchFamily="2" charset="-122"/>
            </a:endParaRPr>
          </a:p>
        </p:txBody>
      </p:sp>
      <p:sp>
        <p:nvSpPr>
          <p:cNvPr id="7187" name="文本框 18"/>
          <p:cNvSpPr txBox="1">
            <a:spLocks noChangeArrowheads="1"/>
          </p:cNvSpPr>
          <p:nvPr/>
        </p:nvSpPr>
        <p:spPr bwMode="auto">
          <a:xfrm>
            <a:off x="-36513" y="322263"/>
            <a:ext cx="4464051"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 typeface="Arial" panose="020B0604020202020204" pitchFamily="34" charset="0"/>
              <a:buNone/>
              <a:defRPr/>
            </a:pPr>
            <a:r>
              <a:rPr lang="en-US" altLang="zh-CN" sz="6000" b="0">
                <a:solidFill>
                  <a:srgbClr val="FFFFFF"/>
                </a:solidFill>
                <a:latin typeface="Impact" panose="020B0806030902050204" pitchFamily="34" charset="0"/>
                <a:ea typeface="华文中宋" panose="02010600040101010101" pitchFamily="2" charset="-122"/>
              </a:rPr>
              <a:t>CON</a:t>
            </a:r>
            <a:r>
              <a:rPr lang="en-US" altLang="zh-CN" sz="6000" b="0">
                <a:solidFill>
                  <a:schemeClr val="accent1">
                    <a:lumMod val="40000"/>
                    <a:lumOff val="60000"/>
                  </a:schemeClr>
                </a:solidFill>
                <a:latin typeface="Impact" panose="020B0806030902050204" pitchFamily="34" charset="0"/>
                <a:ea typeface="华文中宋" panose="02010600040101010101" pitchFamily="2" charset="-122"/>
              </a:rPr>
              <a:t>TENTS</a:t>
            </a:r>
            <a:endParaRPr lang="zh-CN" altLang="en-US" sz="6000" b="0">
              <a:solidFill>
                <a:schemeClr val="accent1">
                  <a:lumMod val="40000"/>
                  <a:lumOff val="60000"/>
                </a:schemeClr>
              </a:solidFill>
              <a:latin typeface="Impact" panose="020B0806030902050204" pitchFamily="34" charset="0"/>
              <a:ea typeface="华文中宋" panose="02010600040101010101" pitchFamily="2" charset="-122"/>
            </a:endParaRPr>
          </a:p>
        </p:txBody>
      </p:sp>
      <p:sp>
        <p:nvSpPr>
          <p:cNvPr id="6164" name="椭圆 7"/>
          <p:cNvSpPr>
            <a:spLocks noChangeArrowheads="1"/>
          </p:cNvSpPr>
          <p:nvPr/>
        </p:nvSpPr>
        <p:spPr bwMode="auto">
          <a:xfrm>
            <a:off x="1603375" y="1365250"/>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6.1</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5" name="椭圆 7"/>
          <p:cNvSpPr>
            <a:spLocks noChangeArrowheads="1"/>
          </p:cNvSpPr>
          <p:nvPr/>
        </p:nvSpPr>
        <p:spPr bwMode="auto">
          <a:xfrm>
            <a:off x="1603375" y="2057400"/>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6.2</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6" name="椭圆 7"/>
          <p:cNvSpPr>
            <a:spLocks noChangeArrowheads="1"/>
          </p:cNvSpPr>
          <p:nvPr/>
        </p:nvSpPr>
        <p:spPr bwMode="auto">
          <a:xfrm>
            <a:off x="1603375" y="2751138"/>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6.3</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7" name="椭圆 7"/>
          <p:cNvSpPr>
            <a:spLocks noChangeArrowheads="1"/>
          </p:cNvSpPr>
          <p:nvPr/>
        </p:nvSpPr>
        <p:spPr bwMode="auto">
          <a:xfrm>
            <a:off x="1603375" y="3444875"/>
            <a:ext cx="523875" cy="522288"/>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6.4</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8" name="椭圆 7"/>
          <p:cNvSpPr>
            <a:spLocks noChangeArrowheads="1"/>
          </p:cNvSpPr>
          <p:nvPr/>
        </p:nvSpPr>
        <p:spPr bwMode="auto">
          <a:xfrm>
            <a:off x="1603375" y="4137025"/>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6.5</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9" name="椭圆 7"/>
          <p:cNvSpPr>
            <a:spLocks noChangeArrowheads="1"/>
          </p:cNvSpPr>
          <p:nvPr/>
        </p:nvSpPr>
        <p:spPr bwMode="auto">
          <a:xfrm>
            <a:off x="1603375" y="4830763"/>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6.6</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0" name="椭圆 7"/>
          <p:cNvSpPr>
            <a:spLocks noChangeArrowheads="1"/>
          </p:cNvSpPr>
          <p:nvPr/>
        </p:nvSpPr>
        <p:spPr bwMode="auto">
          <a:xfrm>
            <a:off x="1619250" y="5524500"/>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6.7</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1" name="椭圆 7"/>
          <p:cNvSpPr>
            <a:spLocks noChangeArrowheads="1"/>
          </p:cNvSpPr>
          <p:nvPr/>
        </p:nvSpPr>
        <p:spPr bwMode="auto">
          <a:xfrm>
            <a:off x="1619250" y="6218238"/>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6.8</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6.7 </a:t>
            </a:r>
            <a:r>
              <a:rPr lang="zh-CN" altLang="en-US" smtClean="0">
                <a:solidFill>
                  <a:schemeClr val="tx2">
                    <a:lumMod val="90000"/>
                    <a:lumOff val="10000"/>
                  </a:schemeClr>
                </a:solidFill>
                <a:latin typeface="黑体" panose="02010609060101010101" charset="-122"/>
                <a:ea typeface="黑体" panose="02010609060101010101" charset="-122"/>
                <a:cs typeface="+mj-cs"/>
              </a:rPr>
              <a:t>图中的最短路径问题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535531"/>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6.7.1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6.7.2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问题引入</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单源最短路径算法</a:t>
            </a:r>
            <a:endParaRPr lang="zh-CN" altLang="zh-CN" sz="2400">
              <a:solidFill>
                <a:schemeClr val="tx1"/>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6.7.3</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6.7.4</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各顶点对间最短路径算法</a:t>
            </a:r>
            <a:endParaRPr lang="zh-CN" altLang="zh-CN" sz="2400">
              <a:solidFill>
                <a:schemeClr val="tx1"/>
              </a:solidFill>
            </a:endParaRPr>
          </a:p>
        </p:txBody>
      </p:sp>
      <p:sp>
        <p:nvSpPr>
          <p:cNvPr id="14" name="矩形 16"/>
          <p:cNvSpPr>
            <a:spLocks noChangeArrowheads="1"/>
          </p:cNvSpPr>
          <p:nvPr/>
        </p:nvSpPr>
        <p:spPr bwMode="auto">
          <a:xfrm>
            <a:off x="3353407" y="4327252"/>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最短路径问题小结</a:t>
            </a:r>
            <a:endParaRPr lang="zh-CN" altLang="zh-CN" sz="2400">
              <a:solidFill>
                <a:schemeClr val="tx1"/>
              </a:solidFill>
            </a:endParaRPr>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6.7 </a:t>
            </a:r>
            <a:r>
              <a:rPr lang="zh-CN" altLang="en-US" smtClean="0">
                <a:solidFill>
                  <a:schemeClr val="tx2">
                    <a:lumMod val="90000"/>
                    <a:lumOff val="10000"/>
                  </a:schemeClr>
                </a:solidFill>
                <a:latin typeface="黑体" panose="02010609060101010101" charset="-122"/>
                <a:ea typeface="黑体" panose="02010609060101010101" charset="-122"/>
                <a:cs typeface="+mj-cs"/>
              </a:rPr>
              <a:t>图中的最短路径问题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535531"/>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6.7.1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6.7.2</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问题引入</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单源最短路径算法</a:t>
            </a:r>
            <a:endParaRPr lang="zh-CN" altLang="zh-CN" sz="2400">
              <a:solidFill>
                <a:schemeClr val="bg1">
                  <a:lumMod val="7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6.7.3</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6.7.4</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各顶点对间最短路径算法</a:t>
            </a:r>
            <a:endParaRPr lang="zh-CN" altLang="zh-CN" sz="2400">
              <a:solidFill>
                <a:schemeClr val="bg1">
                  <a:lumMod val="75000"/>
                </a:schemeClr>
              </a:solidFill>
            </a:endParaRPr>
          </a:p>
        </p:txBody>
      </p:sp>
      <p:sp>
        <p:nvSpPr>
          <p:cNvPr id="14" name="矩形 16"/>
          <p:cNvSpPr>
            <a:spLocks noChangeArrowheads="1"/>
          </p:cNvSpPr>
          <p:nvPr/>
        </p:nvSpPr>
        <p:spPr bwMode="auto">
          <a:xfrm>
            <a:off x="3353407" y="4327252"/>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最短路径问题小结</a:t>
            </a:r>
            <a:endParaRPr lang="zh-CN" altLang="zh-CN" sz="2400">
              <a:solidFill>
                <a:schemeClr val="bg1">
                  <a:lumMod val="75000"/>
                </a:schemeClr>
              </a:solidFill>
            </a:endParaRPr>
          </a:p>
        </p:txBody>
      </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zh-CN"/>
              <a:t>网络中有效传输数据的问题</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ea typeface="黑体" panose="02010609060101010101" charset="-122"/>
              </a:rPr>
            </a:fld>
            <a:endParaRPr lang="en-US" altLang="zh-CN">
              <a:ea typeface="黑体" panose="02010609060101010101" charset="-122"/>
            </a:endParaRPr>
          </a:p>
        </p:txBody>
      </p:sp>
      <p:sp>
        <p:nvSpPr>
          <p:cNvPr id="4" name="页脚占位符 3"/>
          <p:cNvSpPr txBox="1"/>
          <p:nvPr/>
        </p:nvSpPr>
        <p:spPr bwMode="auto">
          <a:xfrm>
            <a:off x="2768770" y="616016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en-US"/>
            </a:defPPr>
            <a:lvl1pPr algn="ctr" rtl="0" fontAlgn="base">
              <a:spcBef>
                <a:spcPct val="0"/>
              </a:spcBef>
              <a:spcAft>
                <a:spcPct val="0"/>
              </a:spcAft>
              <a:defRPr sz="1400" b="1" i="1" kern="1200">
                <a:solidFill>
                  <a:srgbClr val="5F5F5F"/>
                </a:solidFill>
                <a:latin typeface="Verdana" panose="020B0604030504040204" pitchFamily="34" charset="0"/>
                <a:ea typeface="+mn-ea"/>
                <a:cs typeface="+mn-cs"/>
              </a:defRPr>
            </a:lvl1pPr>
            <a:lvl2pPr marL="4572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2pPr>
            <a:lvl3pPr marL="9144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3pPr>
            <a:lvl4pPr marL="13716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4pPr>
            <a:lvl5pPr marL="18288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5pPr>
            <a:lvl6pPr marL="22860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6pPr>
            <a:lvl7pPr marL="27432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7pPr>
            <a:lvl8pPr marL="32004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8pPr>
            <a:lvl9pPr marL="36576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9pPr>
          </a:lstStyle>
          <a:p>
            <a:r>
              <a:rPr lang="en-US" altLang="zh-CN" sz="1800" i="0" smtClean="0">
                <a:solidFill>
                  <a:schemeClr val="tx1"/>
                </a:solidFill>
                <a:ea typeface="黑体" panose="02010609060101010101" charset="-122"/>
              </a:rPr>
              <a:t>因特网中的路由选择</a:t>
            </a:r>
            <a:endParaRPr lang="en-US" altLang="zh-CN" sz="1800" i="0">
              <a:solidFill>
                <a:schemeClr val="tx1"/>
              </a:solidFill>
              <a:ea typeface="黑体" panose="02010609060101010101" charset="-122"/>
            </a:endParaRPr>
          </a:p>
        </p:txBody>
      </p:sp>
      <p:pic>
        <p:nvPicPr>
          <p:cNvPr id="16386" name="Picture 2" descr="6t5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13636" y="1124744"/>
            <a:ext cx="6605123" cy="380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 name="矩形 295"/>
          <p:cNvSpPr/>
          <p:nvPr/>
        </p:nvSpPr>
        <p:spPr>
          <a:xfrm>
            <a:off x="539552" y="5157192"/>
            <a:ext cx="8206704" cy="830997"/>
          </a:xfrm>
          <a:prstGeom prst="rect">
            <a:avLst/>
          </a:prstGeom>
        </p:spPr>
        <p:txBody>
          <a:bodyPr wrap="square">
            <a:spAutoFit/>
          </a:bodyPr>
          <a:lstStyle/>
          <a:p>
            <a:pPr algn="l"/>
            <a:r>
              <a:rPr lang="zh-CN" altLang="zh-CN" sz="1600" dirty="0">
                <a:solidFill>
                  <a:schemeClr val="tx1"/>
                </a:solidFill>
                <a:latin typeface="黑体" panose="02010609060101010101" charset="-122"/>
                <a:ea typeface="黑体" panose="02010609060101010101" charset="-122"/>
              </a:rPr>
              <a:t>网络的作用是传输数据，数据从源端被传送到目的端往往要通过不止一个中间点，可能会有多条传输路径，采用何种机制传输数据以及如何</a:t>
            </a:r>
            <a:r>
              <a:rPr lang="zh-CN" altLang="zh-CN" sz="1600"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选择最佳的传输路径</a:t>
            </a:r>
            <a:r>
              <a:rPr lang="zh-CN" altLang="zh-CN" sz="1600" dirty="0">
                <a:solidFill>
                  <a:schemeClr val="tx1"/>
                </a:solidFill>
                <a:latin typeface="黑体" panose="02010609060101010101" charset="-122"/>
                <a:ea typeface="黑体" panose="02010609060101010101" charset="-122"/>
              </a:rPr>
              <a:t>，是网络通信中要解决的问题</a:t>
            </a:r>
            <a:r>
              <a:rPr lang="zh-CN" altLang="zh-CN" sz="1600" dirty="0">
                <a:solidFill>
                  <a:schemeClr val="bg1">
                    <a:lumMod val="65000"/>
                  </a:schemeClr>
                </a:solidFill>
                <a:latin typeface="黑体" panose="02010609060101010101" charset="-122"/>
                <a:ea typeface="黑体" panose="02010609060101010101" charset="-122"/>
              </a:rPr>
              <a:t>。</a:t>
            </a:r>
            <a:endParaRPr lang="zh-CN" altLang="zh-CN" sz="1600" dirty="0">
              <a:solidFill>
                <a:schemeClr val="bg1">
                  <a:lumMod val="65000"/>
                </a:schemeClr>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blinds(horizontal)">
                                      <p:cBhvr>
                                        <p:cTn id="7"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图的讨论</a:t>
            </a:r>
            <a:endParaRPr lang="zh-CN" altLang="en-US"/>
          </a:p>
        </p:txBody>
      </p:sp>
      <p:sp>
        <p:nvSpPr>
          <p:cNvPr id="3" name="内容占位符 2"/>
          <p:cNvSpPr>
            <a:spLocks noGrp="1"/>
          </p:cNvSpPr>
          <p:nvPr>
            <p:ph idx="1"/>
          </p:nvPr>
        </p:nvSpPr>
        <p:spPr>
          <a:xfrm>
            <a:off x="395605" y="1233805"/>
            <a:ext cx="8508365" cy="5200015"/>
          </a:xfrm>
        </p:spPr>
        <p:txBody>
          <a:bodyPr/>
          <a:lstStyle/>
          <a:p>
            <a:r>
              <a:rPr lang="zh-CN" altLang="zh-CN" dirty="0"/>
              <a:t>【思考与讨论】从实际问题中抽象出来的数据结构的“图”有什么特点？</a:t>
            </a:r>
            <a:endParaRPr lang="zh-CN" altLang="zh-CN" dirty="0"/>
          </a:p>
          <a:p>
            <a:endParaRPr lang="zh-CN" altLang="zh-CN" dirty="0"/>
          </a:p>
          <a:p>
            <a:endParaRPr lang="zh-CN" altLang="zh-CN" dirty="0"/>
          </a:p>
          <a:p>
            <a:r>
              <a:rPr lang="zh-CN" altLang="zh-CN" dirty="0"/>
              <a:t>讨论：数据结构中的图是拓扑意义上的图，其特点为：</a:t>
            </a:r>
            <a:endParaRPr lang="zh-CN" altLang="zh-CN" dirty="0"/>
          </a:p>
          <a:p>
            <a:r>
              <a:rPr lang="en-US" altLang="zh-CN" dirty="0">
                <a:sym typeface="Wingdings" panose="05000000000000000000"/>
              </a:rPr>
              <a:t></a:t>
            </a:r>
            <a:r>
              <a:rPr lang="en-US" altLang="zh-CN" baseline="-25000" dirty="0"/>
              <a:t>  </a:t>
            </a:r>
            <a:r>
              <a:rPr lang="zh-CN" altLang="zh-CN" dirty="0"/>
              <a:t>用点表示对象，有直接联系的对象用线连接起来。</a:t>
            </a:r>
            <a:endParaRPr lang="zh-CN" altLang="zh-CN" dirty="0"/>
          </a:p>
          <a:p>
            <a:r>
              <a:rPr lang="en-US" altLang="zh-CN" dirty="0">
                <a:sym typeface="Wingdings" panose="05000000000000000000"/>
              </a:rPr>
              <a:t></a:t>
            </a:r>
            <a:r>
              <a:rPr lang="en-US" altLang="zh-CN" baseline="-25000" dirty="0"/>
              <a:t>  </a:t>
            </a:r>
            <a:r>
              <a:rPr lang="zh-CN" altLang="zh-CN" dirty="0"/>
              <a:t>图形中连线的长短曲直和结点的位置无关紧要，每一条线两端都有结点</a:t>
            </a:r>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页脚占位符 3"/>
          <p:cNvSpPr>
            <a:spLocks noGrp="1"/>
          </p:cNvSpPr>
          <p:nvPr>
            <p:ph type="ftr" sz="quarter" idx="10"/>
          </p:nvPr>
        </p:nvSpPr>
        <p:spPr/>
        <p:txBody>
          <a:bodyPr/>
          <a:lstStyle/>
          <a:p>
            <a:pPr>
              <a:defRPr/>
            </a:pPr>
            <a:fld id="{D5A0DE7D-7CE2-47BD-9297-139CBAB4C31D}" type="slidenum">
              <a:rPr lang="zh-CN" altLang="en-US">
                <a:ea typeface="黑体" panose="02010609060101010101" charset="-122"/>
              </a:rPr>
            </a:fld>
            <a:endParaRPr lang="en-US" altLang="zh-CN">
              <a:ea typeface="黑体" panose="02010609060101010101" charset="-122"/>
            </a:endParaRPr>
          </a:p>
        </p:txBody>
      </p:sp>
      <p:sp>
        <p:nvSpPr>
          <p:cNvPr id="73731" name="Rectangle 2"/>
          <p:cNvSpPr>
            <a:spLocks noGrp="1" noChangeArrowheads="1"/>
          </p:cNvSpPr>
          <p:nvPr>
            <p:ph type="title"/>
          </p:nvPr>
        </p:nvSpPr>
        <p:spPr>
          <a:xfrm>
            <a:off x="250825" y="415925"/>
            <a:ext cx="8424863" cy="641350"/>
          </a:xfrm>
        </p:spPr>
        <p:txBody>
          <a:bodyPr/>
          <a:lstStyle/>
          <a:p>
            <a:pPr eaLnBrk="1" hangingPunct="1"/>
            <a:r>
              <a:rPr lang="zh-CN" altLang="en-US" smtClean="0"/>
              <a:t>最短路径问题</a:t>
            </a:r>
            <a:endParaRPr lang="en-US" altLang="zh-CN" smtClean="0">
              <a:latin typeface="Arial" panose="020B0604020202020204" pitchFamily="34" charset="0"/>
            </a:endParaRPr>
          </a:p>
        </p:txBody>
      </p:sp>
      <p:sp>
        <p:nvSpPr>
          <p:cNvPr id="73735" name="Text Box 6"/>
          <p:cNvSpPr txBox="1">
            <a:spLocks noChangeArrowheads="1"/>
          </p:cNvSpPr>
          <p:nvPr/>
        </p:nvSpPr>
        <p:spPr bwMode="auto">
          <a:xfrm>
            <a:off x="3055218" y="2643278"/>
            <a:ext cx="3486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spcBef>
                <a:spcPct val="0"/>
              </a:spcBef>
              <a:buClrTx/>
              <a:buFontTx/>
              <a:buNone/>
            </a:pPr>
            <a:r>
              <a:rPr lang="zh-CN" altLang="en-US" sz="2400" b="0" u="sng" smtClean="0">
                <a:solidFill>
                  <a:srgbClr val="3B3A00"/>
                </a:solidFill>
                <a:latin typeface="Consolas" panose="020B0609020204030204"/>
                <a:ea typeface="黑体" panose="02010609060101010101" charset="-122"/>
              </a:rPr>
              <a:t>单源</a:t>
            </a:r>
            <a:r>
              <a:rPr lang="zh-CN" altLang="en-US" sz="2400" b="0" u="sng">
                <a:solidFill>
                  <a:srgbClr val="3B3A00"/>
                </a:solidFill>
                <a:latin typeface="Consolas" panose="020B0609020204030204"/>
                <a:ea typeface="黑体" panose="02010609060101010101" charset="-122"/>
              </a:rPr>
              <a:t>最短路径</a:t>
            </a:r>
            <a:endParaRPr lang="zh-CN" altLang="en-US" sz="2400" b="0" u="sng">
              <a:solidFill>
                <a:srgbClr val="3B3A00"/>
              </a:solidFill>
              <a:latin typeface="Consolas" panose="020B0609020204030204"/>
              <a:ea typeface="黑体" panose="02010609060101010101" charset="-122"/>
            </a:endParaRPr>
          </a:p>
        </p:txBody>
      </p:sp>
      <p:sp>
        <p:nvSpPr>
          <p:cNvPr id="73736" name="Text Box 7"/>
          <p:cNvSpPr txBox="1">
            <a:spLocks noChangeArrowheads="1"/>
          </p:cNvSpPr>
          <p:nvPr/>
        </p:nvSpPr>
        <p:spPr bwMode="auto">
          <a:xfrm>
            <a:off x="1894756" y="2698591"/>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spcBef>
                <a:spcPct val="0"/>
              </a:spcBef>
              <a:buClrTx/>
              <a:buFontTx/>
              <a:buNone/>
            </a:pPr>
            <a:r>
              <a:rPr lang="en-US" altLang="zh-CN" sz="2400" b="0">
                <a:solidFill>
                  <a:schemeClr val="bg1"/>
                </a:solidFill>
                <a:latin typeface="Consolas" panose="020B0609020204030204"/>
                <a:ea typeface="宋体" panose="02010600030101010101" pitchFamily="2" charset="-122"/>
              </a:rPr>
              <a:t>1</a:t>
            </a:r>
            <a:endParaRPr lang="en-US" altLang="zh-CN" sz="2400" b="0">
              <a:solidFill>
                <a:schemeClr val="bg1"/>
              </a:solidFill>
              <a:latin typeface="Consolas" panose="020B0609020204030204"/>
              <a:ea typeface="宋体" panose="02010600030101010101" pitchFamily="2" charset="-122"/>
            </a:endParaRPr>
          </a:p>
        </p:txBody>
      </p:sp>
      <p:sp>
        <p:nvSpPr>
          <p:cNvPr id="73738" name="Text Box 9"/>
          <p:cNvSpPr txBox="1">
            <a:spLocks noChangeArrowheads="1"/>
          </p:cNvSpPr>
          <p:nvPr/>
        </p:nvSpPr>
        <p:spPr bwMode="auto">
          <a:xfrm>
            <a:off x="3057525" y="3366879"/>
            <a:ext cx="41780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spcBef>
                <a:spcPct val="0"/>
              </a:spcBef>
              <a:buClrTx/>
              <a:buFontTx/>
              <a:buNone/>
            </a:pPr>
            <a:r>
              <a:rPr lang="zh-CN" altLang="en-US" sz="2400" b="0" u="sng">
                <a:solidFill>
                  <a:srgbClr val="3B3A00"/>
                </a:solidFill>
                <a:latin typeface="Consolas" panose="020B0609020204030204"/>
                <a:ea typeface="黑体" panose="02010609060101010101" charset="-122"/>
              </a:rPr>
              <a:t>每一对顶点之间的最短路径</a:t>
            </a:r>
            <a:endParaRPr lang="zh-CN" altLang="en-US" sz="2400" b="0" u="sng">
              <a:solidFill>
                <a:srgbClr val="3B3A00"/>
              </a:solidFill>
              <a:latin typeface="Consolas" panose="020B0609020204030204"/>
              <a:ea typeface="黑体" panose="02010609060101010101" charset="-122"/>
            </a:endParaRPr>
          </a:p>
        </p:txBody>
      </p:sp>
      <p:sp>
        <p:nvSpPr>
          <p:cNvPr id="73739" name="Text Box 10"/>
          <p:cNvSpPr txBox="1">
            <a:spLocks noChangeArrowheads="1"/>
          </p:cNvSpPr>
          <p:nvPr/>
        </p:nvSpPr>
        <p:spPr bwMode="auto">
          <a:xfrm>
            <a:off x="1888406" y="3536791"/>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spcBef>
                <a:spcPct val="0"/>
              </a:spcBef>
              <a:buClrTx/>
              <a:buFontTx/>
              <a:buNone/>
            </a:pPr>
            <a:r>
              <a:rPr lang="en-US" altLang="zh-CN" sz="2400" b="0">
                <a:solidFill>
                  <a:schemeClr val="bg1"/>
                </a:solidFill>
                <a:latin typeface="Consolas" panose="020B0609020204030204"/>
                <a:ea typeface="宋体" panose="02010600030101010101" pitchFamily="2" charset="-122"/>
              </a:rPr>
              <a:t>2</a:t>
            </a:r>
            <a:endParaRPr lang="en-US" altLang="zh-CN" sz="2400" b="0">
              <a:solidFill>
                <a:schemeClr val="bg1"/>
              </a:solidFill>
              <a:latin typeface="Consolas" panose="020B0609020204030204"/>
              <a:ea typeface="宋体" panose="02010600030101010101" pitchFamily="2" charset="-122"/>
            </a:endParaRPr>
          </a:p>
        </p:txBody>
      </p:sp>
      <p:sp>
        <p:nvSpPr>
          <p:cNvPr id="73740" name="Rectangle 11"/>
          <p:cNvSpPr>
            <a:spLocks noChangeArrowheads="1"/>
          </p:cNvSpPr>
          <p:nvPr/>
        </p:nvSpPr>
        <p:spPr bwMode="auto">
          <a:xfrm>
            <a:off x="5010432" y="1031875"/>
            <a:ext cx="250450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en-US" altLang="zh-CN" sz="2000"/>
              <a:t>——</a:t>
            </a:r>
            <a:r>
              <a:rPr lang="zh-CN" altLang="en-US" sz="2000"/>
              <a:t>基于带权有向图</a:t>
            </a:r>
            <a:endParaRPr lang="zh-CN" altLang="en-US" sz="2000"/>
          </a:p>
        </p:txBody>
      </p:sp>
      <p:sp>
        <p:nvSpPr>
          <p:cNvPr id="2" name="矩形 1"/>
          <p:cNvSpPr/>
          <p:nvPr/>
        </p:nvSpPr>
        <p:spPr>
          <a:xfrm>
            <a:off x="645275" y="5013176"/>
            <a:ext cx="7776863" cy="1323439"/>
          </a:xfrm>
          <a:prstGeom prst="rect">
            <a:avLst/>
          </a:prstGeom>
        </p:spPr>
        <p:txBody>
          <a:bodyPr wrap="square">
            <a:spAutoFit/>
          </a:bodyPr>
          <a:lstStyle/>
          <a:p>
            <a:pPr algn="l"/>
            <a:r>
              <a:rPr lang="zh-CN" altLang="zh-CN" sz="1600" b="1" dirty="0">
                <a:solidFill>
                  <a:schemeClr val="tx1"/>
                </a:solidFill>
                <a:latin typeface="黑体" panose="02010609060101010101" charset="-122"/>
                <a:ea typeface="黑体" panose="02010609060101010101" charset="-122"/>
              </a:rPr>
              <a:t>最短路径问题是图论研究中的一个经典问题， 旨在</a:t>
            </a:r>
            <a:r>
              <a:rPr lang="zh-CN" altLang="zh-CN" sz="1600"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寻找图中两结点之间的最短路径</a:t>
            </a:r>
            <a:r>
              <a:rPr lang="zh-CN" altLang="zh-CN" sz="1600" b="1" dirty="0">
                <a:solidFill>
                  <a:schemeClr val="tx1"/>
                </a:solidFill>
                <a:latin typeface="黑体" panose="02010609060101010101" charset="-122"/>
                <a:ea typeface="黑体" panose="02010609060101010101" charset="-122"/>
              </a:rPr>
              <a:t>，即从某顶点出发，沿图的边到达另一顶点所经过的路径中，各边上权值之和最小的一条路径</a:t>
            </a:r>
            <a:r>
              <a:rPr lang="en-US" altLang="zh-CN" sz="1600" b="1" dirty="0">
                <a:solidFill>
                  <a:schemeClr val="tx1"/>
                </a:solidFill>
                <a:latin typeface="黑体" panose="02010609060101010101" charset="-122"/>
                <a:ea typeface="黑体" panose="02010609060101010101" charset="-122"/>
              </a:rPr>
              <a:t>——</a:t>
            </a:r>
            <a:r>
              <a:rPr lang="zh-CN" altLang="zh-CN" sz="1600" b="1" dirty="0">
                <a:solidFill>
                  <a:schemeClr val="tx1"/>
                </a:solidFill>
                <a:latin typeface="黑体" panose="02010609060101010101" charset="-122"/>
                <a:ea typeface="黑体" panose="02010609060101010101" charset="-122"/>
              </a:rPr>
              <a:t>最短路径</a:t>
            </a:r>
            <a:r>
              <a:rPr lang="zh-CN" altLang="zh-CN" sz="1600" b="1" dirty="0" smtClean="0">
                <a:solidFill>
                  <a:schemeClr val="tx1"/>
                </a:solidFill>
                <a:latin typeface="黑体" panose="02010609060101010101" charset="-122"/>
                <a:ea typeface="黑体" panose="02010609060101010101" charset="-122"/>
              </a:rPr>
              <a:t>。</a:t>
            </a:r>
            <a:endParaRPr lang="en-US" altLang="zh-CN" sz="1600" b="1" dirty="0" smtClean="0">
              <a:solidFill>
                <a:schemeClr val="tx1"/>
              </a:solidFill>
              <a:latin typeface="黑体" panose="02010609060101010101" charset="-122"/>
              <a:ea typeface="黑体" panose="02010609060101010101" charset="-122"/>
            </a:endParaRPr>
          </a:p>
          <a:p>
            <a:pPr algn="l"/>
            <a:r>
              <a:rPr lang="zh-CN" altLang="en-US" sz="1600" b="1" dirty="0" smtClean="0">
                <a:solidFill>
                  <a:schemeClr val="tx1"/>
                </a:solidFill>
                <a:latin typeface="黑体" panose="02010609060101010101" charset="-122"/>
                <a:ea typeface="黑体" panose="02010609060101010101" charset="-122"/>
              </a:rPr>
              <a:t>最短路径问题</a:t>
            </a:r>
            <a:r>
              <a:rPr lang="zh-CN" altLang="en-US" sz="1600" b="1" dirty="0">
                <a:solidFill>
                  <a:schemeClr val="tx1"/>
                </a:solidFill>
                <a:latin typeface="黑体" panose="02010609060101010101" charset="-122"/>
                <a:ea typeface="黑体" panose="02010609060101010101" charset="-122"/>
              </a:rPr>
              <a:t>作为图论与网络技术研究中的一个经典问题，一直在地理信息、计算机网络、交通查询等领域广泛应用，</a:t>
            </a:r>
            <a:endParaRPr lang="zh-CN" altLang="zh-CN" sz="1600" b="1" dirty="0">
              <a:solidFill>
                <a:schemeClr val="tx1"/>
              </a:solidFill>
              <a:latin typeface="黑体" panose="02010609060101010101" charset="-122"/>
              <a:ea typeface="黑体" panose="02010609060101010101" charset="-122"/>
            </a:endParaRPr>
          </a:p>
        </p:txBody>
      </p:sp>
      <p:cxnSp>
        <p:nvCxnSpPr>
          <p:cNvPr id="5" name="直接连接符 4"/>
          <p:cNvCxnSpPr/>
          <p:nvPr/>
        </p:nvCxnSpPr>
        <p:spPr bwMode="auto">
          <a:xfrm>
            <a:off x="2685403" y="2435066"/>
            <a:ext cx="0" cy="1558925"/>
          </a:xfrm>
          <a:prstGeom prst="line">
            <a:avLst/>
          </a:prstGeom>
          <a:noFill/>
          <a:ln w="571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矩形 5"/>
          <p:cNvSpPr/>
          <p:nvPr/>
        </p:nvSpPr>
        <p:spPr bwMode="auto">
          <a:xfrm>
            <a:off x="2481461" y="2698591"/>
            <a:ext cx="380256" cy="380256"/>
          </a:xfrm>
          <a:prstGeom prst="rect">
            <a:avLst/>
          </a:prstGeom>
          <a:solidFill>
            <a:srgbClr val="92D050"/>
          </a:solidFill>
          <a:ln w="2857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bg1"/>
                </a:solidFill>
                <a:effectLst/>
                <a:latin typeface="Consolas" panose="020B0609020204030204"/>
                <a:ea typeface="隶书" panose="02010509060101010101" pitchFamily="49" charset="-122"/>
              </a:rPr>
              <a:t>1</a:t>
            </a:r>
            <a:endParaRPr kumimoji="0" lang="zh-CN" altLang="en-US" sz="1600" b="1" i="0" u="none" strike="noStrike" cap="none" normalizeH="0" baseline="0" smtClean="0">
              <a:ln>
                <a:noFill/>
              </a:ln>
              <a:solidFill>
                <a:schemeClr val="bg1"/>
              </a:solidFill>
              <a:effectLst/>
              <a:latin typeface="Consolas" panose="020B0609020204030204"/>
              <a:ea typeface="隶书" panose="02010509060101010101" pitchFamily="49" charset="-122"/>
            </a:endParaRPr>
          </a:p>
        </p:txBody>
      </p:sp>
      <p:sp>
        <p:nvSpPr>
          <p:cNvPr id="41" name="矩形 40"/>
          <p:cNvSpPr/>
          <p:nvPr/>
        </p:nvSpPr>
        <p:spPr bwMode="auto">
          <a:xfrm>
            <a:off x="2481461" y="3438887"/>
            <a:ext cx="380256" cy="380256"/>
          </a:xfrm>
          <a:prstGeom prst="rect">
            <a:avLst/>
          </a:prstGeom>
          <a:solidFill>
            <a:srgbClr val="92D050"/>
          </a:solidFill>
          <a:ln w="2857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bg1"/>
                </a:solidFill>
                <a:effectLst/>
                <a:latin typeface="Consolas" panose="020B0609020204030204"/>
                <a:ea typeface="隶书" panose="02010509060101010101" pitchFamily="49" charset="-122"/>
              </a:rPr>
              <a:t>2</a:t>
            </a:r>
            <a:endParaRPr kumimoji="0" lang="zh-CN" altLang="en-US" sz="1600" b="1" i="0" u="none" strike="noStrike" cap="none" normalizeH="0" baseline="0" smtClean="0">
              <a:ln>
                <a:noFill/>
              </a:ln>
              <a:solidFill>
                <a:schemeClr val="bg1"/>
              </a:solidFill>
              <a:effectLst/>
              <a:latin typeface="Consolas" panose="020B0609020204030204"/>
              <a:ea typeface="隶书" panose="02010509060101010101" pitchFamily="49"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页脚占位符 3"/>
          <p:cNvSpPr>
            <a:spLocks noGrp="1"/>
          </p:cNvSpPr>
          <p:nvPr>
            <p:ph type="ftr" sz="quarter" idx="10"/>
          </p:nvPr>
        </p:nvSpPr>
        <p:spPr/>
        <p:txBody>
          <a:bodyPr/>
          <a:lstStyle/>
          <a:p>
            <a:pPr>
              <a:defRPr/>
            </a:pPr>
            <a:fld id="{49FFA5F3-D94A-4695-8AC8-CBC594382997}" type="slidenum">
              <a:rPr lang="zh-CN" altLang="en-US">
                <a:ea typeface="黑体" panose="02010609060101010101" charset="-122"/>
              </a:rPr>
            </a:fld>
            <a:endParaRPr lang="en-US" altLang="zh-CN">
              <a:ea typeface="黑体" panose="02010609060101010101" charset="-122"/>
            </a:endParaRPr>
          </a:p>
        </p:txBody>
      </p:sp>
      <p:sp>
        <p:nvSpPr>
          <p:cNvPr id="74755" name="Rectangle 2"/>
          <p:cNvSpPr>
            <a:spLocks noGrp="1" noChangeArrowheads="1"/>
          </p:cNvSpPr>
          <p:nvPr>
            <p:ph type="title"/>
          </p:nvPr>
        </p:nvSpPr>
        <p:spPr>
          <a:xfrm>
            <a:off x="250825" y="415925"/>
            <a:ext cx="8424863" cy="641350"/>
          </a:xfrm>
          <a:noFill/>
        </p:spPr>
        <p:txBody>
          <a:bodyPr/>
          <a:lstStyle/>
          <a:p>
            <a:pPr eaLnBrk="1" hangingPunct="1"/>
            <a:r>
              <a:rPr lang="zh-CN" altLang="en-US" smtClean="0"/>
              <a:t>最短路径</a:t>
            </a:r>
            <a:r>
              <a:rPr lang="en-US" altLang="zh-CN" smtClean="0">
                <a:latin typeface="Arial" panose="020B0604020202020204" pitchFamily="34" charset="0"/>
              </a:rPr>
              <a:t>——</a:t>
            </a:r>
            <a:r>
              <a:rPr lang="zh-CN" altLang="en-US" smtClean="0"/>
              <a:t>问题解法</a:t>
            </a:r>
            <a:endParaRPr lang="zh-CN" altLang="en-US" smtClean="0"/>
          </a:p>
        </p:txBody>
      </p:sp>
      <p:sp>
        <p:nvSpPr>
          <p:cNvPr id="74756" name="Text Box 3"/>
          <p:cNvSpPr txBox="1">
            <a:spLocks noChangeArrowheads="1"/>
          </p:cNvSpPr>
          <p:nvPr/>
        </p:nvSpPr>
        <p:spPr bwMode="auto">
          <a:xfrm>
            <a:off x="2278063" y="1295400"/>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spcBef>
                <a:spcPct val="0"/>
              </a:spcBef>
              <a:buClrTx/>
              <a:buFontTx/>
              <a:buNone/>
            </a:pPr>
            <a:r>
              <a:rPr lang="en-US" altLang="zh-CN" sz="2400" b="0">
                <a:solidFill>
                  <a:schemeClr val="bg1"/>
                </a:solidFill>
                <a:latin typeface="Consolas" panose="020B0609020204030204"/>
                <a:ea typeface="宋体" panose="02010600030101010101" pitchFamily="2" charset="-122"/>
              </a:rPr>
              <a:t>1</a:t>
            </a:r>
            <a:endParaRPr lang="en-US" altLang="zh-CN" sz="2400" b="0">
              <a:solidFill>
                <a:schemeClr val="bg1"/>
              </a:solidFill>
              <a:latin typeface="Consolas" panose="020B0609020204030204"/>
              <a:ea typeface="宋体" panose="02010600030101010101" pitchFamily="2" charset="-122"/>
            </a:endParaRPr>
          </a:p>
        </p:txBody>
      </p:sp>
      <p:sp>
        <p:nvSpPr>
          <p:cNvPr id="74757" name="Text Box 4"/>
          <p:cNvSpPr txBox="1">
            <a:spLocks noChangeArrowheads="1"/>
          </p:cNvSpPr>
          <p:nvPr/>
        </p:nvSpPr>
        <p:spPr bwMode="auto">
          <a:xfrm>
            <a:off x="2516188" y="28416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spcBef>
                <a:spcPct val="0"/>
              </a:spcBef>
              <a:buClrTx/>
              <a:buFontTx/>
              <a:buNone/>
            </a:pPr>
            <a:r>
              <a:rPr lang="en-US" altLang="zh-CN" sz="2400" b="0">
                <a:solidFill>
                  <a:schemeClr val="bg1"/>
                </a:solidFill>
                <a:latin typeface="Consolas" panose="020B0609020204030204"/>
                <a:ea typeface="宋体" panose="02010600030101010101" pitchFamily="2" charset="-122"/>
              </a:rPr>
              <a:t>2</a:t>
            </a:r>
            <a:endParaRPr lang="en-US" altLang="zh-CN" sz="2400" b="0">
              <a:solidFill>
                <a:schemeClr val="bg1"/>
              </a:solidFill>
              <a:latin typeface="Consolas" panose="020B0609020204030204"/>
              <a:ea typeface="宋体" panose="02010600030101010101" pitchFamily="2" charset="-122"/>
            </a:endParaRPr>
          </a:p>
        </p:txBody>
      </p:sp>
      <p:grpSp>
        <p:nvGrpSpPr>
          <p:cNvPr id="74758" name="Group 5"/>
          <p:cNvGrpSpPr/>
          <p:nvPr/>
        </p:nvGrpSpPr>
        <p:grpSpPr bwMode="auto">
          <a:xfrm>
            <a:off x="920751" y="1714500"/>
            <a:ext cx="7445375" cy="1522413"/>
            <a:chOff x="-77" y="0"/>
            <a:chExt cx="4690" cy="959"/>
          </a:xfrm>
        </p:grpSpPr>
        <p:sp>
          <p:nvSpPr>
            <p:cNvPr id="107526" name="Rectangle 6"/>
            <p:cNvSpPr>
              <a:spLocks noChangeArrowheads="1"/>
            </p:cNvSpPr>
            <p:nvPr/>
          </p:nvSpPr>
          <p:spPr bwMode="auto">
            <a:xfrm>
              <a:off x="-77" y="62"/>
              <a:ext cx="4690" cy="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lnSpc>
                  <a:spcPct val="120000"/>
                </a:lnSpc>
                <a:defRPr/>
              </a:pPr>
              <a:r>
                <a:rPr lang="zh-CN" altLang="en-US" sz="2400" b="1">
                  <a:solidFill>
                    <a:schemeClr val="tx1"/>
                  </a:solidFill>
                  <a:effectLst>
                    <a:outerShdw blurRad="38100" dist="38100" dir="2700000" algn="tl">
                      <a:srgbClr val="C0C0C0"/>
                    </a:outerShdw>
                  </a:effectLst>
                  <a:latin typeface="Consolas" panose="020B0609020204030204"/>
                  <a:ea typeface="黑体" panose="02010609060101010101" charset="-122"/>
                </a:rPr>
                <a:t> </a:t>
              </a:r>
              <a:r>
                <a:rPr lang="zh-CN" altLang="en-US" sz="2400" b="1">
                  <a:solidFill>
                    <a:srgbClr val="3B3A00"/>
                  </a:solidFill>
                  <a:latin typeface="Consolas" panose="020B0609020204030204"/>
                  <a:ea typeface="黑体" panose="02010609060101010101" charset="-122"/>
                </a:rPr>
                <a:t>边上权值非负情形的单源最短路径问题</a:t>
              </a:r>
              <a:endParaRPr lang="zh-CN" altLang="en-US" sz="2400" b="1">
                <a:solidFill>
                  <a:srgbClr val="3B3A00"/>
                </a:solidFill>
                <a:latin typeface="Consolas" panose="020B0609020204030204"/>
                <a:ea typeface="黑体" panose="02010609060101010101" charset="-122"/>
              </a:endParaRPr>
            </a:p>
            <a:p>
              <a:pPr lvl="1" algn="l">
                <a:lnSpc>
                  <a:spcPct val="120000"/>
                </a:lnSpc>
                <a:defRPr/>
              </a:pPr>
              <a:r>
                <a:rPr lang="zh-CN" altLang="en-US" sz="2400" b="1">
                  <a:solidFill>
                    <a:srgbClr val="000066"/>
                  </a:solidFill>
                  <a:latin typeface="Consolas" panose="020B0609020204030204"/>
                  <a:ea typeface="黑体" panose="02010609060101010101" charset="-122"/>
                </a:rPr>
                <a:t>                         </a:t>
              </a:r>
              <a:r>
                <a:rPr lang="en-US" altLang="zh-CN" sz="2400" b="1">
                  <a:solidFill>
                    <a:schemeClr val="accent2"/>
                  </a:solidFill>
                  <a:latin typeface="Consolas" panose="020B0609020204030204"/>
                  <a:ea typeface="黑体" panose="02010609060101010101" charset="-122"/>
                </a:rPr>
                <a:t>—  Dijkstra</a:t>
              </a:r>
              <a:r>
                <a:rPr lang="zh-CN" altLang="en-US" sz="2400" b="1">
                  <a:solidFill>
                    <a:schemeClr val="accent2"/>
                  </a:solidFill>
                  <a:latin typeface="Consolas" panose="020B0609020204030204"/>
                  <a:ea typeface="黑体" panose="02010609060101010101" charset="-122"/>
                </a:rPr>
                <a:t>算法</a:t>
              </a:r>
              <a:endParaRPr lang="zh-CN" altLang="en-US" sz="2400" b="1">
                <a:solidFill>
                  <a:schemeClr val="accent2"/>
                </a:solidFill>
                <a:latin typeface="Consolas" panose="020B0609020204030204"/>
                <a:ea typeface="黑体" panose="02010609060101010101" charset="-122"/>
              </a:endParaRPr>
            </a:p>
          </p:txBody>
        </p:sp>
        <p:sp>
          <p:nvSpPr>
            <p:cNvPr id="74766" name="AutoShape 7"/>
            <p:cNvSpPr>
              <a:spLocks noChangeArrowheads="1"/>
            </p:cNvSpPr>
            <p:nvPr/>
          </p:nvSpPr>
          <p:spPr bwMode="auto">
            <a:xfrm>
              <a:off x="0" y="0"/>
              <a:ext cx="3811" cy="379"/>
            </a:xfrm>
            <a:prstGeom prst="roundRect">
              <a:avLst>
                <a:gd name="adj" fmla="val 16667"/>
              </a:avLst>
            </a:prstGeom>
            <a:noFill/>
            <a:ln w="28575">
              <a:solidFill>
                <a:srgbClr val="E0DDC2"/>
              </a:solidFill>
              <a:rou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endParaRPr lang="zh-CN" altLang="en-US" sz="1800" b="0">
                <a:solidFill>
                  <a:srgbClr val="663300"/>
                </a:solidFill>
                <a:latin typeface="Consolas" panose="020B0609020204030204"/>
                <a:ea typeface="黑体" panose="02010609060101010101" charset="-122"/>
              </a:endParaRPr>
            </a:p>
          </p:txBody>
        </p:sp>
      </p:grpSp>
      <p:grpSp>
        <p:nvGrpSpPr>
          <p:cNvPr id="74759" name="Group 8"/>
          <p:cNvGrpSpPr/>
          <p:nvPr/>
        </p:nvGrpSpPr>
        <p:grpSpPr bwMode="auto">
          <a:xfrm>
            <a:off x="1765300" y="4629150"/>
            <a:ext cx="6086476" cy="1482726"/>
            <a:chOff x="-476" y="0"/>
            <a:chExt cx="3834" cy="934"/>
          </a:xfrm>
        </p:grpSpPr>
        <p:sp>
          <p:nvSpPr>
            <p:cNvPr id="74763" name="AutoShape 9"/>
            <p:cNvSpPr>
              <a:spLocks noChangeArrowheads="1"/>
            </p:cNvSpPr>
            <p:nvPr/>
          </p:nvSpPr>
          <p:spPr bwMode="auto">
            <a:xfrm>
              <a:off x="53" y="0"/>
              <a:ext cx="2736" cy="378"/>
            </a:xfrm>
            <a:prstGeom prst="roundRect">
              <a:avLst>
                <a:gd name="adj" fmla="val 16667"/>
              </a:avLst>
            </a:prstGeom>
            <a:noFill/>
            <a:ln w="28575">
              <a:solidFill>
                <a:srgbClr val="A09952"/>
              </a:solidFill>
              <a:rou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wrap="none"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endParaRPr lang="zh-CN" altLang="en-US" sz="1800" b="0">
                <a:solidFill>
                  <a:srgbClr val="663300"/>
                </a:solidFill>
                <a:latin typeface="Consolas" panose="020B0609020204030204"/>
                <a:ea typeface="黑体" panose="02010609060101010101" charset="-122"/>
              </a:endParaRPr>
            </a:p>
          </p:txBody>
        </p:sp>
        <p:sp>
          <p:nvSpPr>
            <p:cNvPr id="74764" name="Rectangle 10"/>
            <p:cNvSpPr>
              <a:spLocks noChangeArrowheads="1"/>
            </p:cNvSpPr>
            <p:nvPr/>
          </p:nvSpPr>
          <p:spPr bwMode="auto">
            <a:xfrm>
              <a:off x="-476" y="60"/>
              <a:ext cx="3834" cy="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lvl="1" algn="ctr" eaLnBrk="1" hangingPunct="1">
                <a:spcBef>
                  <a:spcPct val="50000"/>
                </a:spcBef>
                <a:buClrTx/>
                <a:buSzTx/>
                <a:buFontTx/>
                <a:buNone/>
              </a:pPr>
              <a:r>
                <a:rPr lang="zh-CN" altLang="en-US" sz="2400">
                  <a:solidFill>
                    <a:srgbClr val="3B3A00"/>
                  </a:solidFill>
                  <a:latin typeface="Consolas" panose="020B0609020204030204"/>
                  <a:ea typeface="黑体" panose="02010609060101010101" charset="-122"/>
                </a:rPr>
                <a:t>所有顶点之间的最短路径</a:t>
              </a:r>
              <a:endParaRPr lang="zh-CN" altLang="en-US" sz="2400">
                <a:solidFill>
                  <a:srgbClr val="3B3A00"/>
                </a:solidFill>
                <a:latin typeface="Consolas" panose="020B0609020204030204"/>
                <a:ea typeface="黑体" panose="02010609060101010101" charset="-122"/>
              </a:endParaRPr>
            </a:p>
            <a:p>
              <a:pPr lvl="1" algn="ctr" eaLnBrk="1" hangingPunct="1">
                <a:spcBef>
                  <a:spcPct val="50000"/>
                </a:spcBef>
                <a:buClrTx/>
                <a:buSzTx/>
                <a:buFontTx/>
                <a:buNone/>
              </a:pPr>
              <a:r>
                <a:rPr lang="zh-CN" altLang="en-US" sz="2400">
                  <a:solidFill>
                    <a:srgbClr val="000066"/>
                  </a:solidFill>
                  <a:latin typeface="Consolas" panose="020B0609020204030204"/>
                  <a:ea typeface="黑体" panose="02010609060101010101" charset="-122"/>
                </a:rPr>
                <a:t>                </a:t>
              </a:r>
              <a:r>
                <a:rPr lang="en-US" altLang="zh-CN" sz="2400">
                  <a:solidFill>
                    <a:schemeClr val="accent2"/>
                  </a:solidFill>
                  <a:latin typeface="Consolas" panose="020B0609020204030204"/>
                  <a:ea typeface="黑体" panose="02010609060101010101" charset="-122"/>
                </a:rPr>
                <a:t>— Floyd</a:t>
              </a:r>
              <a:r>
                <a:rPr lang="zh-CN" altLang="en-US" sz="2400">
                  <a:solidFill>
                    <a:schemeClr val="accent2"/>
                  </a:solidFill>
                  <a:latin typeface="Consolas" panose="020B0609020204030204"/>
                  <a:ea typeface="黑体" panose="02010609060101010101" charset="-122"/>
                </a:rPr>
                <a:t>算法</a:t>
              </a:r>
              <a:endParaRPr lang="zh-CN" altLang="en-US" sz="2400">
                <a:solidFill>
                  <a:schemeClr val="accent2"/>
                </a:solidFill>
                <a:latin typeface="Consolas" panose="020B0609020204030204"/>
                <a:ea typeface="黑体" panose="02010609060101010101" charset="-122"/>
              </a:endParaRPr>
            </a:p>
          </p:txBody>
        </p:sp>
      </p:grpSp>
      <p:sp>
        <p:nvSpPr>
          <p:cNvPr id="74760" name="AutoShape 11"/>
          <p:cNvSpPr>
            <a:spLocks noChangeArrowheads="1"/>
          </p:cNvSpPr>
          <p:nvPr/>
        </p:nvSpPr>
        <p:spPr bwMode="auto">
          <a:xfrm>
            <a:off x="1547813" y="3141663"/>
            <a:ext cx="6486525" cy="601662"/>
          </a:xfrm>
          <a:prstGeom prst="roundRect">
            <a:avLst>
              <a:gd name="adj" fmla="val 16667"/>
            </a:avLst>
          </a:prstGeom>
          <a:noFill/>
          <a:ln w="28575">
            <a:solidFill>
              <a:srgbClr val="CBC699"/>
            </a:solidFill>
            <a:rou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endParaRPr lang="zh-CN" altLang="en-US" sz="1800" b="0">
              <a:solidFill>
                <a:srgbClr val="663300"/>
              </a:solidFill>
              <a:latin typeface="Consolas" panose="020B0609020204030204"/>
              <a:ea typeface="黑体" panose="02010609060101010101" charset="-122"/>
            </a:endParaRPr>
          </a:p>
        </p:txBody>
      </p:sp>
      <p:sp>
        <p:nvSpPr>
          <p:cNvPr id="74761" name="Rectangle 12"/>
          <p:cNvSpPr>
            <a:spLocks noChangeArrowheads="1"/>
          </p:cNvSpPr>
          <p:nvPr/>
        </p:nvSpPr>
        <p:spPr bwMode="auto">
          <a:xfrm>
            <a:off x="342704" y="3240088"/>
            <a:ext cx="8530030" cy="138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lvl="1" algn="ctr" eaLnBrk="1" hangingPunct="1">
              <a:spcBef>
                <a:spcPct val="50000"/>
              </a:spcBef>
              <a:buClrTx/>
              <a:buSzTx/>
              <a:buFontTx/>
              <a:buNone/>
            </a:pPr>
            <a:r>
              <a:rPr lang="zh-CN" altLang="en-US" sz="2400">
                <a:solidFill>
                  <a:srgbClr val="000066"/>
                </a:solidFill>
                <a:latin typeface="Consolas" panose="020B0609020204030204"/>
                <a:ea typeface="黑体" panose="02010609060101010101" charset="-122"/>
              </a:rPr>
              <a:t> </a:t>
            </a:r>
            <a:r>
              <a:rPr lang="zh-CN" altLang="en-US" sz="2400">
                <a:solidFill>
                  <a:srgbClr val="3B3A00"/>
                </a:solidFill>
                <a:latin typeface="Consolas" panose="020B0609020204030204"/>
                <a:ea typeface="黑体" panose="02010609060101010101" charset="-122"/>
              </a:rPr>
              <a:t>边上权值为任意值的单源最短路径问题</a:t>
            </a:r>
            <a:endParaRPr lang="zh-CN" altLang="en-US" sz="2400">
              <a:solidFill>
                <a:srgbClr val="3B3A00"/>
              </a:solidFill>
              <a:latin typeface="Consolas" panose="020B0609020204030204"/>
              <a:ea typeface="黑体" panose="02010609060101010101" charset="-122"/>
            </a:endParaRPr>
          </a:p>
          <a:p>
            <a:pPr lvl="1" algn="ctr" eaLnBrk="1" hangingPunct="1">
              <a:spcBef>
                <a:spcPct val="50000"/>
              </a:spcBef>
              <a:buClrTx/>
              <a:buSzTx/>
              <a:buFontTx/>
              <a:buNone/>
            </a:pPr>
            <a:r>
              <a:rPr lang="zh-CN" altLang="en-US" sz="2400">
                <a:solidFill>
                  <a:srgbClr val="000066"/>
                </a:solidFill>
                <a:latin typeface="Consolas" panose="020B0609020204030204"/>
                <a:ea typeface="黑体" panose="02010609060101010101" charset="-122"/>
              </a:rPr>
              <a:t>                             </a:t>
            </a:r>
            <a:r>
              <a:rPr lang="en-US" altLang="zh-CN" sz="2400">
                <a:solidFill>
                  <a:schemeClr val="accent2"/>
                </a:solidFill>
                <a:latin typeface="Consolas" panose="020B0609020204030204"/>
                <a:ea typeface="黑体" panose="02010609060101010101" charset="-122"/>
              </a:rPr>
              <a:t>— </a:t>
            </a:r>
            <a:r>
              <a:rPr lang="en-US" altLang="zh-CN" sz="2400" smtClean="0">
                <a:solidFill>
                  <a:schemeClr val="accent2"/>
                </a:solidFill>
                <a:latin typeface="Consolas" panose="020B0609020204030204"/>
                <a:ea typeface="黑体" panose="02010609060101010101" charset="-122"/>
              </a:rPr>
              <a:t>Bellman-Ford</a:t>
            </a:r>
            <a:r>
              <a:rPr lang="zh-CN" altLang="en-US" sz="2400">
                <a:solidFill>
                  <a:schemeClr val="accent2"/>
                </a:solidFill>
                <a:latin typeface="Consolas" panose="020B0609020204030204"/>
                <a:ea typeface="黑体" panose="02010609060101010101" charset="-122"/>
              </a:rPr>
              <a:t>算法</a:t>
            </a:r>
            <a:endParaRPr lang="zh-CN" altLang="en-US" sz="2400">
              <a:solidFill>
                <a:schemeClr val="accent2"/>
              </a:solidFill>
              <a:latin typeface="Consolas" panose="020B0609020204030204"/>
              <a:ea typeface="黑体" panose="02010609060101010101"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6.7 </a:t>
            </a:r>
            <a:r>
              <a:rPr lang="zh-CN" altLang="en-US" smtClean="0">
                <a:solidFill>
                  <a:schemeClr val="tx2">
                    <a:lumMod val="90000"/>
                    <a:lumOff val="10000"/>
                  </a:schemeClr>
                </a:solidFill>
                <a:latin typeface="黑体" panose="02010609060101010101" charset="-122"/>
                <a:ea typeface="黑体" panose="02010609060101010101" charset="-122"/>
                <a:cs typeface="+mj-cs"/>
              </a:rPr>
              <a:t>图中的最短路径问题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6.7.1</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6.7.2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问题引入</a:t>
            </a:r>
            <a:endParaRPr lang="zh-CN" altLang="zh-CN" sz="2400">
              <a:solidFill>
                <a:schemeClr val="bg1">
                  <a:lumMod val="7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单源最短路径算法</a:t>
            </a:r>
            <a:endParaRPr lang="zh-CN" altLang="zh-CN" sz="2400">
              <a:solidFill>
                <a:schemeClr val="tx1"/>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6.7.3</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6.7.4</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各顶点对间最短路径算法</a:t>
            </a:r>
            <a:endParaRPr lang="zh-CN" altLang="zh-CN" sz="2400">
              <a:solidFill>
                <a:schemeClr val="bg1">
                  <a:lumMod val="75000"/>
                </a:schemeClr>
              </a:solidFill>
            </a:endParaRPr>
          </a:p>
        </p:txBody>
      </p:sp>
      <p:sp>
        <p:nvSpPr>
          <p:cNvPr id="14" name="矩形 16"/>
          <p:cNvSpPr>
            <a:spLocks noChangeArrowheads="1"/>
          </p:cNvSpPr>
          <p:nvPr/>
        </p:nvSpPr>
        <p:spPr bwMode="auto">
          <a:xfrm>
            <a:off x="3353407" y="4327252"/>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最短路径问题小结</a:t>
            </a:r>
            <a:endParaRPr lang="zh-CN" altLang="zh-CN" sz="2400">
              <a:solidFill>
                <a:schemeClr val="bg1">
                  <a:lumMod val="75000"/>
                </a:schemeClr>
              </a:solidFill>
            </a:endParaRPr>
          </a:p>
        </p:txBody>
      </p:sp>
    </p:spTree>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48761"/>
            <a:ext cx="8722309" cy="891540"/>
          </a:xfrm>
        </p:spPr>
        <p:txBody>
          <a:bodyPr/>
          <a:lstStyle/>
          <a:p>
            <a:r>
              <a:rPr lang="zh-CN" altLang="en-US"/>
              <a:t>单源最短路径</a:t>
            </a:r>
            <a:r>
              <a:rPr lang="en-US" altLang="zh-CN">
                <a:latin typeface="Arial" panose="020B0604020202020204" pitchFamily="34" charset="0"/>
              </a:rPr>
              <a:t>——</a:t>
            </a:r>
            <a:r>
              <a:rPr lang="en-US" altLang="zh-CN" sz="3200">
                <a:latin typeface="Arial" panose="020B0604020202020204" pitchFamily="34" charset="0"/>
              </a:rPr>
              <a:t>Dijkstra</a:t>
            </a:r>
            <a:r>
              <a:rPr lang="zh-CN" altLang="en-US"/>
              <a:t>算法</a:t>
            </a:r>
            <a:br>
              <a:rPr lang="zh-CN" altLang="en-US"/>
            </a:br>
            <a:r>
              <a:rPr lang="zh-CN" altLang="en-US" sz="1600"/>
              <a:t>（迪杰斯特拉算法、狄克斯特拉算法）</a:t>
            </a:r>
            <a:endParaRPr lang="zh-CN" altLang="en-US" sz="1600"/>
          </a:p>
        </p:txBody>
      </p:sp>
      <p:sp>
        <p:nvSpPr>
          <p:cNvPr id="5" name="页脚占位符 4"/>
          <p:cNvSpPr>
            <a:spLocks noGrp="1"/>
          </p:cNvSpPr>
          <p:nvPr>
            <p:ph type="ftr" sz="quarter" idx="10"/>
          </p:nvPr>
        </p:nvSpPr>
        <p:spPr/>
        <p:txBody>
          <a:bodyPr/>
          <a:lstStyle/>
          <a:p>
            <a:pPr>
              <a:defRPr/>
            </a:pPr>
            <a:fld id="{0B367D45-C818-465A-94A9-24331D806549}" type="slidenum">
              <a:rPr lang="zh-CN" altLang="en-US" smtClean="0"/>
            </a:fld>
            <a:endParaRPr lang="en-US" altLang="zh-CN"/>
          </a:p>
        </p:txBody>
      </p:sp>
      <p:sp>
        <p:nvSpPr>
          <p:cNvPr id="6" name="Rectangle 242"/>
          <p:cNvSpPr>
            <a:spLocks noChangeArrowheads="1"/>
          </p:cNvSpPr>
          <p:nvPr/>
        </p:nvSpPr>
        <p:spPr bwMode="auto">
          <a:xfrm>
            <a:off x="611560" y="3357563"/>
            <a:ext cx="3516004" cy="402291"/>
          </a:xfrm>
          <a:prstGeom prst="rect">
            <a:avLst/>
          </a:prstGeom>
          <a:solidFill>
            <a:srgbClr val="EAEAEA"/>
          </a:solidFill>
          <a:ln w="9525">
            <a:solidFill>
              <a:srgbClr val="80808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2000" b="0" dirty="0">
                <a:solidFill>
                  <a:srgbClr val="3B3A00"/>
                </a:solidFill>
                <a:latin typeface="Consolas" panose="020B0609020204030204"/>
                <a:ea typeface="黑体" panose="02010609060101010101" charset="-122"/>
              </a:rPr>
              <a:t>网络中任意两顶点间</a:t>
            </a:r>
            <a:r>
              <a:rPr lang="zh-CN" altLang="en-US" sz="2000" b="0" dirty="0" smtClean="0">
                <a:solidFill>
                  <a:srgbClr val="3B3A00"/>
                </a:solidFill>
                <a:latin typeface="Consolas" panose="020B0609020204030204"/>
                <a:ea typeface="黑体" panose="02010609060101010101" charset="-122"/>
              </a:rPr>
              <a:t>可能</a:t>
            </a:r>
            <a:r>
              <a:rPr lang="zh-CN" altLang="en-US" sz="2000" b="0" dirty="0">
                <a:solidFill>
                  <a:srgbClr val="3B3A00"/>
                </a:solidFill>
                <a:latin typeface="Consolas" panose="020B0609020204030204"/>
                <a:ea typeface="黑体" panose="02010609060101010101" charset="-122"/>
              </a:rPr>
              <a:t>情形</a:t>
            </a:r>
            <a:endParaRPr lang="zh-CN" altLang="en-US" sz="2000" b="0" dirty="0">
              <a:solidFill>
                <a:srgbClr val="3B3A00"/>
              </a:solidFill>
              <a:latin typeface="Consolas" panose="020B0609020204030204"/>
              <a:ea typeface="黑体" panose="02010609060101010101" charset="-122"/>
            </a:endParaRPr>
          </a:p>
        </p:txBody>
      </p:sp>
      <p:sp>
        <p:nvSpPr>
          <p:cNvPr id="7" name="Rectangle 243"/>
          <p:cNvSpPr>
            <a:spLocks noChangeArrowheads="1"/>
          </p:cNvSpPr>
          <p:nvPr/>
        </p:nvSpPr>
        <p:spPr bwMode="auto">
          <a:xfrm>
            <a:off x="440778" y="3789363"/>
            <a:ext cx="33332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1600" dirty="0">
                <a:solidFill>
                  <a:srgbClr val="3B3A00"/>
                </a:solidFill>
                <a:latin typeface="DECODE" pitchFamily="2" charset="2"/>
                <a:ea typeface="黑体" panose="02010609060101010101" charset="-122"/>
              </a:rPr>
              <a:t>◆</a:t>
            </a:r>
            <a:r>
              <a:rPr lang="zh-CN" altLang="en-US" sz="2000" dirty="0">
                <a:solidFill>
                  <a:srgbClr val="3B3A00"/>
                </a:solidFill>
                <a:latin typeface="Arial" panose="020B0604020202020204" pitchFamily="34" charset="0"/>
                <a:ea typeface="黑体" panose="02010609060101010101" charset="-122"/>
              </a:rPr>
              <a:t>没有</a:t>
            </a:r>
            <a:r>
              <a:rPr lang="zh-CN" altLang="en-US" sz="2000" dirty="0" smtClean="0">
                <a:solidFill>
                  <a:srgbClr val="3B3A00"/>
                </a:solidFill>
                <a:latin typeface="Arial" panose="020B0604020202020204" pitchFamily="34" charset="0"/>
                <a:ea typeface="黑体" panose="02010609060101010101" charset="-122"/>
              </a:rPr>
              <a:t>路径（如：</a:t>
            </a:r>
            <a:r>
              <a:rPr lang="en-US" altLang="zh-CN" sz="2000" dirty="0" smtClean="0">
                <a:solidFill>
                  <a:srgbClr val="3B3A00"/>
                </a:solidFill>
                <a:latin typeface="Arial" panose="020B0604020202020204" pitchFamily="34" charset="0"/>
                <a:ea typeface="黑体" panose="02010609060101010101" charset="-122"/>
              </a:rPr>
              <a:t>V0</a:t>
            </a:r>
            <a:r>
              <a:rPr lang="en-US" altLang="zh-CN" sz="2000" dirty="0" smtClean="0">
                <a:solidFill>
                  <a:srgbClr val="3B3A00"/>
                </a:solidFill>
                <a:latin typeface="Arial" panose="020B0604020202020204" pitchFamily="34" charset="0"/>
                <a:ea typeface="黑体" panose="02010609060101010101" charset="-122"/>
                <a:sym typeface="Wingdings" panose="05000000000000000000" pitchFamily="2" charset="2"/>
              </a:rPr>
              <a:t>V1</a:t>
            </a:r>
            <a:r>
              <a:rPr lang="zh-CN" altLang="en-US" sz="2000" dirty="0" smtClean="0">
                <a:solidFill>
                  <a:srgbClr val="3B3A00"/>
                </a:solidFill>
                <a:latin typeface="Arial" panose="020B0604020202020204" pitchFamily="34" charset="0"/>
                <a:ea typeface="黑体" panose="02010609060101010101" charset="-122"/>
              </a:rPr>
              <a:t>）</a:t>
            </a:r>
            <a:endParaRPr lang="zh-CN" altLang="en-US" sz="2000" dirty="0">
              <a:solidFill>
                <a:srgbClr val="3B3A00"/>
              </a:solidFill>
              <a:latin typeface="Arial" panose="020B0604020202020204" pitchFamily="34" charset="0"/>
              <a:ea typeface="黑体" panose="02010609060101010101" charset="-122"/>
            </a:endParaRPr>
          </a:p>
        </p:txBody>
      </p:sp>
      <p:sp>
        <p:nvSpPr>
          <p:cNvPr id="8" name="Rectangle 244"/>
          <p:cNvSpPr>
            <a:spLocks noChangeArrowheads="1"/>
          </p:cNvSpPr>
          <p:nvPr/>
        </p:nvSpPr>
        <p:spPr bwMode="auto">
          <a:xfrm>
            <a:off x="467544" y="4652963"/>
            <a:ext cx="400492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1400" dirty="0">
                <a:solidFill>
                  <a:srgbClr val="3B3A00"/>
                </a:solidFill>
                <a:latin typeface="DECODE" pitchFamily="2" charset="2"/>
                <a:ea typeface="黑体" panose="02010609060101010101" charset="-122"/>
              </a:rPr>
              <a:t>◆</a:t>
            </a:r>
            <a:r>
              <a:rPr lang="zh-CN" altLang="en-US" sz="2000" dirty="0">
                <a:solidFill>
                  <a:srgbClr val="3B3A00"/>
                </a:solidFill>
                <a:latin typeface="Arial" panose="020B0604020202020204" pitchFamily="34" charset="0"/>
                <a:ea typeface="黑体" panose="02010609060101010101" charset="-122"/>
              </a:rPr>
              <a:t>有</a:t>
            </a:r>
            <a:r>
              <a:rPr lang="en-US" altLang="zh-CN" sz="2000" dirty="0">
                <a:solidFill>
                  <a:srgbClr val="3B3A00"/>
                </a:solidFill>
                <a:latin typeface="Arial" panose="020B0604020202020204" pitchFamily="34" charset="0"/>
                <a:ea typeface="黑体" panose="02010609060101010101" charset="-122"/>
              </a:rPr>
              <a:t>n</a:t>
            </a:r>
            <a:r>
              <a:rPr lang="zh-CN" altLang="en-US" sz="2000" dirty="0">
                <a:solidFill>
                  <a:srgbClr val="3B3A00"/>
                </a:solidFill>
                <a:latin typeface="Arial" panose="020B0604020202020204" pitchFamily="34" charset="0"/>
                <a:ea typeface="黑体" panose="02010609060101010101" charset="-122"/>
              </a:rPr>
              <a:t>条</a:t>
            </a:r>
            <a:r>
              <a:rPr lang="zh-CN" altLang="en-US" sz="2000" dirty="0" smtClean="0">
                <a:solidFill>
                  <a:srgbClr val="3B3A00"/>
                </a:solidFill>
                <a:latin typeface="Arial" panose="020B0604020202020204" pitchFamily="34" charset="0"/>
              </a:rPr>
              <a:t>路径（如：</a:t>
            </a:r>
            <a:r>
              <a:rPr lang="en-US" altLang="zh-CN" sz="2000" dirty="0" smtClean="0">
                <a:solidFill>
                  <a:srgbClr val="3B3A00"/>
                </a:solidFill>
                <a:latin typeface="Arial" panose="020B0604020202020204" pitchFamily="34" charset="0"/>
              </a:rPr>
              <a:t>V0</a:t>
            </a:r>
            <a:r>
              <a:rPr lang="en-US" altLang="zh-CN" sz="2000" dirty="0" smtClean="0">
                <a:solidFill>
                  <a:srgbClr val="3B3A00"/>
                </a:solidFill>
                <a:latin typeface="Arial" panose="020B0604020202020204" pitchFamily="34" charset="0"/>
                <a:sym typeface="Wingdings" panose="05000000000000000000" pitchFamily="2" charset="2"/>
              </a:rPr>
              <a:t>V5  4</a:t>
            </a:r>
            <a:r>
              <a:rPr lang="zh-CN" altLang="en-US" sz="2000" dirty="0" smtClean="0">
                <a:solidFill>
                  <a:srgbClr val="3B3A00"/>
                </a:solidFill>
                <a:latin typeface="Arial" panose="020B0604020202020204" pitchFamily="34" charset="0"/>
                <a:sym typeface="Wingdings" panose="05000000000000000000" pitchFamily="2" charset="2"/>
              </a:rPr>
              <a:t>条</a:t>
            </a:r>
            <a:r>
              <a:rPr lang="zh-CN" altLang="en-US" sz="2000" dirty="0" smtClean="0">
                <a:solidFill>
                  <a:srgbClr val="3B3A00"/>
                </a:solidFill>
                <a:latin typeface="Arial" panose="020B0604020202020204" pitchFamily="34" charset="0"/>
              </a:rPr>
              <a:t>）</a:t>
            </a:r>
            <a:endParaRPr lang="zh-CN" altLang="en-US" sz="2000" dirty="0">
              <a:solidFill>
                <a:srgbClr val="3B3A00"/>
              </a:solidFill>
              <a:latin typeface="Arial" panose="020B0604020202020204" pitchFamily="34" charset="0"/>
              <a:ea typeface="黑体" panose="02010609060101010101" charset="-122"/>
            </a:endParaRPr>
          </a:p>
        </p:txBody>
      </p:sp>
      <p:sp>
        <p:nvSpPr>
          <p:cNvPr id="9" name="Rectangle 245"/>
          <p:cNvSpPr>
            <a:spLocks noChangeArrowheads="1"/>
          </p:cNvSpPr>
          <p:nvPr/>
        </p:nvSpPr>
        <p:spPr bwMode="auto">
          <a:xfrm>
            <a:off x="438071" y="4221163"/>
            <a:ext cx="389271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1400" dirty="0">
                <a:solidFill>
                  <a:srgbClr val="3B3A00"/>
                </a:solidFill>
                <a:latin typeface="DECODE" pitchFamily="2" charset="2"/>
                <a:ea typeface="黑体" panose="02010609060101010101" charset="-122"/>
              </a:rPr>
              <a:t>◆</a:t>
            </a:r>
            <a:r>
              <a:rPr lang="zh-CN" altLang="en-US" sz="2000" dirty="0">
                <a:solidFill>
                  <a:srgbClr val="3B3A00"/>
                </a:solidFill>
                <a:latin typeface="Arial" panose="020B0604020202020204" pitchFamily="34" charset="0"/>
                <a:ea typeface="黑体" panose="02010609060101010101" charset="-122"/>
              </a:rPr>
              <a:t>只有一条</a:t>
            </a:r>
            <a:r>
              <a:rPr lang="zh-CN" altLang="en-US" sz="2000" dirty="0" smtClean="0">
                <a:solidFill>
                  <a:srgbClr val="3B3A00"/>
                </a:solidFill>
                <a:latin typeface="Arial" panose="020B0604020202020204" pitchFamily="34" charset="0"/>
              </a:rPr>
              <a:t>路径（如：</a:t>
            </a:r>
            <a:r>
              <a:rPr lang="en-US" altLang="zh-CN" sz="2000" dirty="0" smtClean="0">
                <a:solidFill>
                  <a:srgbClr val="3B3A00"/>
                </a:solidFill>
                <a:latin typeface="Arial" panose="020B0604020202020204" pitchFamily="34" charset="0"/>
              </a:rPr>
              <a:t>V0</a:t>
            </a:r>
            <a:r>
              <a:rPr lang="en-US" altLang="zh-CN" sz="2000" dirty="0" smtClean="0">
                <a:solidFill>
                  <a:srgbClr val="3B3A00"/>
                </a:solidFill>
                <a:latin typeface="Arial" panose="020B0604020202020204" pitchFamily="34" charset="0"/>
                <a:sym typeface="Wingdings" panose="05000000000000000000" pitchFamily="2" charset="2"/>
              </a:rPr>
              <a:t>V2</a:t>
            </a:r>
            <a:r>
              <a:rPr lang="zh-CN" altLang="en-US" sz="2000" dirty="0" smtClean="0">
                <a:solidFill>
                  <a:srgbClr val="3B3A00"/>
                </a:solidFill>
                <a:latin typeface="Arial" panose="020B0604020202020204" pitchFamily="34" charset="0"/>
              </a:rPr>
              <a:t>） </a:t>
            </a:r>
            <a:endParaRPr lang="zh-CN" altLang="en-US" sz="2000" dirty="0">
              <a:solidFill>
                <a:srgbClr val="3B3A00"/>
              </a:solidFill>
              <a:latin typeface="Arial" panose="020B0604020202020204" pitchFamily="34" charset="0"/>
              <a:ea typeface="黑体" panose="02010609060101010101" charset="-122"/>
            </a:endParaRPr>
          </a:p>
        </p:txBody>
      </p:sp>
      <p:pic>
        <p:nvPicPr>
          <p:cNvPr id="10" name="Picture 2" descr="6t59"/>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51894"/>
          <a:stretch>
            <a:fillRect/>
          </a:stretch>
        </p:blipFill>
        <p:spPr bwMode="auto">
          <a:xfrm>
            <a:off x="5004048" y="1402600"/>
            <a:ext cx="3776078" cy="431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6t59"/>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24561" r="47848" b="19571"/>
          <a:stretch>
            <a:fillRect/>
          </a:stretch>
        </p:blipFill>
        <p:spPr bwMode="auto">
          <a:xfrm>
            <a:off x="611560" y="1186005"/>
            <a:ext cx="3383265" cy="199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247"/>
          <p:cNvSpPr>
            <a:spLocks noChangeArrowheads="1"/>
          </p:cNvSpPr>
          <p:nvPr/>
        </p:nvSpPr>
        <p:spPr bwMode="auto">
          <a:xfrm>
            <a:off x="107950" y="5229225"/>
            <a:ext cx="4608513" cy="1368425"/>
          </a:xfrm>
          <a:prstGeom prst="wedgeRoundRectCallout">
            <a:avLst>
              <a:gd name="adj1" fmla="val 60472"/>
              <a:gd name="adj2" fmla="val -47681"/>
              <a:gd name="adj3" fmla="val 16667"/>
            </a:avLst>
          </a:prstGeom>
          <a:solidFill>
            <a:schemeClr val="bg1"/>
          </a:solidFill>
          <a:ln w="19050">
            <a:solidFill>
              <a:schemeClr val="bg1">
                <a:lumMod val="50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lnSpc>
                <a:spcPct val="120000"/>
              </a:lnSpc>
              <a:spcBef>
                <a:spcPct val="30000"/>
              </a:spcBef>
              <a:buClrTx/>
              <a:buFontTx/>
              <a:buNone/>
            </a:pPr>
            <a:r>
              <a:rPr lang="zh-CN" altLang="en-US" sz="1800" dirty="0" smtClean="0">
                <a:latin typeface="Consolas" panose="020B0609020204030204"/>
                <a:ea typeface="黑体" panose="02010609060101010101" charset="-122"/>
              </a:rPr>
              <a:t>若原点</a:t>
            </a:r>
            <a:r>
              <a:rPr lang="en-US" altLang="zh-CN" sz="1800" dirty="0" smtClean="0">
                <a:latin typeface="Consolas" panose="020B0609020204030204"/>
                <a:ea typeface="黑体" panose="02010609060101010101" charset="-122"/>
              </a:rPr>
              <a:t>V0</a:t>
            </a:r>
            <a:r>
              <a:rPr lang="zh-CN" altLang="en-US" sz="1800" dirty="0" smtClean="0">
                <a:latin typeface="Consolas" panose="020B0609020204030204"/>
                <a:ea typeface="黑体" panose="02010609060101010101" charset="-122"/>
              </a:rPr>
              <a:t>到</a:t>
            </a:r>
            <a:r>
              <a:rPr lang="zh-CN" altLang="en-US" sz="1800" dirty="0">
                <a:latin typeface="Consolas" panose="020B0609020204030204"/>
                <a:ea typeface="黑体" panose="02010609060101010101" charset="-122"/>
              </a:rPr>
              <a:t>一</a:t>
            </a:r>
            <a:r>
              <a:rPr lang="zh-CN" altLang="en-US" sz="1800" dirty="0" smtClean="0">
                <a:latin typeface="Consolas" panose="020B0609020204030204"/>
                <a:ea typeface="黑体" panose="02010609060101010101" charset="-122"/>
              </a:rPr>
              <a:t>顶点</a:t>
            </a:r>
            <a:r>
              <a:rPr lang="en-US" altLang="zh-CN" sz="1800" dirty="0" smtClean="0">
                <a:latin typeface="Consolas" panose="020B0609020204030204"/>
                <a:ea typeface="黑体" panose="02010609060101010101" charset="-122"/>
              </a:rPr>
              <a:t>V5</a:t>
            </a:r>
            <a:r>
              <a:rPr lang="zh-CN" altLang="en-US" sz="1800" dirty="0"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有</a:t>
            </a:r>
            <a:r>
              <a:rPr lang="zh-CN" altLang="en-US" sz="1800"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多</a:t>
            </a:r>
            <a:r>
              <a:rPr lang="zh-CN" altLang="en-US" sz="1800" dirty="0">
                <a:latin typeface="Consolas" panose="020B0609020204030204"/>
                <a:ea typeface="黑体" panose="02010609060101010101" charset="-122"/>
              </a:rPr>
              <a:t>条路径，且其</a:t>
            </a:r>
            <a:r>
              <a:rPr lang="zh-CN" altLang="en-US" sz="1800"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最短</a:t>
            </a:r>
            <a:r>
              <a:rPr lang="zh-CN" altLang="en-US" sz="1800" dirty="0"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路径</a:t>
            </a:r>
            <a:r>
              <a:rPr lang="zh-CN" altLang="en-US" sz="1800" dirty="0" smtClean="0">
                <a:latin typeface="Consolas" panose="020B0609020204030204"/>
                <a:ea typeface="黑体" panose="02010609060101010101" charset="-122"/>
              </a:rPr>
              <a:t>（权值和</a:t>
            </a:r>
            <a:r>
              <a:rPr lang="en-US" altLang="zh-CN" sz="1800" dirty="0" smtClean="0">
                <a:latin typeface="Consolas" panose="020B0609020204030204"/>
                <a:ea typeface="黑体" panose="02010609060101010101" charset="-122"/>
              </a:rPr>
              <a:t>60</a:t>
            </a:r>
            <a:r>
              <a:rPr lang="zh-CN" altLang="en-US" sz="1800" dirty="0" smtClean="0">
                <a:latin typeface="Consolas" panose="020B0609020204030204"/>
                <a:ea typeface="黑体" panose="02010609060101010101" charset="-122"/>
              </a:rPr>
              <a:t>）上</a:t>
            </a:r>
            <a:r>
              <a:rPr lang="zh-CN" altLang="en-US" sz="1800"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有中间</a:t>
            </a:r>
            <a:r>
              <a:rPr lang="zh-CN" altLang="en-US" sz="1800" dirty="0"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点</a:t>
            </a:r>
            <a:r>
              <a:rPr lang="en-US" altLang="zh-CN" sz="1800" dirty="0"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V4</a:t>
            </a:r>
            <a:r>
              <a:rPr lang="zh-CN" altLang="en-US" sz="1800" dirty="0"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a:t>
            </a:r>
            <a:r>
              <a:rPr lang="en-US" altLang="zh-CN" sz="1800" dirty="0"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V3</a:t>
            </a:r>
            <a:r>
              <a:rPr lang="zh-CN" altLang="en-US" sz="1800" dirty="0" smtClean="0">
                <a:latin typeface="Consolas" panose="020B0609020204030204"/>
                <a:ea typeface="黑体" panose="02010609060101010101" charset="-122"/>
              </a:rPr>
              <a:t>，</a:t>
            </a:r>
            <a:r>
              <a:rPr lang="zh-CN" altLang="en-US" sz="1800" dirty="0">
                <a:latin typeface="Consolas" panose="020B0609020204030204"/>
                <a:ea typeface="黑体" panose="02010609060101010101" charset="-122"/>
              </a:rPr>
              <a:t>则原点到这些中间点的最短路径</a:t>
            </a:r>
            <a:r>
              <a:rPr lang="zh-CN" altLang="en-US" sz="1800"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在此之前均已经生成</a:t>
            </a:r>
            <a:endParaRPr lang="zh-CN" altLang="en-US" sz="1800"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endParaRPr>
          </a:p>
        </p:txBody>
      </p:sp>
      <p:sp>
        <p:nvSpPr>
          <p:cNvPr id="13" name="TextBox 12"/>
          <p:cNvSpPr txBox="1"/>
          <p:nvPr/>
        </p:nvSpPr>
        <p:spPr bwMode="auto">
          <a:xfrm>
            <a:off x="6919798" y="3301613"/>
            <a:ext cx="604530" cy="340735"/>
          </a:xfrm>
          <a:prstGeom prst="rect">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sz="1600" dirty="0" smtClean="0"/>
              <a:t>2</a:t>
            </a:r>
            <a:r>
              <a:rPr lang="zh-CN" altLang="en-US" sz="1600" dirty="0" smtClean="0"/>
              <a:t>条</a:t>
            </a:r>
            <a:endParaRPr lang="zh-CN" altLang="en-US" sz="1600" dirty="0"/>
          </a:p>
        </p:txBody>
      </p:sp>
      <p:sp>
        <p:nvSpPr>
          <p:cNvPr id="14" name="TextBox 13"/>
          <p:cNvSpPr txBox="1"/>
          <p:nvPr/>
        </p:nvSpPr>
        <p:spPr bwMode="auto">
          <a:xfrm>
            <a:off x="6876256" y="5013176"/>
            <a:ext cx="648072" cy="371513"/>
          </a:xfrm>
          <a:prstGeom prst="rect">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4</a:t>
            </a:r>
            <a:r>
              <a:rPr lang="zh-CN" altLang="en-US" dirty="0" smtClean="0"/>
              <a:t>条</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ox(in)">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2" grpId="0" animBg="1"/>
      <p:bldP spid="13" grpId="0" animBg="1"/>
      <p:bldP spid="1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单源最短路径</a:t>
            </a:r>
            <a:r>
              <a:rPr lang="en-US" altLang="zh-CN">
                <a:latin typeface="Arial" panose="020B0604020202020204" pitchFamily="34" charset="0"/>
              </a:rPr>
              <a:t>——</a:t>
            </a:r>
            <a:r>
              <a:rPr lang="en-US" altLang="zh-CN" sz="3200">
                <a:latin typeface="Arial" panose="020B0604020202020204" pitchFamily="34" charset="0"/>
              </a:rPr>
              <a:t>Dijkstra</a:t>
            </a:r>
            <a:r>
              <a:rPr lang="zh-CN" altLang="en-US"/>
              <a:t>算法</a:t>
            </a:r>
            <a:endParaRPr lang="zh-CN" altLang="en-US"/>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fld>
            <a:endParaRPr lang="en-US" altLang="zh-CN"/>
          </a:p>
        </p:txBody>
      </p:sp>
      <p:pic>
        <p:nvPicPr>
          <p:cNvPr id="19458" name="Picture 2" descr="6t6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412" y="1196752"/>
            <a:ext cx="9103588" cy="400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275856" y="6165304"/>
            <a:ext cx="2262158" cy="369332"/>
          </a:xfrm>
          <a:prstGeom prst="rect">
            <a:avLst/>
          </a:prstGeom>
        </p:spPr>
        <p:txBody>
          <a:bodyPr wrap="none">
            <a:spAutoFit/>
          </a:bodyPr>
          <a:lstStyle/>
          <a:p>
            <a:r>
              <a:rPr lang="en-US" altLang="zh-CN">
                <a:solidFill>
                  <a:schemeClr val="tx1"/>
                </a:solidFill>
                <a:latin typeface="黑体" panose="02010609060101010101" charset="-122"/>
                <a:ea typeface="黑体" panose="02010609060101010101" charset="-122"/>
              </a:rPr>
              <a:t>Dijkstra</a:t>
            </a:r>
            <a:r>
              <a:rPr lang="zh-CN" altLang="zh-CN">
                <a:solidFill>
                  <a:schemeClr val="tx1"/>
                </a:solidFill>
                <a:latin typeface="黑体" panose="02010609060101010101" charset="-122"/>
                <a:ea typeface="黑体" panose="02010609060101010101" charset="-122"/>
              </a:rPr>
              <a:t>求解过程图</a:t>
            </a:r>
            <a:endParaRPr lang="zh-CN" altLang="en-US">
              <a:solidFill>
                <a:schemeClr val="tx1"/>
              </a:solidFill>
              <a:latin typeface="黑体" panose="02010609060101010101" charset="-122"/>
              <a:ea typeface="黑体" panose="02010609060101010101" charset="-122"/>
            </a:endParaRPr>
          </a:p>
        </p:txBody>
      </p:sp>
      <p:sp>
        <p:nvSpPr>
          <p:cNvPr id="9" name="椭圆 8"/>
          <p:cNvSpPr/>
          <p:nvPr/>
        </p:nvSpPr>
        <p:spPr>
          <a:xfrm>
            <a:off x="539552" y="1556792"/>
            <a:ext cx="288032" cy="288032"/>
          </a:xfrm>
          <a:prstGeom prst="ellipse">
            <a:avLst/>
          </a:prstGeom>
          <a:ln w="28575">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0" name="椭圆 9"/>
          <p:cNvSpPr/>
          <p:nvPr/>
        </p:nvSpPr>
        <p:spPr>
          <a:xfrm>
            <a:off x="3707904" y="1571306"/>
            <a:ext cx="288032" cy="288032"/>
          </a:xfrm>
          <a:prstGeom prst="ellipse">
            <a:avLst/>
          </a:prstGeom>
          <a:ln w="28575">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1" name="椭圆 10"/>
          <p:cNvSpPr/>
          <p:nvPr/>
        </p:nvSpPr>
        <p:spPr>
          <a:xfrm>
            <a:off x="3664924" y="2276872"/>
            <a:ext cx="288032" cy="288032"/>
          </a:xfrm>
          <a:prstGeom prst="ellipse">
            <a:avLst/>
          </a:prstGeom>
          <a:ln w="57150">
            <a:solidFill>
              <a:srgbClr val="0070C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2" name="椭圆 11"/>
          <p:cNvSpPr/>
          <p:nvPr/>
        </p:nvSpPr>
        <p:spPr>
          <a:xfrm>
            <a:off x="4572000" y="1556792"/>
            <a:ext cx="288032" cy="288032"/>
          </a:xfrm>
          <a:prstGeom prst="ellipse">
            <a:avLst/>
          </a:prstGeom>
          <a:ln w="57150">
            <a:solidFill>
              <a:srgbClr val="0070C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3" name="椭圆 12"/>
          <p:cNvSpPr/>
          <p:nvPr/>
        </p:nvSpPr>
        <p:spPr>
          <a:xfrm>
            <a:off x="5580112" y="2348880"/>
            <a:ext cx="288032" cy="288032"/>
          </a:xfrm>
          <a:prstGeom prst="ellipse">
            <a:avLst/>
          </a:prstGeom>
          <a:ln w="57150">
            <a:solidFill>
              <a:srgbClr val="0070C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4" name="TextBox 13"/>
          <p:cNvSpPr txBox="1"/>
          <p:nvPr/>
        </p:nvSpPr>
        <p:spPr bwMode="auto">
          <a:xfrm>
            <a:off x="3563888" y="2780928"/>
            <a:ext cx="2448272" cy="525401"/>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sz="1400" b="1" dirty="0" smtClean="0"/>
              <a:t>更新顶点</a:t>
            </a:r>
            <a:r>
              <a:rPr lang="en-US" altLang="zh-CN" sz="1400" b="1" dirty="0" smtClean="0"/>
              <a:t>V0</a:t>
            </a:r>
            <a:r>
              <a:rPr lang="zh-CN" altLang="en-US" sz="1400" b="1" dirty="0" smtClean="0"/>
              <a:t>直接相连的顶点</a:t>
            </a:r>
            <a:r>
              <a:rPr lang="en-US" altLang="zh-CN" sz="1400" b="1" dirty="0" smtClean="0"/>
              <a:t>V2</a:t>
            </a:r>
            <a:r>
              <a:rPr lang="zh-CN" altLang="en-US" sz="1400" b="1" dirty="0" smtClean="0"/>
              <a:t>、</a:t>
            </a:r>
            <a:r>
              <a:rPr lang="en-US" altLang="zh-CN" sz="1400" b="1" dirty="0" smtClean="0"/>
              <a:t>V4</a:t>
            </a:r>
            <a:r>
              <a:rPr lang="zh-CN" altLang="en-US" sz="1400" b="1" dirty="0" smtClean="0"/>
              <a:t>、</a:t>
            </a:r>
            <a:r>
              <a:rPr lang="en-US" altLang="zh-CN" sz="1400" b="1" dirty="0" smtClean="0"/>
              <a:t>V5</a:t>
            </a:r>
            <a:r>
              <a:rPr lang="zh-CN" altLang="en-US" sz="1400" b="1" dirty="0" smtClean="0"/>
              <a:t>路径值</a:t>
            </a:r>
            <a:endParaRPr lang="zh-CN" altLang="en-US" sz="1400" b="1" dirty="0"/>
          </a:p>
        </p:txBody>
      </p:sp>
      <p:sp>
        <p:nvSpPr>
          <p:cNvPr id="15" name="TextBox 14"/>
          <p:cNvSpPr txBox="1"/>
          <p:nvPr/>
        </p:nvSpPr>
        <p:spPr bwMode="auto">
          <a:xfrm>
            <a:off x="6588224" y="2734761"/>
            <a:ext cx="2555776" cy="740845"/>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sz="1400" b="1" dirty="0" smtClean="0"/>
              <a:t>选择最短路径</a:t>
            </a:r>
            <a:r>
              <a:rPr lang="en-US" altLang="zh-CN" sz="1400" b="1" dirty="0" smtClean="0"/>
              <a:t>&lt;V0</a:t>
            </a:r>
            <a:r>
              <a:rPr lang="zh-CN" altLang="en-US" sz="1400" b="1" dirty="0" smtClean="0"/>
              <a:t>，</a:t>
            </a:r>
            <a:r>
              <a:rPr lang="en-US" altLang="zh-CN" sz="1400" b="1" dirty="0" smtClean="0"/>
              <a:t>V2&gt;</a:t>
            </a:r>
            <a:r>
              <a:rPr lang="zh-CN" altLang="en-US" sz="1400" b="1" dirty="0" smtClean="0"/>
              <a:t>，将新顶点</a:t>
            </a:r>
            <a:r>
              <a:rPr lang="en-US" altLang="zh-CN" sz="1400" b="1" dirty="0" smtClean="0"/>
              <a:t>V2</a:t>
            </a:r>
            <a:r>
              <a:rPr lang="zh-CN" altLang="en-US" sz="1400" b="1" dirty="0" smtClean="0"/>
              <a:t>加入顶点集，更新还未加入的剩余顶点的路径值</a:t>
            </a:r>
            <a:endParaRPr lang="zh-CN" altLang="en-US" sz="1400" b="1" dirty="0"/>
          </a:p>
        </p:txBody>
      </p:sp>
      <p:sp>
        <p:nvSpPr>
          <p:cNvPr id="17" name="TextBox 16"/>
          <p:cNvSpPr txBox="1"/>
          <p:nvPr/>
        </p:nvSpPr>
        <p:spPr bwMode="auto">
          <a:xfrm>
            <a:off x="323528" y="2809956"/>
            <a:ext cx="2448272" cy="525401"/>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sz="1400" b="1" dirty="0" smtClean="0"/>
              <a:t>选择源点</a:t>
            </a:r>
            <a:r>
              <a:rPr lang="en-US" altLang="zh-CN" sz="1400" b="1" dirty="0" smtClean="0"/>
              <a:t>V0</a:t>
            </a:r>
            <a:r>
              <a:rPr lang="zh-CN" altLang="en-US" sz="1400" b="1" dirty="0" smtClean="0"/>
              <a:t>加入顶点集，其余顶点的路径值初始化为∞</a:t>
            </a:r>
            <a:endParaRPr lang="zh-CN" altLang="en-US" sz="1400" b="1" dirty="0"/>
          </a:p>
        </p:txBody>
      </p:sp>
      <p:sp>
        <p:nvSpPr>
          <p:cNvPr id="18" name="椭圆 17"/>
          <p:cNvSpPr/>
          <p:nvPr/>
        </p:nvSpPr>
        <p:spPr>
          <a:xfrm>
            <a:off x="6775220" y="2262358"/>
            <a:ext cx="288032" cy="288032"/>
          </a:xfrm>
          <a:prstGeom prst="ellipse">
            <a:avLst/>
          </a:prstGeom>
          <a:ln w="28575">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9" name="椭圆 18"/>
          <p:cNvSpPr/>
          <p:nvPr/>
        </p:nvSpPr>
        <p:spPr>
          <a:xfrm>
            <a:off x="7984280" y="2262358"/>
            <a:ext cx="288032" cy="288032"/>
          </a:xfrm>
          <a:prstGeom prst="ellipse">
            <a:avLst/>
          </a:prstGeom>
          <a:ln w="57150">
            <a:solidFill>
              <a:srgbClr val="7030A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0" name="椭圆 19"/>
          <p:cNvSpPr/>
          <p:nvPr/>
        </p:nvSpPr>
        <p:spPr>
          <a:xfrm>
            <a:off x="6804248" y="1556792"/>
            <a:ext cx="288032" cy="288032"/>
          </a:xfrm>
          <a:prstGeom prst="ellipse">
            <a:avLst/>
          </a:prstGeom>
          <a:ln w="28575">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1" name="TextBox 20"/>
          <p:cNvSpPr txBox="1"/>
          <p:nvPr/>
        </p:nvSpPr>
        <p:spPr bwMode="auto">
          <a:xfrm>
            <a:off x="323528" y="5085184"/>
            <a:ext cx="2555776" cy="740845"/>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sz="1400" b="1" dirty="0" smtClean="0"/>
              <a:t>选择最短路径</a:t>
            </a:r>
            <a:r>
              <a:rPr lang="en-US" altLang="zh-CN" sz="1400" b="1" dirty="0" smtClean="0"/>
              <a:t>&lt;V0</a:t>
            </a:r>
            <a:r>
              <a:rPr lang="zh-CN" altLang="en-US" sz="1400" b="1" dirty="0" smtClean="0"/>
              <a:t>，</a:t>
            </a:r>
            <a:r>
              <a:rPr lang="en-US" altLang="zh-CN" sz="1400" b="1" dirty="0" smtClean="0"/>
              <a:t>V4&gt;</a:t>
            </a:r>
            <a:r>
              <a:rPr lang="zh-CN" altLang="en-US" sz="1400" b="1" dirty="0" smtClean="0"/>
              <a:t>，将新顶点</a:t>
            </a:r>
            <a:r>
              <a:rPr lang="en-US" altLang="zh-CN" sz="1400" b="1" dirty="0" smtClean="0"/>
              <a:t>V4</a:t>
            </a:r>
            <a:r>
              <a:rPr lang="zh-CN" altLang="en-US" sz="1400" b="1" dirty="0" smtClean="0"/>
              <a:t>加入顶点集，更新还未加入的剩余顶点的路径值</a:t>
            </a:r>
            <a:endParaRPr lang="zh-CN" altLang="en-US" sz="1400" b="1" dirty="0"/>
          </a:p>
        </p:txBody>
      </p:sp>
      <p:sp>
        <p:nvSpPr>
          <p:cNvPr id="22" name="椭圆 21"/>
          <p:cNvSpPr/>
          <p:nvPr/>
        </p:nvSpPr>
        <p:spPr>
          <a:xfrm>
            <a:off x="1691680" y="4437112"/>
            <a:ext cx="288032" cy="288032"/>
          </a:xfrm>
          <a:prstGeom prst="ellipse">
            <a:avLst/>
          </a:prstGeom>
          <a:ln w="57150">
            <a:solidFill>
              <a:srgbClr val="7030A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3" name="椭圆 22"/>
          <p:cNvSpPr/>
          <p:nvPr/>
        </p:nvSpPr>
        <p:spPr>
          <a:xfrm>
            <a:off x="2339752" y="4509120"/>
            <a:ext cx="288032" cy="288032"/>
          </a:xfrm>
          <a:prstGeom prst="ellipse">
            <a:avLst/>
          </a:prstGeom>
          <a:ln w="57150">
            <a:solidFill>
              <a:srgbClr val="7030A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4" name="椭圆 23"/>
          <p:cNvSpPr/>
          <p:nvPr/>
        </p:nvSpPr>
        <p:spPr>
          <a:xfrm>
            <a:off x="1375182" y="3759450"/>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5" name="椭圆 24"/>
          <p:cNvSpPr/>
          <p:nvPr/>
        </p:nvSpPr>
        <p:spPr>
          <a:xfrm>
            <a:off x="511648" y="3731546"/>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6" name="椭圆 25"/>
          <p:cNvSpPr/>
          <p:nvPr/>
        </p:nvSpPr>
        <p:spPr>
          <a:xfrm>
            <a:off x="480934" y="4451626"/>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7" name="TextBox 26"/>
          <p:cNvSpPr txBox="1"/>
          <p:nvPr/>
        </p:nvSpPr>
        <p:spPr bwMode="auto">
          <a:xfrm>
            <a:off x="3528392" y="5085184"/>
            <a:ext cx="2699792" cy="740845"/>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sz="1400" b="1" dirty="0" smtClean="0"/>
              <a:t>选择最短路径</a:t>
            </a:r>
            <a:r>
              <a:rPr lang="en-US" altLang="zh-CN" sz="1400" b="1" dirty="0" smtClean="0"/>
              <a:t>V1</a:t>
            </a:r>
            <a:r>
              <a:rPr lang="en-US" altLang="zh-CN" sz="1400" b="1" dirty="0" smtClean="0">
                <a:sym typeface="Wingdings" panose="05000000000000000000" pitchFamily="2" charset="2"/>
              </a:rPr>
              <a:t></a:t>
            </a:r>
            <a:r>
              <a:rPr lang="en-US" altLang="zh-CN" sz="1400" b="1" dirty="0" smtClean="0"/>
              <a:t>V4</a:t>
            </a:r>
            <a:r>
              <a:rPr lang="en-US" altLang="zh-CN" sz="1400" b="1" dirty="0" smtClean="0">
                <a:sym typeface="Wingdings" panose="05000000000000000000" pitchFamily="2" charset="2"/>
              </a:rPr>
              <a:t></a:t>
            </a:r>
            <a:r>
              <a:rPr lang="en-US" altLang="zh-CN" sz="1400" b="1" dirty="0" smtClean="0"/>
              <a:t>&gt;V3</a:t>
            </a:r>
            <a:r>
              <a:rPr lang="zh-CN" altLang="en-US" sz="1400" b="1" dirty="0" smtClean="0"/>
              <a:t>，将新顶点</a:t>
            </a:r>
            <a:r>
              <a:rPr lang="en-US" altLang="zh-CN" sz="1400" b="1" dirty="0" smtClean="0"/>
              <a:t>V3</a:t>
            </a:r>
            <a:r>
              <a:rPr lang="zh-CN" altLang="en-US" sz="1400" b="1" dirty="0" smtClean="0"/>
              <a:t>加入顶点集，更新还未加入的剩余顶点的路径值</a:t>
            </a:r>
            <a:endParaRPr lang="zh-CN" altLang="en-US" sz="1400" b="1" dirty="0"/>
          </a:p>
        </p:txBody>
      </p:sp>
      <p:sp>
        <p:nvSpPr>
          <p:cNvPr id="28" name="椭圆 27"/>
          <p:cNvSpPr/>
          <p:nvPr/>
        </p:nvSpPr>
        <p:spPr>
          <a:xfrm>
            <a:off x="3708466" y="3746060"/>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9" name="椭圆 28"/>
          <p:cNvSpPr/>
          <p:nvPr/>
        </p:nvSpPr>
        <p:spPr>
          <a:xfrm>
            <a:off x="3707904" y="4437674"/>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30" name="椭圆 29"/>
          <p:cNvSpPr/>
          <p:nvPr/>
        </p:nvSpPr>
        <p:spPr>
          <a:xfrm>
            <a:off x="4572000" y="3746060"/>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31" name="椭圆 30"/>
          <p:cNvSpPr/>
          <p:nvPr/>
        </p:nvSpPr>
        <p:spPr>
          <a:xfrm>
            <a:off x="4918088" y="4465578"/>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32" name="椭圆 31"/>
          <p:cNvSpPr/>
          <p:nvPr/>
        </p:nvSpPr>
        <p:spPr>
          <a:xfrm>
            <a:off x="5579550" y="4509120"/>
            <a:ext cx="288032" cy="288032"/>
          </a:xfrm>
          <a:prstGeom prst="ellipse">
            <a:avLst/>
          </a:prstGeom>
          <a:ln w="57150">
            <a:solidFill>
              <a:srgbClr val="7030A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33" name="TextBox 32"/>
          <p:cNvSpPr txBox="1"/>
          <p:nvPr/>
        </p:nvSpPr>
        <p:spPr bwMode="auto">
          <a:xfrm>
            <a:off x="6624736" y="5065000"/>
            <a:ext cx="2519264" cy="956288"/>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sz="1400" b="1" dirty="0" smtClean="0"/>
              <a:t>选择最短路径</a:t>
            </a:r>
            <a:r>
              <a:rPr lang="en-US" altLang="zh-CN" sz="1400" b="1" dirty="0" smtClean="0"/>
              <a:t>V0</a:t>
            </a:r>
            <a:r>
              <a:rPr lang="en-US" altLang="zh-CN" sz="1400" b="1" dirty="0" smtClean="0">
                <a:sym typeface="Wingdings" panose="05000000000000000000" pitchFamily="2" charset="2"/>
              </a:rPr>
              <a:t></a:t>
            </a:r>
            <a:r>
              <a:rPr lang="en-US" altLang="zh-CN" sz="1400" b="1" dirty="0" smtClean="0"/>
              <a:t>V4</a:t>
            </a:r>
            <a:r>
              <a:rPr lang="en-US" altLang="zh-CN" sz="1400" b="1" dirty="0" smtClean="0">
                <a:sym typeface="Wingdings" panose="05000000000000000000" pitchFamily="2" charset="2"/>
              </a:rPr>
              <a:t>V</a:t>
            </a:r>
            <a:r>
              <a:rPr lang="en-US" altLang="zh-CN" sz="1400" b="1" dirty="0" smtClean="0"/>
              <a:t>3</a:t>
            </a:r>
            <a:r>
              <a:rPr lang="en-US" altLang="zh-CN" sz="1400" b="1" dirty="0" smtClean="0">
                <a:sym typeface="Wingdings" panose="05000000000000000000" pitchFamily="2" charset="2"/>
              </a:rPr>
              <a:t></a:t>
            </a:r>
            <a:r>
              <a:rPr lang="en-US" altLang="zh-CN" sz="1400" b="1" dirty="0" smtClean="0"/>
              <a:t>V5</a:t>
            </a:r>
            <a:r>
              <a:rPr lang="zh-CN" altLang="en-US" sz="1400" b="1" dirty="0" smtClean="0"/>
              <a:t>，将新顶点</a:t>
            </a:r>
            <a:r>
              <a:rPr lang="en-US" altLang="zh-CN" sz="1400" b="1" dirty="0" smtClean="0"/>
              <a:t>V5</a:t>
            </a:r>
            <a:r>
              <a:rPr lang="zh-CN" altLang="en-US" sz="1400" b="1" dirty="0" smtClean="0"/>
              <a:t>加入顶点集，更新还未加入的剩余顶点的路径值</a:t>
            </a:r>
            <a:endParaRPr lang="zh-CN" altLang="en-US" sz="1400" b="1" dirty="0"/>
          </a:p>
        </p:txBody>
      </p:sp>
      <p:sp>
        <p:nvSpPr>
          <p:cNvPr id="40" name="椭圆 39"/>
          <p:cNvSpPr/>
          <p:nvPr/>
        </p:nvSpPr>
        <p:spPr>
          <a:xfrm>
            <a:off x="6804248" y="3789040"/>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1" name="椭圆 40"/>
          <p:cNvSpPr/>
          <p:nvPr/>
        </p:nvSpPr>
        <p:spPr>
          <a:xfrm>
            <a:off x="6804248" y="4509120"/>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2" name="椭圆 41"/>
          <p:cNvSpPr/>
          <p:nvPr/>
        </p:nvSpPr>
        <p:spPr>
          <a:xfrm>
            <a:off x="7682858" y="3789040"/>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3" name="椭圆 42"/>
          <p:cNvSpPr/>
          <p:nvPr/>
        </p:nvSpPr>
        <p:spPr>
          <a:xfrm>
            <a:off x="8028384" y="4509120"/>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4" name="椭圆 43"/>
          <p:cNvSpPr/>
          <p:nvPr/>
        </p:nvSpPr>
        <p:spPr>
          <a:xfrm>
            <a:off x="8676456" y="4581128"/>
            <a:ext cx="288032" cy="288032"/>
          </a:xfrm>
          <a:prstGeom prst="ellipse">
            <a:avLst/>
          </a:prstGeom>
          <a:ln w="5715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39" name="矩形 38"/>
          <p:cNvSpPr/>
          <p:nvPr/>
        </p:nvSpPr>
        <p:spPr>
          <a:xfrm>
            <a:off x="6156176" y="3507973"/>
            <a:ext cx="2987824" cy="2585323"/>
          </a:xfrm>
          <a:prstGeom prst="rect">
            <a:avLst/>
          </a:prstGeom>
          <a:solidFill>
            <a:schemeClr val="bg1"/>
          </a:solidFill>
          <a:ln>
            <a:noFill/>
          </a:ln>
        </p:spPr>
        <p:txBody>
          <a:bodyPr wrap="square" rtlCol="0" anchor="ctr">
            <a:spAutoFit/>
          </a:bodyPr>
          <a:lstStyle/>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zh-CN" altLang="en-US" dirty="0" smtClean="0">
              <a:solidFill>
                <a:srgbClr val="5F5F5F"/>
              </a:solidFill>
              <a:latin typeface="黑体" panose="02010609060101010101" charset="-122"/>
              <a:ea typeface="黑体" panose="02010609060101010101" charset="-122"/>
            </a:endParaRPr>
          </a:p>
        </p:txBody>
      </p:sp>
      <p:cxnSp>
        <p:nvCxnSpPr>
          <p:cNvPr id="46" name="直接箭头连接符 45"/>
          <p:cNvCxnSpPr>
            <a:stCxn id="10" idx="6"/>
            <a:endCxn id="12" idx="2"/>
          </p:cNvCxnSpPr>
          <p:nvPr/>
        </p:nvCxnSpPr>
        <p:spPr bwMode="auto">
          <a:xfrm flipV="1">
            <a:off x="3995936" y="1700808"/>
            <a:ext cx="576064" cy="14514"/>
          </a:xfrm>
          <a:prstGeom prst="straightConnector1">
            <a:avLst/>
          </a:prstGeom>
          <a:noFill/>
          <a:ln w="38100" cap="flat" cmpd="sng" algn="ctr">
            <a:solidFill>
              <a:srgbClr val="FF0000"/>
            </a:solidFill>
            <a:prstDash val="solid"/>
            <a:round/>
            <a:headEnd type="none" w="med" len="med"/>
            <a:tailEnd type="arrow"/>
          </a:ln>
        </p:spPr>
      </p:cxnSp>
      <p:cxnSp>
        <p:nvCxnSpPr>
          <p:cNvPr id="48" name="直接箭头连接符 47"/>
          <p:cNvCxnSpPr>
            <a:stCxn id="10" idx="4"/>
            <a:endCxn id="11" idx="0"/>
          </p:cNvCxnSpPr>
          <p:nvPr/>
        </p:nvCxnSpPr>
        <p:spPr bwMode="auto">
          <a:xfrm flipH="1">
            <a:off x="3808940" y="1859338"/>
            <a:ext cx="42980" cy="417534"/>
          </a:xfrm>
          <a:prstGeom prst="straightConnector1">
            <a:avLst/>
          </a:prstGeom>
          <a:noFill/>
          <a:ln w="38100" cap="flat" cmpd="sng" algn="ctr">
            <a:solidFill>
              <a:srgbClr val="FF0000"/>
            </a:solidFill>
            <a:prstDash val="solid"/>
            <a:round/>
            <a:headEnd type="none" w="med" len="med"/>
            <a:tailEnd type="arrow"/>
          </a:ln>
        </p:spPr>
      </p:cxnSp>
      <p:cxnSp>
        <p:nvCxnSpPr>
          <p:cNvPr id="55" name="形状 54"/>
          <p:cNvCxnSpPr>
            <a:stCxn id="10" idx="0"/>
          </p:cNvCxnSpPr>
          <p:nvPr/>
        </p:nvCxnSpPr>
        <p:spPr bwMode="auto">
          <a:xfrm rot="16200000" flipH="1">
            <a:off x="4471245" y="951981"/>
            <a:ext cx="849582" cy="2088232"/>
          </a:xfrm>
          <a:prstGeom prst="curvedConnector4">
            <a:avLst>
              <a:gd name="adj1" fmla="val -26907"/>
              <a:gd name="adj2" fmla="val 104882"/>
            </a:avLst>
          </a:prstGeom>
          <a:noFill/>
          <a:ln w="38100" cap="flat" cmpd="sng" algn="ctr">
            <a:solidFill>
              <a:srgbClr val="FF0000"/>
            </a:solidFill>
            <a:prstDash val="solid"/>
            <a:round/>
            <a:headEnd type="none" w="med" len="med"/>
            <a:tailEnd type="arrow"/>
          </a:ln>
        </p:spPr>
      </p:cxnSp>
      <p:sp>
        <p:nvSpPr>
          <p:cNvPr id="34" name="矩形 33"/>
          <p:cNvSpPr/>
          <p:nvPr/>
        </p:nvSpPr>
        <p:spPr>
          <a:xfrm>
            <a:off x="3203848" y="1052736"/>
            <a:ext cx="2880320" cy="2304256"/>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59" name="直接箭头连接符 58"/>
          <p:cNvCxnSpPr>
            <a:stCxn id="20" idx="6"/>
          </p:cNvCxnSpPr>
          <p:nvPr/>
        </p:nvCxnSpPr>
        <p:spPr bwMode="auto">
          <a:xfrm>
            <a:off x="7092280" y="1700808"/>
            <a:ext cx="648072" cy="0"/>
          </a:xfrm>
          <a:prstGeom prst="straightConnector1">
            <a:avLst/>
          </a:prstGeom>
          <a:noFill/>
          <a:ln w="28575" cap="flat" cmpd="sng" algn="ctr">
            <a:solidFill>
              <a:srgbClr val="FF0000"/>
            </a:solidFill>
            <a:prstDash val="solid"/>
            <a:round/>
            <a:headEnd type="none" w="med" len="med"/>
            <a:tailEnd type="arrow"/>
          </a:ln>
        </p:spPr>
      </p:cxnSp>
      <p:cxnSp>
        <p:nvCxnSpPr>
          <p:cNvPr id="61" name="直接箭头连接符 60"/>
          <p:cNvCxnSpPr/>
          <p:nvPr/>
        </p:nvCxnSpPr>
        <p:spPr bwMode="auto">
          <a:xfrm>
            <a:off x="7020272" y="2420888"/>
            <a:ext cx="936104" cy="0"/>
          </a:xfrm>
          <a:prstGeom prst="straightConnector1">
            <a:avLst/>
          </a:prstGeom>
          <a:noFill/>
          <a:ln w="28575" cap="flat" cmpd="sng" algn="ctr">
            <a:solidFill>
              <a:srgbClr val="FF0000"/>
            </a:solidFill>
            <a:prstDash val="solid"/>
            <a:round/>
            <a:headEnd type="none" w="med" len="med"/>
            <a:tailEnd type="arrow"/>
          </a:ln>
        </p:spPr>
      </p:cxnSp>
      <p:sp>
        <p:nvSpPr>
          <p:cNvPr id="62" name="任意多边形 61"/>
          <p:cNvSpPr/>
          <p:nvPr/>
        </p:nvSpPr>
        <p:spPr bwMode="auto">
          <a:xfrm>
            <a:off x="6966857" y="1335383"/>
            <a:ext cx="2176833" cy="1146560"/>
          </a:xfrm>
          <a:custGeom>
            <a:avLst/>
            <a:gdLst>
              <a:gd name="connsiteX0" fmla="*/ 0 w 2176833"/>
              <a:gd name="connsiteY0" fmla="*/ 203131 h 1146560"/>
              <a:gd name="connsiteX1" fmla="*/ 217714 w 2176833"/>
              <a:gd name="connsiteY1" fmla="*/ 159588 h 1146560"/>
              <a:gd name="connsiteX2" fmla="*/ 362857 w 2176833"/>
              <a:gd name="connsiteY2" fmla="*/ 101531 h 1146560"/>
              <a:gd name="connsiteX3" fmla="*/ 711200 w 2176833"/>
              <a:gd name="connsiteY3" fmla="*/ 72503 h 1146560"/>
              <a:gd name="connsiteX4" fmla="*/ 827314 w 2176833"/>
              <a:gd name="connsiteY4" fmla="*/ 57988 h 1146560"/>
              <a:gd name="connsiteX5" fmla="*/ 1291772 w 2176833"/>
              <a:gd name="connsiteY5" fmla="*/ 57988 h 1146560"/>
              <a:gd name="connsiteX6" fmla="*/ 1378857 w 2176833"/>
              <a:gd name="connsiteY6" fmla="*/ 72503 h 1146560"/>
              <a:gd name="connsiteX7" fmla="*/ 1611086 w 2176833"/>
              <a:gd name="connsiteY7" fmla="*/ 130560 h 1146560"/>
              <a:gd name="connsiteX8" fmla="*/ 1698172 w 2176833"/>
              <a:gd name="connsiteY8" fmla="*/ 159588 h 1146560"/>
              <a:gd name="connsiteX9" fmla="*/ 1741714 w 2176833"/>
              <a:gd name="connsiteY9" fmla="*/ 174103 h 1146560"/>
              <a:gd name="connsiteX10" fmla="*/ 1872343 w 2176833"/>
              <a:gd name="connsiteY10" fmla="*/ 246674 h 1146560"/>
              <a:gd name="connsiteX11" fmla="*/ 1915886 w 2176833"/>
              <a:gd name="connsiteY11" fmla="*/ 275703 h 1146560"/>
              <a:gd name="connsiteX12" fmla="*/ 1959429 w 2176833"/>
              <a:gd name="connsiteY12" fmla="*/ 290217 h 1146560"/>
              <a:gd name="connsiteX13" fmla="*/ 2002972 w 2176833"/>
              <a:gd name="connsiteY13" fmla="*/ 333760 h 1146560"/>
              <a:gd name="connsiteX14" fmla="*/ 2046514 w 2176833"/>
              <a:gd name="connsiteY14" fmla="*/ 362788 h 1146560"/>
              <a:gd name="connsiteX15" fmla="*/ 2104572 w 2176833"/>
              <a:gd name="connsiteY15" fmla="*/ 449874 h 1146560"/>
              <a:gd name="connsiteX16" fmla="*/ 2133600 w 2176833"/>
              <a:gd name="connsiteY16" fmla="*/ 493417 h 1146560"/>
              <a:gd name="connsiteX17" fmla="*/ 2148114 w 2176833"/>
              <a:gd name="connsiteY17" fmla="*/ 580503 h 1146560"/>
              <a:gd name="connsiteX18" fmla="*/ 2148114 w 2176833"/>
              <a:gd name="connsiteY18" fmla="*/ 928846 h 1146560"/>
              <a:gd name="connsiteX19" fmla="*/ 2061029 w 2176833"/>
              <a:gd name="connsiteY19" fmla="*/ 1059474 h 1146560"/>
              <a:gd name="connsiteX20" fmla="*/ 2046514 w 2176833"/>
              <a:gd name="connsiteY20" fmla="*/ 1103017 h 1146560"/>
              <a:gd name="connsiteX21" fmla="*/ 2002972 w 2176833"/>
              <a:gd name="connsiteY21" fmla="*/ 1132046 h 1146560"/>
              <a:gd name="connsiteX22" fmla="*/ 1988457 w 2176833"/>
              <a:gd name="connsiteY22" fmla="*/ 1146560 h 11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6833" h="1146560">
                <a:moveTo>
                  <a:pt x="0" y="203131"/>
                </a:moveTo>
                <a:cubicBezTo>
                  <a:pt x="82108" y="194008"/>
                  <a:pt x="144195" y="196346"/>
                  <a:pt x="217714" y="159588"/>
                </a:cubicBezTo>
                <a:cubicBezTo>
                  <a:pt x="257020" y="139936"/>
                  <a:pt x="320469" y="104792"/>
                  <a:pt x="362857" y="101531"/>
                </a:cubicBezTo>
                <a:cubicBezTo>
                  <a:pt x="471791" y="93152"/>
                  <a:pt x="601419" y="84059"/>
                  <a:pt x="711200" y="72503"/>
                </a:cubicBezTo>
                <a:cubicBezTo>
                  <a:pt x="749992" y="68420"/>
                  <a:pt x="788609" y="62826"/>
                  <a:pt x="827314" y="57988"/>
                </a:cubicBezTo>
                <a:cubicBezTo>
                  <a:pt x="1001283" y="0"/>
                  <a:pt x="880883" y="34508"/>
                  <a:pt x="1291772" y="57988"/>
                </a:cubicBezTo>
                <a:cubicBezTo>
                  <a:pt x="1321153" y="59667"/>
                  <a:pt x="1349932" y="67080"/>
                  <a:pt x="1378857" y="72503"/>
                </a:cubicBezTo>
                <a:cubicBezTo>
                  <a:pt x="1539004" y="102531"/>
                  <a:pt x="1486496" y="89030"/>
                  <a:pt x="1611086" y="130560"/>
                </a:cubicBezTo>
                <a:lnTo>
                  <a:pt x="1698172" y="159588"/>
                </a:lnTo>
                <a:cubicBezTo>
                  <a:pt x="1712686" y="164426"/>
                  <a:pt x="1728984" y="165617"/>
                  <a:pt x="1741714" y="174103"/>
                </a:cubicBezTo>
                <a:cubicBezTo>
                  <a:pt x="1841530" y="240647"/>
                  <a:pt x="1795702" y="221128"/>
                  <a:pt x="1872343" y="246674"/>
                </a:cubicBezTo>
                <a:cubicBezTo>
                  <a:pt x="1886857" y="256350"/>
                  <a:pt x="1900284" y="267902"/>
                  <a:pt x="1915886" y="275703"/>
                </a:cubicBezTo>
                <a:cubicBezTo>
                  <a:pt x="1929570" y="282545"/>
                  <a:pt x="1946699" y="281730"/>
                  <a:pt x="1959429" y="290217"/>
                </a:cubicBezTo>
                <a:cubicBezTo>
                  <a:pt x="1976508" y="301603"/>
                  <a:pt x="1987203" y="320619"/>
                  <a:pt x="2002972" y="333760"/>
                </a:cubicBezTo>
                <a:cubicBezTo>
                  <a:pt x="2016373" y="344927"/>
                  <a:pt x="2032000" y="353112"/>
                  <a:pt x="2046514" y="362788"/>
                </a:cubicBezTo>
                <a:lnTo>
                  <a:pt x="2104572" y="449874"/>
                </a:lnTo>
                <a:lnTo>
                  <a:pt x="2133600" y="493417"/>
                </a:lnTo>
                <a:cubicBezTo>
                  <a:pt x="2138438" y="522446"/>
                  <a:pt x="2144224" y="551332"/>
                  <a:pt x="2148114" y="580503"/>
                </a:cubicBezTo>
                <a:cubicBezTo>
                  <a:pt x="2163861" y="698603"/>
                  <a:pt x="2176833" y="808226"/>
                  <a:pt x="2148114" y="928846"/>
                </a:cubicBezTo>
                <a:cubicBezTo>
                  <a:pt x="2111841" y="1081193"/>
                  <a:pt x="2093679" y="961529"/>
                  <a:pt x="2061029" y="1059474"/>
                </a:cubicBezTo>
                <a:cubicBezTo>
                  <a:pt x="2056191" y="1073988"/>
                  <a:pt x="2056071" y="1091070"/>
                  <a:pt x="2046514" y="1103017"/>
                </a:cubicBezTo>
                <a:cubicBezTo>
                  <a:pt x="2035617" y="1116638"/>
                  <a:pt x="2016927" y="1121580"/>
                  <a:pt x="2002972" y="1132046"/>
                </a:cubicBezTo>
                <a:cubicBezTo>
                  <a:pt x="1997498" y="1136151"/>
                  <a:pt x="1993295" y="1141722"/>
                  <a:pt x="1988457" y="1146560"/>
                </a:cubicBezTo>
              </a:path>
            </a:pathLst>
          </a:custGeom>
          <a:noFill/>
          <a:ln w="28575" cap="flat" cmpd="sng" algn="ctr">
            <a:solidFill>
              <a:srgbClr val="FF0000"/>
            </a:solidFill>
            <a:prstDash val="solid"/>
            <a:round/>
            <a:headEnd type="none" w="med" len="med"/>
            <a:tailEnd type="none" w="med" len="med"/>
          </a:ln>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Arial" panose="020B0604020202020204" pitchFamily="34" charset="0"/>
              <a:ea typeface="隶书" panose="02010509060101010101" pitchFamily="49" charset="-122"/>
            </a:endParaRPr>
          </a:p>
        </p:txBody>
      </p:sp>
      <p:cxnSp>
        <p:nvCxnSpPr>
          <p:cNvPr id="64" name="直接箭头连接符 63"/>
          <p:cNvCxnSpPr>
            <a:endCxn id="22" idx="0"/>
          </p:cNvCxnSpPr>
          <p:nvPr/>
        </p:nvCxnSpPr>
        <p:spPr bwMode="auto">
          <a:xfrm>
            <a:off x="1619672" y="4005064"/>
            <a:ext cx="216024" cy="432048"/>
          </a:xfrm>
          <a:prstGeom prst="straightConnector1">
            <a:avLst/>
          </a:prstGeom>
          <a:noFill/>
          <a:ln w="28575" cap="flat" cmpd="sng" algn="ctr">
            <a:solidFill>
              <a:srgbClr val="FF0000"/>
            </a:solidFill>
            <a:prstDash val="solid"/>
            <a:round/>
            <a:headEnd type="none" w="med" len="med"/>
            <a:tailEnd type="arrow"/>
          </a:ln>
        </p:spPr>
      </p:cxnSp>
      <p:sp>
        <p:nvSpPr>
          <p:cNvPr id="66" name="任意多边形 65"/>
          <p:cNvSpPr/>
          <p:nvPr/>
        </p:nvSpPr>
        <p:spPr bwMode="auto">
          <a:xfrm>
            <a:off x="1683657" y="3904343"/>
            <a:ext cx="856343" cy="605905"/>
          </a:xfrm>
          <a:custGeom>
            <a:avLst/>
            <a:gdLst>
              <a:gd name="connsiteX0" fmla="*/ 0 w 856343"/>
              <a:gd name="connsiteY0" fmla="*/ 0 h 605905"/>
              <a:gd name="connsiteX1" fmla="*/ 217714 w 856343"/>
              <a:gd name="connsiteY1" fmla="*/ 29028 h 605905"/>
              <a:gd name="connsiteX2" fmla="*/ 304800 w 856343"/>
              <a:gd name="connsiteY2" fmla="*/ 58057 h 605905"/>
              <a:gd name="connsiteX3" fmla="*/ 348343 w 856343"/>
              <a:gd name="connsiteY3" fmla="*/ 72571 h 605905"/>
              <a:gd name="connsiteX4" fmla="*/ 391886 w 856343"/>
              <a:gd name="connsiteY4" fmla="*/ 101600 h 605905"/>
              <a:gd name="connsiteX5" fmla="*/ 420914 w 856343"/>
              <a:gd name="connsiteY5" fmla="*/ 145143 h 605905"/>
              <a:gd name="connsiteX6" fmla="*/ 508000 w 856343"/>
              <a:gd name="connsiteY6" fmla="*/ 174171 h 605905"/>
              <a:gd name="connsiteX7" fmla="*/ 551543 w 856343"/>
              <a:gd name="connsiteY7" fmla="*/ 188686 h 605905"/>
              <a:gd name="connsiteX8" fmla="*/ 595086 w 856343"/>
              <a:gd name="connsiteY8" fmla="*/ 203200 h 605905"/>
              <a:gd name="connsiteX9" fmla="*/ 682172 w 856343"/>
              <a:gd name="connsiteY9" fmla="*/ 261257 h 605905"/>
              <a:gd name="connsiteX10" fmla="*/ 725714 w 856343"/>
              <a:gd name="connsiteY10" fmla="*/ 290286 h 605905"/>
              <a:gd name="connsiteX11" fmla="*/ 754743 w 856343"/>
              <a:gd name="connsiteY11" fmla="*/ 377371 h 605905"/>
              <a:gd name="connsiteX12" fmla="*/ 769257 w 856343"/>
              <a:gd name="connsiteY12" fmla="*/ 420914 h 605905"/>
              <a:gd name="connsiteX13" fmla="*/ 798286 w 856343"/>
              <a:gd name="connsiteY13" fmla="*/ 464457 h 605905"/>
              <a:gd name="connsiteX14" fmla="*/ 798286 w 856343"/>
              <a:gd name="connsiteY14" fmla="*/ 595086 h 605905"/>
              <a:gd name="connsiteX15" fmla="*/ 783772 w 856343"/>
              <a:gd name="connsiteY15" fmla="*/ 551543 h 605905"/>
              <a:gd name="connsiteX16" fmla="*/ 740229 w 856343"/>
              <a:gd name="connsiteY16" fmla="*/ 522514 h 605905"/>
              <a:gd name="connsiteX17" fmla="*/ 783772 w 856343"/>
              <a:gd name="connsiteY17" fmla="*/ 508000 h 605905"/>
              <a:gd name="connsiteX18" fmla="*/ 812800 w 856343"/>
              <a:gd name="connsiteY18" fmla="*/ 551543 h 605905"/>
              <a:gd name="connsiteX19" fmla="*/ 856343 w 856343"/>
              <a:gd name="connsiteY19" fmla="*/ 508000 h 60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6343" h="605905">
                <a:moveTo>
                  <a:pt x="0" y="0"/>
                </a:moveTo>
                <a:cubicBezTo>
                  <a:pt x="69895" y="6989"/>
                  <a:pt x="148098" y="10042"/>
                  <a:pt x="217714" y="29028"/>
                </a:cubicBezTo>
                <a:cubicBezTo>
                  <a:pt x="247235" y="37079"/>
                  <a:pt x="275771" y="48381"/>
                  <a:pt x="304800" y="58057"/>
                </a:cubicBezTo>
                <a:lnTo>
                  <a:pt x="348343" y="72571"/>
                </a:lnTo>
                <a:cubicBezTo>
                  <a:pt x="362857" y="82247"/>
                  <a:pt x="379551" y="89265"/>
                  <a:pt x="391886" y="101600"/>
                </a:cubicBezTo>
                <a:cubicBezTo>
                  <a:pt x="404221" y="113935"/>
                  <a:pt x="406122" y="135898"/>
                  <a:pt x="420914" y="145143"/>
                </a:cubicBezTo>
                <a:cubicBezTo>
                  <a:pt x="446862" y="161360"/>
                  <a:pt x="478971" y="164495"/>
                  <a:pt x="508000" y="174171"/>
                </a:cubicBezTo>
                <a:lnTo>
                  <a:pt x="551543" y="188686"/>
                </a:lnTo>
                <a:cubicBezTo>
                  <a:pt x="566057" y="193524"/>
                  <a:pt x="582356" y="194713"/>
                  <a:pt x="595086" y="203200"/>
                </a:cubicBezTo>
                <a:lnTo>
                  <a:pt x="682172" y="261257"/>
                </a:lnTo>
                <a:lnTo>
                  <a:pt x="725714" y="290286"/>
                </a:lnTo>
                <a:lnTo>
                  <a:pt x="754743" y="377371"/>
                </a:lnTo>
                <a:cubicBezTo>
                  <a:pt x="759581" y="391885"/>
                  <a:pt x="760770" y="408184"/>
                  <a:pt x="769257" y="420914"/>
                </a:cubicBezTo>
                <a:lnTo>
                  <a:pt x="798286" y="464457"/>
                </a:lnTo>
                <a:cubicBezTo>
                  <a:pt x="806864" y="498768"/>
                  <a:pt x="831453" y="561918"/>
                  <a:pt x="798286" y="595086"/>
                </a:cubicBezTo>
                <a:cubicBezTo>
                  <a:pt x="787468" y="605905"/>
                  <a:pt x="793329" y="563490"/>
                  <a:pt x="783772" y="551543"/>
                </a:cubicBezTo>
                <a:cubicBezTo>
                  <a:pt x="772875" y="537921"/>
                  <a:pt x="754743" y="532190"/>
                  <a:pt x="740229" y="522514"/>
                </a:cubicBezTo>
                <a:cubicBezTo>
                  <a:pt x="754743" y="517676"/>
                  <a:pt x="769567" y="502318"/>
                  <a:pt x="783772" y="508000"/>
                </a:cubicBezTo>
                <a:cubicBezTo>
                  <a:pt x="799968" y="514479"/>
                  <a:pt x="795356" y="551543"/>
                  <a:pt x="812800" y="551543"/>
                </a:cubicBezTo>
                <a:cubicBezTo>
                  <a:pt x="833326" y="551543"/>
                  <a:pt x="856343" y="508000"/>
                  <a:pt x="856343" y="508000"/>
                </a:cubicBezTo>
              </a:path>
            </a:pathLst>
          </a:custGeom>
          <a:noFill/>
          <a:ln w="28575" cap="flat" cmpd="sng" algn="ctr">
            <a:solidFill>
              <a:srgbClr val="FF0000"/>
            </a:solidFill>
            <a:prstDash val="solid"/>
            <a:round/>
            <a:headEnd type="none" w="med" len="med"/>
            <a:tailEnd type="none" w="med" len="med"/>
          </a:ln>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Arial" panose="020B0604020202020204" pitchFamily="34" charset="0"/>
              <a:ea typeface="隶书" panose="02010509060101010101" pitchFamily="49" charset="-122"/>
            </a:endParaRPr>
          </a:p>
        </p:txBody>
      </p:sp>
      <p:sp>
        <p:nvSpPr>
          <p:cNvPr id="37" name="矩形 36"/>
          <p:cNvSpPr/>
          <p:nvPr/>
        </p:nvSpPr>
        <p:spPr>
          <a:xfrm>
            <a:off x="0" y="3356992"/>
            <a:ext cx="2915816" cy="2862322"/>
          </a:xfrm>
          <a:prstGeom prst="rect">
            <a:avLst/>
          </a:prstGeom>
          <a:solidFill>
            <a:schemeClr val="bg1"/>
          </a:solidFill>
          <a:ln>
            <a:noFill/>
          </a:ln>
        </p:spPr>
        <p:txBody>
          <a:bodyPr wrap="square" rtlCol="0" anchor="ctr">
            <a:spAutoFit/>
          </a:bodyPr>
          <a:lstStyle/>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zh-CN" altLang="en-US" dirty="0" smtClean="0">
              <a:solidFill>
                <a:srgbClr val="5F5F5F"/>
              </a:solidFill>
              <a:latin typeface="黑体" panose="02010609060101010101" charset="-122"/>
              <a:ea typeface="黑体" panose="02010609060101010101" charset="-122"/>
            </a:endParaRPr>
          </a:p>
        </p:txBody>
      </p:sp>
      <p:sp>
        <p:nvSpPr>
          <p:cNvPr id="36" name="矩形 35"/>
          <p:cNvSpPr/>
          <p:nvPr/>
        </p:nvSpPr>
        <p:spPr>
          <a:xfrm>
            <a:off x="6263680" y="1128229"/>
            <a:ext cx="2880320" cy="2585323"/>
          </a:xfrm>
          <a:prstGeom prst="rect">
            <a:avLst/>
          </a:prstGeom>
          <a:solidFill>
            <a:schemeClr val="bg1"/>
          </a:solidFill>
          <a:ln>
            <a:noFill/>
          </a:ln>
        </p:spPr>
        <p:txBody>
          <a:bodyPr rtlCol="0" anchor="ctr">
            <a:spAutoFit/>
          </a:bodyPr>
          <a:lstStyle/>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zh-CN" altLang="en-US" dirty="0" smtClean="0">
              <a:solidFill>
                <a:srgbClr val="5F5F5F"/>
              </a:solidFill>
              <a:latin typeface="黑体" panose="02010609060101010101" charset="-122"/>
              <a:ea typeface="黑体" panose="02010609060101010101" charset="-122"/>
            </a:endParaRPr>
          </a:p>
        </p:txBody>
      </p:sp>
      <p:cxnSp>
        <p:nvCxnSpPr>
          <p:cNvPr id="68" name="直接箭头连接符 67"/>
          <p:cNvCxnSpPr>
            <a:endCxn id="32" idx="2"/>
          </p:cNvCxnSpPr>
          <p:nvPr/>
        </p:nvCxnSpPr>
        <p:spPr bwMode="auto">
          <a:xfrm>
            <a:off x="5148064" y="4581128"/>
            <a:ext cx="431486" cy="72008"/>
          </a:xfrm>
          <a:prstGeom prst="straightConnector1">
            <a:avLst/>
          </a:prstGeom>
          <a:noFill/>
          <a:ln w="28575" cap="flat" cmpd="sng" algn="ctr">
            <a:solidFill>
              <a:srgbClr val="FF0000"/>
            </a:solidFill>
            <a:prstDash val="solid"/>
            <a:round/>
            <a:headEnd type="none" w="med" len="med"/>
            <a:tailEnd type="arrow"/>
          </a:ln>
        </p:spPr>
      </p:cxnSp>
      <p:sp>
        <p:nvSpPr>
          <p:cNvPr id="38" name="矩形 37"/>
          <p:cNvSpPr/>
          <p:nvPr/>
        </p:nvSpPr>
        <p:spPr>
          <a:xfrm>
            <a:off x="3203848" y="3284984"/>
            <a:ext cx="3024336" cy="2862322"/>
          </a:xfrm>
          <a:prstGeom prst="rect">
            <a:avLst/>
          </a:prstGeom>
          <a:solidFill>
            <a:schemeClr val="bg1"/>
          </a:solidFill>
          <a:ln>
            <a:noFill/>
          </a:ln>
        </p:spPr>
        <p:txBody>
          <a:bodyPr wrap="square" rtlCol="0" anchor="ctr">
            <a:spAutoFit/>
          </a:bodyPr>
          <a:lstStyle/>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zh-CN" altLang="en-US" dirty="0"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34"/>
                                        </p:tgtEl>
                                        <p:attrNameLst>
                                          <p:attrName>ppt_x</p:attrName>
                                        </p:attrNameLst>
                                      </p:cBhvr>
                                      <p:tavLst>
                                        <p:tav tm="0">
                                          <p:val>
                                            <p:strVal val="ppt_x"/>
                                          </p:val>
                                        </p:tav>
                                        <p:tav tm="100000">
                                          <p:val>
                                            <p:strVal val="ppt_x"/>
                                          </p:val>
                                        </p:tav>
                                      </p:tavLst>
                                    </p:anim>
                                    <p:anim calcmode="lin" valueType="num">
                                      <p:cBhvr additive="base">
                                        <p:cTn id="12" dur="500"/>
                                        <p:tgtEl>
                                          <p:spTgt spid="34"/>
                                        </p:tgtEl>
                                        <p:attrNameLst>
                                          <p:attrName>ppt_y</p:attrName>
                                        </p:attrNameLst>
                                      </p:cBhvr>
                                      <p:tavLst>
                                        <p:tav tm="0">
                                          <p:val>
                                            <p:strVal val="ppt_y"/>
                                          </p:val>
                                        </p:tav>
                                        <p:tav tm="100000">
                                          <p:val>
                                            <p:strVal val="1+ppt_h/2"/>
                                          </p:val>
                                        </p:tav>
                                      </p:tavLst>
                                    </p:anim>
                                    <p:set>
                                      <p:cBhvr>
                                        <p:cTn id="13" dur="1" fill="hold">
                                          <p:stCondLst>
                                            <p:cond delay="499"/>
                                          </p:stCondLst>
                                        </p:cTn>
                                        <p:tgtEl>
                                          <p:spTgt spid="34"/>
                                        </p:tgtEl>
                                        <p:attrNameLst>
                                          <p:attrName>style.visibility</p:attrName>
                                        </p:attrNameLst>
                                      </p:cBhvr>
                                      <p:to>
                                        <p:strVal val="hidden"/>
                                      </p:to>
                                    </p:set>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grpId="0" nodeType="clickEffect">
                                  <p:stCondLst>
                                    <p:cond delay="0"/>
                                  </p:stCondLst>
                                  <p:childTnLst>
                                    <p:anim calcmode="lin" valueType="num">
                                      <p:cBhvr additive="base">
                                        <p:cTn id="29" dur="500"/>
                                        <p:tgtEl>
                                          <p:spTgt spid="36"/>
                                        </p:tgtEl>
                                        <p:attrNameLst>
                                          <p:attrName>ppt_x</p:attrName>
                                        </p:attrNameLst>
                                      </p:cBhvr>
                                      <p:tavLst>
                                        <p:tav tm="0">
                                          <p:val>
                                            <p:strVal val="ppt_x"/>
                                          </p:val>
                                        </p:tav>
                                        <p:tav tm="100000">
                                          <p:val>
                                            <p:strVal val="ppt_x"/>
                                          </p:val>
                                        </p:tav>
                                      </p:tavLst>
                                    </p:anim>
                                    <p:anim calcmode="lin" valueType="num">
                                      <p:cBhvr additive="base">
                                        <p:cTn id="30" dur="500"/>
                                        <p:tgtEl>
                                          <p:spTgt spid="36"/>
                                        </p:tgtEl>
                                        <p:attrNameLst>
                                          <p:attrName>ppt_y</p:attrName>
                                        </p:attrNameLst>
                                      </p:cBhvr>
                                      <p:tavLst>
                                        <p:tav tm="0">
                                          <p:val>
                                            <p:strVal val="ppt_y"/>
                                          </p:val>
                                        </p:tav>
                                        <p:tav tm="100000">
                                          <p:val>
                                            <p:strVal val="1+ppt_h/2"/>
                                          </p:val>
                                        </p:tav>
                                      </p:tavLst>
                                    </p:anim>
                                    <p:set>
                                      <p:cBhvr>
                                        <p:cTn id="31" dur="1" fill="hold">
                                          <p:stCondLst>
                                            <p:cond delay="499"/>
                                          </p:stCondLst>
                                        </p:cTn>
                                        <p:tgtEl>
                                          <p:spTgt spid="36"/>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grpId="0" nodeType="clickEffect">
                                  <p:stCondLst>
                                    <p:cond delay="0"/>
                                  </p:stCondLst>
                                  <p:childTnLst>
                                    <p:anim calcmode="lin" valueType="num">
                                      <p:cBhvr additive="base">
                                        <p:cTn id="41" dur="500"/>
                                        <p:tgtEl>
                                          <p:spTgt spid="37"/>
                                        </p:tgtEl>
                                        <p:attrNameLst>
                                          <p:attrName>ppt_x</p:attrName>
                                        </p:attrNameLst>
                                      </p:cBhvr>
                                      <p:tavLst>
                                        <p:tav tm="0">
                                          <p:val>
                                            <p:strVal val="ppt_x"/>
                                          </p:val>
                                        </p:tav>
                                        <p:tav tm="100000">
                                          <p:val>
                                            <p:strVal val="ppt_x"/>
                                          </p:val>
                                        </p:tav>
                                      </p:tavLst>
                                    </p:anim>
                                    <p:anim calcmode="lin" valueType="num">
                                      <p:cBhvr additive="base">
                                        <p:cTn id="42" dur="500"/>
                                        <p:tgtEl>
                                          <p:spTgt spid="37"/>
                                        </p:tgtEl>
                                        <p:attrNameLst>
                                          <p:attrName>ppt_y</p:attrName>
                                        </p:attrNameLst>
                                      </p:cBhvr>
                                      <p:tavLst>
                                        <p:tav tm="0">
                                          <p:val>
                                            <p:strVal val="ppt_y"/>
                                          </p:val>
                                        </p:tav>
                                        <p:tav tm="100000">
                                          <p:val>
                                            <p:strVal val="1+ppt_h/2"/>
                                          </p:val>
                                        </p:tav>
                                      </p:tavLst>
                                    </p:anim>
                                    <p:set>
                                      <p:cBhvr>
                                        <p:cTn id="43" dur="1" fill="hold">
                                          <p:stCondLst>
                                            <p:cond delay="499"/>
                                          </p:stCondLst>
                                        </p:cTn>
                                        <p:tgtEl>
                                          <p:spTgt spid="3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linds(horizontal)">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linds(horizontal)">
                                      <p:cBhvr>
                                        <p:cTn id="53" dur="500"/>
                                        <p:tgtEl>
                                          <p:spTgt spid="22"/>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linds(horizontal)">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
                                          </p:val>
                                        </p:tav>
                                      </p:tavLst>
                                    </p:anim>
                                    <p:anim calcmode="lin" valueType="num">
                                      <p:cBhvr additive="base">
                                        <p:cTn id="61" dur="500"/>
                                        <p:tgtEl>
                                          <p:spTgt spid="38"/>
                                        </p:tgtEl>
                                        <p:attrNameLst>
                                          <p:attrName>ppt_y</p:attrName>
                                        </p:attrNameLst>
                                      </p:cBhvr>
                                      <p:tavLst>
                                        <p:tav tm="0">
                                          <p:val>
                                            <p:strVal val="ppt_y"/>
                                          </p:val>
                                        </p:tav>
                                        <p:tav tm="100000">
                                          <p:val>
                                            <p:strVal val="1+ppt_h/2"/>
                                          </p:val>
                                        </p:tav>
                                      </p:tavLst>
                                    </p:anim>
                                    <p:set>
                                      <p:cBhvr>
                                        <p:cTn id="62" dur="1" fill="hold">
                                          <p:stCondLst>
                                            <p:cond delay="499"/>
                                          </p:stCondLst>
                                        </p:cTn>
                                        <p:tgtEl>
                                          <p:spTgt spid="38"/>
                                        </p:tgtEl>
                                        <p:attrNameLst>
                                          <p:attrName>style.visibility</p:attrName>
                                        </p:attrNameLst>
                                      </p:cBhvr>
                                      <p:to>
                                        <p:strVal val="hidden"/>
                                      </p:to>
                                    </p:set>
                                  </p:childTnLst>
                                </p:cTn>
                              </p:par>
                              <p:par>
                                <p:cTn id="63" presetID="3" presetClass="entr" presetSubtype="1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blinds(horizontal)">
                                      <p:cBhvr>
                                        <p:cTn id="65" dur="500"/>
                                        <p:tgtEl>
                                          <p:spTgt spid="30"/>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blinds(horizontal)">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blinds(horizontal)">
                                      <p:cBhvr>
                                        <p:cTn id="73" dur="5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xit" presetSubtype="4" fill="hold" grpId="0" nodeType="clickEffect">
                                  <p:stCondLst>
                                    <p:cond delay="0"/>
                                  </p:stCondLst>
                                  <p:childTnLst>
                                    <p:anim calcmode="lin" valueType="num">
                                      <p:cBhvr additive="base">
                                        <p:cTn id="77" dur="500"/>
                                        <p:tgtEl>
                                          <p:spTgt spid="39"/>
                                        </p:tgtEl>
                                        <p:attrNameLst>
                                          <p:attrName>ppt_x</p:attrName>
                                        </p:attrNameLst>
                                      </p:cBhvr>
                                      <p:tavLst>
                                        <p:tav tm="0">
                                          <p:val>
                                            <p:strVal val="ppt_x"/>
                                          </p:val>
                                        </p:tav>
                                        <p:tav tm="100000">
                                          <p:val>
                                            <p:strVal val="ppt_x"/>
                                          </p:val>
                                        </p:tav>
                                      </p:tavLst>
                                    </p:anim>
                                    <p:anim calcmode="lin" valueType="num">
                                      <p:cBhvr additive="base">
                                        <p:cTn id="78" dur="500"/>
                                        <p:tgtEl>
                                          <p:spTgt spid="39"/>
                                        </p:tgtEl>
                                        <p:attrNameLst>
                                          <p:attrName>ppt_y</p:attrName>
                                        </p:attrNameLst>
                                      </p:cBhvr>
                                      <p:tavLst>
                                        <p:tav tm="0">
                                          <p:val>
                                            <p:strVal val="ppt_y"/>
                                          </p:val>
                                        </p:tav>
                                        <p:tav tm="100000">
                                          <p:val>
                                            <p:strVal val="1+ppt_h/2"/>
                                          </p:val>
                                        </p:tav>
                                      </p:tavLst>
                                    </p:anim>
                                    <p:set>
                                      <p:cBhvr>
                                        <p:cTn id="79" dur="1" fill="hold">
                                          <p:stCondLst>
                                            <p:cond delay="499"/>
                                          </p:stCondLst>
                                        </p:cTn>
                                        <p:tgtEl>
                                          <p:spTgt spid="3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blinds(horizontal)">
                                      <p:cBhvr>
                                        <p:cTn id="8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8" grpId="0" animBg="1"/>
      <p:bldP spid="19" grpId="0" animBg="1"/>
      <p:bldP spid="22" grpId="0" animBg="1"/>
      <p:bldP spid="23" grpId="0" animBg="1"/>
      <p:bldP spid="24" grpId="0" animBg="1"/>
      <p:bldP spid="30" grpId="0" animBg="1"/>
      <p:bldP spid="31" grpId="0" animBg="1"/>
      <p:bldP spid="32" grpId="0" animBg="1"/>
      <p:bldP spid="44" grpId="0" animBg="1"/>
      <p:bldP spid="39" grpId="0" animBg="1"/>
      <p:bldP spid="34" grpId="0" animBg="1"/>
      <p:bldP spid="37" grpId="0" animBg="1"/>
      <p:bldP spid="36" grpId="0" animBg="1"/>
      <p:bldP spid="3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单源最短路径</a:t>
            </a:r>
            <a:r>
              <a:rPr lang="en-US" altLang="zh-CN">
                <a:latin typeface="Arial" panose="020B0604020202020204" pitchFamily="34" charset="0"/>
              </a:rPr>
              <a:t>——</a:t>
            </a:r>
            <a:r>
              <a:rPr lang="en-US" altLang="zh-CN" sz="3200">
                <a:latin typeface="Arial" panose="020B0604020202020204" pitchFamily="34" charset="0"/>
              </a:rPr>
              <a:t>Dijkstra</a:t>
            </a:r>
            <a:r>
              <a:rPr lang="zh-CN" altLang="en-US"/>
              <a:t>算法</a:t>
            </a:r>
            <a:endParaRPr lang="zh-CN" altLang="en-US"/>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fld>
            <a:endParaRPr lang="en-US" altLang="zh-CN"/>
          </a:p>
        </p:txBody>
      </p:sp>
      <p:pic>
        <p:nvPicPr>
          <p:cNvPr id="20481"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7450" y="1576602"/>
            <a:ext cx="8529100" cy="2932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522212" y="4869160"/>
            <a:ext cx="8099577" cy="1477328"/>
          </a:xfrm>
          <a:prstGeom prst="rect">
            <a:avLst/>
          </a:prstGeom>
        </p:spPr>
        <p:txBody>
          <a:bodyPr>
            <a:spAutoFit/>
          </a:bodyPr>
          <a:lstStyle/>
          <a:p>
            <a:pPr algn="l"/>
            <a:r>
              <a:rPr lang="en-US" altLang="zh-CN" dirty="0">
                <a:solidFill>
                  <a:schemeClr val="tx1"/>
                </a:solidFill>
                <a:latin typeface="黑体" panose="02010609060101010101" charset="-122"/>
                <a:ea typeface="黑体" panose="02010609060101010101" charset="-122"/>
              </a:rPr>
              <a:t>S——</a:t>
            </a:r>
            <a:r>
              <a:rPr lang="zh-CN" altLang="zh-CN" dirty="0" smtClean="0">
                <a:solidFill>
                  <a:schemeClr val="tx1"/>
                </a:solidFill>
                <a:latin typeface="黑体" panose="02010609060101010101" charset="-122"/>
                <a:ea typeface="黑体" panose="02010609060101010101" charset="-122"/>
              </a:rPr>
              <a:t>已求</a:t>
            </a:r>
            <a:r>
              <a:rPr lang="zh-CN" altLang="zh-CN" dirty="0">
                <a:solidFill>
                  <a:schemeClr val="tx1"/>
                </a:solidFill>
                <a:latin typeface="黑体" panose="02010609060101010101" charset="-122"/>
                <a:ea typeface="黑体" panose="02010609060101010101" charset="-122"/>
              </a:rPr>
              <a:t>出最短路径的顶点集合。</a:t>
            </a:r>
            <a:endParaRPr lang="zh-CN" altLang="zh-CN" dirty="0">
              <a:solidFill>
                <a:schemeClr val="tx1"/>
              </a:solidFill>
              <a:latin typeface="黑体" panose="02010609060101010101" charset="-122"/>
              <a:ea typeface="黑体" panose="02010609060101010101" charset="-122"/>
            </a:endParaRPr>
          </a:p>
          <a:p>
            <a:pPr algn="l"/>
            <a:r>
              <a:rPr lang="en-US" altLang="zh-CN" dirty="0">
                <a:solidFill>
                  <a:schemeClr val="tx1"/>
                </a:solidFill>
                <a:latin typeface="黑体" panose="02010609060101010101" charset="-122"/>
                <a:ea typeface="黑体" panose="02010609060101010101" charset="-122"/>
              </a:rPr>
              <a:t>Dist[]——</a:t>
            </a:r>
            <a:r>
              <a:rPr lang="zh-CN" altLang="zh-CN" dirty="0">
                <a:solidFill>
                  <a:schemeClr val="tx1"/>
                </a:solidFill>
                <a:latin typeface="黑体" panose="02010609060101010101" charset="-122"/>
                <a:ea typeface="黑体" panose="02010609060101010101" charset="-122"/>
              </a:rPr>
              <a:t>最短路径数组，</a:t>
            </a:r>
            <a:r>
              <a:rPr lang="en-US" altLang="zh-CN" dirty="0">
                <a:solidFill>
                  <a:schemeClr val="tx1"/>
                </a:solidFill>
                <a:latin typeface="黑体" panose="02010609060101010101" charset="-122"/>
                <a:ea typeface="黑体" panose="02010609060101010101" charset="-122"/>
              </a:rPr>
              <a:t>Dist[x]</a:t>
            </a:r>
            <a:r>
              <a:rPr lang="zh-CN" altLang="zh-CN" dirty="0">
                <a:solidFill>
                  <a:schemeClr val="tx1"/>
                </a:solidFill>
                <a:latin typeface="黑体" panose="02010609060101010101" charset="-122"/>
                <a:ea typeface="黑体" panose="02010609060101010101" charset="-122"/>
              </a:rPr>
              <a:t>表示</a:t>
            </a:r>
            <a:r>
              <a:rPr lang="en-US" altLang="zh-CN" dirty="0">
                <a:solidFill>
                  <a:schemeClr val="tx1"/>
                </a:solidFill>
                <a:latin typeface="黑体" panose="02010609060101010101" charset="-122"/>
                <a:ea typeface="黑体" panose="02010609060101010101" charset="-122"/>
              </a:rPr>
              <a:t>v0</a:t>
            </a:r>
            <a:r>
              <a:rPr lang="zh-CN" altLang="zh-CN" dirty="0">
                <a:solidFill>
                  <a:schemeClr val="tx1"/>
                </a:solidFill>
                <a:latin typeface="黑体" panose="02010609060101010101" charset="-122"/>
                <a:ea typeface="黑体" panose="02010609060101010101" charset="-122"/>
              </a:rPr>
              <a:t>到顶点</a:t>
            </a:r>
            <a:r>
              <a:rPr lang="en-US" altLang="zh-CN" dirty="0">
                <a:solidFill>
                  <a:schemeClr val="tx1"/>
                </a:solidFill>
                <a:latin typeface="黑体" panose="02010609060101010101" charset="-122"/>
                <a:ea typeface="黑体" panose="02010609060101010101" charset="-122"/>
              </a:rPr>
              <a:t>x</a:t>
            </a:r>
            <a:r>
              <a:rPr lang="zh-CN" altLang="zh-CN" dirty="0">
                <a:solidFill>
                  <a:schemeClr val="tx1"/>
                </a:solidFill>
                <a:latin typeface="黑体" panose="02010609060101010101" charset="-122"/>
                <a:ea typeface="黑体" panose="02010609060101010101" charset="-122"/>
              </a:rPr>
              <a:t>的路径长度。</a:t>
            </a:r>
            <a:endParaRPr lang="zh-CN" altLang="zh-CN" dirty="0">
              <a:solidFill>
                <a:schemeClr val="tx1"/>
              </a:solidFill>
              <a:latin typeface="黑体" panose="02010609060101010101" charset="-122"/>
              <a:ea typeface="黑体" panose="02010609060101010101" charset="-122"/>
            </a:endParaRPr>
          </a:p>
          <a:p>
            <a:pPr algn="l"/>
            <a:r>
              <a:rPr lang="en-US" altLang="zh-CN" dirty="0">
                <a:solidFill>
                  <a:schemeClr val="tx1"/>
                </a:solidFill>
                <a:latin typeface="黑体" panose="02010609060101010101" charset="-122"/>
                <a:ea typeface="黑体" panose="02010609060101010101" charset="-122"/>
              </a:rPr>
              <a:t>Path[]——</a:t>
            </a:r>
            <a:r>
              <a:rPr lang="zh-CN" altLang="zh-CN" dirty="0">
                <a:solidFill>
                  <a:schemeClr val="tx1"/>
                </a:solidFill>
                <a:latin typeface="黑体" panose="02010609060101010101" charset="-122"/>
                <a:ea typeface="黑体" panose="02010609060101010101" charset="-122"/>
              </a:rPr>
              <a:t>中间点路径数组，</a:t>
            </a:r>
            <a:r>
              <a:rPr lang="en-US" altLang="zh-CN" dirty="0">
                <a:solidFill>
                  <a:schemeClr val="tx1"/>
                </a:solidFill>
                <a:latin typeface="黑体" panose="02010609060101010101" charset="-122"/>
                <a:ea typeface="黑体" panose="02010609060101010101" charset="-122"/>
              </a:rPr>
              <a:t>Path[x]</a:t>
            </a:r>
            <a:r>
              <a:rPr lang="zh-CN" altLang="zh-CN" dirty="0">
                <a:solidFill>
                  <a:schemeClr val="tx1"/>
                </a:solidFill>
                <a:latin typeface="黑体" panose="02010609060101010101" charset="-122"/>
                <a:ea typeface="黑体" panose="02010609060101010101" charset="-122"/>
              </a:rPr>
              <a:t>记录</a:t>
            </a:r>
            <a:r>
              <a:rPr lang="en-US" altLang="zh-CN" dirty="0">
                <a:solidFill>
                  <a:schemeClr val="tx1"/>
                </a:solidFill>
                <a:latin typeface="黑体" panose="02010609060101010101" charset="-122"/>
                <a:ea typeface="黑体" panose="02010609060101010101" charset="-122"/>
              </a:rPr>
              <a:t>v0</a:t>
            </a:r>
            <a:r>
              <a:rPr lang="zh-CN" altLang="zh-CN" dirty="0">
                <a:solidFill>
                  <a:schemeClr val="tx1"/>
                </a:solidFill>
                <a:latin typeface="黑体" panose="02010609060101010101" charset="-122"/>
                <a:ea typeface="黑体" panose="02010609060101010101" charset="-122"/>
              </a:rPr>
              <a:t>到达顶点</a:t>
            </a:r>
            <a:r>
              <a:rPr lang="en-US" altLang="zh-CN" dirty="0">
                <a:solidFill>
                  <a:schemeClr val="tx1"/>
                </a:solidFill>
                <a:latin typeface="黑体" panose="02010609060101010101" charset="-122"/>
                <a:ea typeface="黑体" panose="02010609060101010101" charset="-122"/>
              </a:rPr>
              <a:t>x</a:t>
            </a:r>
            <a:r>
              <a:rPr lang="zh-CN" altLang="zh-CN" dirty="0">
                <a:solidFill>
                  <a:schemeClr val="tx1"/>
                </a:solidFill>
                <a:latin typeface="黑体" panose="02010609060101010101" charset="-122"/>
                <a:ea typeface="黑体" panose="02010609060101010101" charset="-122"/>
              </a:rPr>
              <a:t>的中间点</a:t>
            </a:r>
            <a:r>
              <a:rPr lang="en-US" altLang="zh-CN" dirty="0">
                <a:solidFill>
                  <a:schemeClr val="tx1"/>
                </a:solidFill>
                <a:latin typeface="黑体" panose="02010609060101010101" charset="-122"/>
                <a:ea typeface="黑体" panose="02010609060101010101" charset="-122"/>
              </a:rPr>
              <a:t>u</a:t>
            </a:r>
            <a:r>
              <a:rPr lang="zh-CN" altLang="zh-CN" dirty="0">
                <a:solidFill>
                  <a:schemeClr val="tx1"/>
                </a:solidFill>
                <a:latin typeface="黑体" panose="02010609060101010101" charset="-122"/>
                <a:ea typeface="黑体" panose="02010609060101010101" charset="-122"/>
              </a:rPr>
              <a:t>。</a:t>
            </a:r>
            <a:endParaRPr lang="zh-CN" altLang="zh-CN" dirty="0">
              <a:solidFill>
                <a:schemeClr val="tx1"/>
              </a:solidFill>
              <a:latin typeface="黑体" panose="02010609060101010101" charset="-122"/>
              <a:ea typeface="黑体" panose="02010609060101010101" charset="-122"/>
            </a:endParaRPr>
          </a:p>
          <a:p>
            <a:pPr algn="l"/>
            <a:r>
              <a:rPr lang="zh-CN" altLang="zh-CN" dirty="0">
                <a:solidFill>
                  <a:schemeClr val="tx1"/>
                </a:solidFill>
                <a:latin typeface="黑体" panose="02010609060101010101" charset="-122"/>
                <a:ea typeface="黑体" panose="02010609060101010101" charset="-122"/>
              </a:rPr>
              <a:t>说明：（</a:t>
            </a:r>
            <a:r>
              <a:rPr lang="en-US" altLang="zh-CN" dirty="0">
                <a:solidFill>
                  <a:schemeClr val="tx1"/>
                </a:solidFill>
                <a:latin typeface="黑体" panose="02010609060101010101" charset="-122"/>
                <a:ea typeface="黑体" panose="02010609060101010101" charset="-122"/>
              </a:rPr>
              <a:t>1</a:t>
            </a:r>
            <a:r>
              <a:rPr lang="zh-CN" altLang="zh-CN" dirty="0">
                <a:solidFill>
                  <a:schemeClr val="tx1"/>
                </a:solidFill>
                <a:latin typeface="黑体" panose="02010609060101010101" charset="-122"/>
                <a:ea typeface="黑体" panose="02010609060101010101" charset="-122"/>
              </a:rPr>
              <a:t>）</a:t>
            </a:r>
            <a:r>
              <a:rPr lang="en-US" altLang="zh-CN" dirty="0">
                <a:solidFill>
                  <a:schemeClr val="tx1"/>
                </a:solidFill>
                <a:latin typeface="黑体" panose="02010609060101010101" charset="-122"/>
                <a:ea typeface="黑体" panose="02010609060101010101" charset="-122"/>
              </a:rPr>
              <a:t>x</a:t>
            </a:r>
            <a:r>
              <a:rPr lang="zh-CN" altLang="zh-CN" dirty="0">
                <a:solidFill>
                  <a:schemeClr val="tx1"/>
                </a:solidFill>
                <a:latin typeface="黑体" panose="02010609060101010101" charset="-122"/>
                <a:ea typeface="黑体" panose="02010609060101010101" charset="-122"/>
              </a:rPr>
              <a:t>为结点编号。（</a:t>
            </a:r>
            <a:r>
              <a:rPr lang="en-US" altLang="zh-CN" dirty="0">
                <a:solidFill>
                  <a:schemeClr val="tx1"/>
                </a:solidFill>
                <a:latin typeface="黑体" panose="02010609060101010101" charset="-122"/>
                <a:ea typeface="黑体" panose="02010609060101010101" charset="-122"/>
              </a:rPr>
              <a:t>2</a:t>
            </a:r>
            <a:r>
              <a:rPr lang="zh-CN" altLang="zh-CN" dirty="0">
                <a:solidFill>
                  <a:schemeClr val="tx1"/>
                </a:solidFill>
                <a:latin typeface="黑体" panose="02010609060101010101" charset="-122"/>
                <a:ea typeface="黑体" panose="02010609060101010101" charset="-122"/>
              </a:rPr>
              <a:t>）若</a:t>
            </a:r>
            <a:r>
              <a:rPr lang="en-US" altLang="zh-CN" dirty="0">
                <a:solidFill>
                  <a:schemeClr val="tx1"/>
                </a:solidFill>
                <a:latin typeface="黑体" panose="02010609060101010101" charset="-122"/>
                <a:ea typeface="黑体" panose="02010609060101010101" charset="-122"/>
              </a:rPr>
              <a:t>v0</a:t>
            </a:r>
            <a:r>
              <a:rPr lang="zh-CN" altLang="zh-CN" dirty="0">
                <a:solidFill>
                  <a:schemeClr val="tx1"/>
                </a:solidFill>
                <a:latin typeface="黑体" panose="02010609060101010101" charset="-122"/>
                <a:ea typeface="黑体" panose="02010609060101010101" charset="-122"/>
              </a:rPr>
              <a:t>与顶点</a:t>
            </a:r>
            <a:r>
              <a:rPr lang="en-US" altLang="zh-CN" dirty="0">
                <a:solidFill>
                  <a:schemeClr val="tx1"/>
                </a:solidFill>
                <a:latin typeface="黑体" panose="02010609060101010101" charset="-122"/>
                <a:ea typeface="黑体" panose="02010609060101010101" charset="-122"/>
              </a:rPr>
              <a:t>x</a:t>
            </a:r>
            <a:r>
              <a:rPr lang="zh-CN" altLang="zh-CN" dirty="0">
                <a:solidFill>
                  <a:schemeClr val="tx1"/>
                </a:solidFill>
                <a:latin typeface="黑体" panose="02010609060101010101" charset="-122"/>
                <a:ea typeface="黑体" panose="02010609060101010101" charset="-122"/>
              </a:rPr>
              <a:t>之间有多个中间点，则</a:t>
            </a:r>
            <a:r>
              <a:rPr lang="en-US" altLang="zh-CN" dirty="0">
                <a:solidFill>
                  <a:schemeClr val="tx1"/>
                </a:solidFill>
                <a:latin typeface="黑体" panose="02010609060101010101" charset="-122"/>
                <a:ea typeface="黑体" panose="02010609060101010101" charset="-122"/>
              </a:rPr>
              <a:t>Path[x]</a:t>
            </a:r>
            <a:r>
              <a:rPr lang="zh-CN" altLang="zh-CN" dirty="0">
                <a:solidFill>
                  <a:schemeClr val="tx1"/>
                </a:solidFill>
                <a:latin typeface="黑体" panose="02010609060101010101" charset="-122"/>
                <a:ea typeface="黑体" panose="02010609060101010101" charset="-122"/>
              </a:rPr>
              <a:t>中记录的是最近一次修改的中间点值</a:t>
            </a:r>
            <a:r>
              <a:rPr lang="zh-CN" altLang="zh-CN" dirty="0" smtClean="0">
                <a:solidFill>
                  <a:schemeClr val="tx1"/>
                </a:solidFill>
                <a:latin typeface="黑体" panose="02010609060101010101" charset="-122"/>
                <a:ea typeface="黑体" panose="02010609060101010101" charset="-122"/>
              </a:rPr>
              <a:t>。</a:t>
            </a:r>
            <a:r>
              <a:rPr lang="en-US" altLang="zh-CN" dirty="0" smtClean="0">
                <a:solidFill>
                  <a:schemeClr val="tx1"/>
                </a:solidFill>
                <a:latin typeface="黑体" panose="02010609060101010101" charset="-122"/>
                <a:ea typeface="黑体" panose="02010609060101010101" charset="-122"/>
              </a:rPr>
              <a:t>-1 </a:t>
            </a:r>
            <a:r>
              <a:rPr lang="zh-CN" altLang="en-US" dirty="0" smtClean="0">
                <a:solidFill>
                  <a:schemeClr val="tx1"/>
                </a:solidFill>
                <a:latin typeface="黑体" panose="02010609060101010101" charset="-122"/>
                <a:ea typeface="黑体" panose="02010609060101010101" charset="-122"/>
              </a:rPr>
              <a:t>表示路径值为</a:t>
            </a:r>
            <a:r>
              <a:rPr lang="zh-CN" altLang="en-US" b="1" dirty="0" smtClean="0">
                <a:solidFill>
                  <a:schemeClr val="tx1"/>
                </a:solidFill>
                <a:latin typeface="黑体" panose="02010609060101010101" charset="-122"/>
                <a:ea typeface="黑体" panose="02010609060101010101" charset="-122"/>
              </a:rPr>
              <a:t>∞</a:t>
            </a:r>
            <a:endParaRPr lang="zh-CN" altLang="zh-CN" b="1" dirty="0">
              <a:solidFill>
                <a:schemeClr val="tx1"/>
              </a:solidFill>
              <a:latin typeface="黑体" panose="02010609060101010101" charset="-122"/>
              <a:ea typeface="黑体" panose="02010609060101010101" charset="-122"/>
            </a:endParaRPr>
          </a:p>
        </p:txBody>
      </p:sp>
      <p:pic>
        <p:nvPicPr>
          <p:cNvPr id="7" name="Picture 2" descr="6t5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561" r="47848" b="19571"/>
          <a:stretch>
            <a:fillRect/>
          </a:stretch>
        </p:blipFill>
        <p:spPr bwMode="auto">
          <a:xfrm>
            <a:off x="0" y="0"/>
            <a:ext cx="4644008" cy="1610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p:cNvSpPr/>
          <p:nvPr/>
        </p:nvSpPr>
        <p:spPr>
          <a:xfrm>
            <a:off x="755576" y="908720"/>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0" name="椭圆 9"/>
          <p:cNvSpPr/>
          <p:nvPr/>
        </p:nvSpPr>
        <p:spPr>
          <a:xfrm>
            <a:off x="2267744" y="3140968"/>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1" name="椭圆 10"/>
          <p:cNvSpPr/>
          <p:nvPr/>
        </p:nvSpPr>
        <p:spPr>
          <a:xfrm>
            <a:off x="7596336" y="3140968"/>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2" name="椭圆 11"/>
          <p:cNvSpPr/>
          <p:nvPr/>
        </p:nvSpPr>
        <p:spPr>
          <a:xfrm>
            <a:off x="4644008" y="3140968"/>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5" name="矩形 14"/>
          <p:cNvSpPr/>
          <p:nvPr/>
        </p:nvSpPr>
        <p:spPr>
          <a:xfrm>
            <a:off x="5091003" y="2996952"/>
            <a:ext cx="417101"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a:t>
            </a:r>
            <a:endParaRPr lang="zh-CN" altLang="en-US" dirty="0"/>
          </a:p>
        </p:txBody>
      </p:sp>
      <p:sp>
        <p:nvSpPr>
          <p:cNvPr id="17" name="椭圆 16"/>
          <p:cNvSpPr/>
          <p:nvPr/>
        </p:nvSpPr>
        <p:spPr>
          <a:xfrm>
            <a:off x="2339752" y="3501008"/>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8" name="椭圆 17"/>
          <p:cNvSpPr/>
          <p:nvPr/>
        </p:nvSpPr>
        <p:spPr>
          <a:xfrm>
            <a:off x="2420144" y="332656"/>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0" name="椭圆 19"/>
          <p:cNvSpPr/>
          <p:nvPr/>
        </p:nvSpPr>
        <p:spPr>
          <a:xfrm>
            <a:off x="7596336" y="3501008"/>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1" name="椭圆 20"/>
          <p:cNvSpPr/>
          <p:nvPr/>
        </p:nvSpPr>
        <p:spPr>
          <a:xfrm>
            <a:off x="4644008" y="3573016"/>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2" name="矩形 21"/>
          <p:cNvSpPr/>
          <p:nvPr/>
        </p:nvSpPr>
        <p:spPr>
          <a:xfrm>
            <a:off x="4586947" y="3501008"/>
            <a:ext cx="417101"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a:t>
            </a:r>
            <a:endParaRPr lang="zh-CN" altLang="en-US" dirty="0"/>
          </a:p>
        </p:txBody>
      </p:sp>
      <p:sp>
        <p:nvSpPr>
          <p:cNvPr id="23" name="椭圆 22"/>
          <p:cNvSpPr/>
          <p:nvPr/>
        </p:nvSpPr>
        <p:spPr>
          <a:xfrm>
            <a:off x="8460432" y="3573016"/>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4" name="椭圆 23"/>
          <p:cNvSpPr/>
          <p:nvPr/>
        </p:nvSpPr>
        <p:spPr>
          <a:xfrm>
            <a:off x="5652120" y="3933056"/>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5" name="椭圆 24"/>
          <p:cNvSpPr/>
          <p:nvPr/>
        </p:nvSpPr>
        <p:spPr>
          <a:xfrm>
            <a:off x="2483768" y="4365104"/>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7" name="矩形 26"/>
          <p:cNvSpPr/>
          <p:nvPr/>
        </p:nvSpPr>
        <p:spPr>
          <a:xfrm>
            <a:off x="5652120" y="3789040"/>
            <a:ext cx="417101"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a:t>
            </a:r>
            <a:endParaRPr lang="zh-CN" altLang="en-US" dirty="0"/>
          </a:p>
        </p:txBody>
      </p:sp>
      <p:sp>
        <p:nvSpPr>
          <p:cNvPr id="28" name="椭圆 27"/>
          <p:cNvSpPr/>
          <p:nvPr/>
        </p:nvSpPr>
        <p:spPr>
          <a:xfrm>
            <a:off x="2411760" y="3933056"/>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9" name="椭圆 28"/>
          <p:cNvSpPr/>
          <p:nvPr/>
        </p:nvSpPr>
        <p:spPr>
          <a:xfrm>
            <a:off x="5652120" y="3573016"/>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30" name="椭圆 29"/>
          <p:cNvSpPr/>
          <p:nvPr/>
        </p:nvSpPr>
        <p:spPr>
          <a:xfrm>
            <a:off x="2699792" y="1124744"/>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31" name="椭圆 30"/>
          <p:cNvSpPr/>
          <p:nvPr/>
        </p:nvSpPr>
        <p:spPr>
          <a:xfrm>
            <a:off x="3851920" y="1196752"/>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32" name="椭圆 31"/>
          <p:cNvSpPr/>
          <p:nvPr/>
        </p:nvSpPr>
        <p:spPr>
          <a:xfrm>
            <a:off x="8532440" y="4005064"/>
            <a:ext cx="72008" cy="144016"/>
          </a:xfrm>
          <a:prstGeom prst="ellipse">
            <a:avLst/>
          </a:prstGeom>
          <a:solidFill>
            <a:srgbClr val="FF000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pic>
        <p:nvPicPr>
          <p:cNvPr id="3"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b="69659"/>
          <a:stretch>
            <a:fillRect/>
          </a:stretch>
        </p:blipFill>
        <p:spPr bwMode="auto">
          <a:xfrm>
            <a:off x="307340" y="1570990"/>
            <a:ext cx="8529320" cy="88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t="28694" b="56926"/>
          <a:stretch>
            <a:fillRect/>
          </a:stretch>
        </p:blipFill>
        <p:spPr bwMode="auto">
          <a:xfrm>
            <a:off x="307340" y="2428240"/>
            <a:ext cx="8529320" cy="421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矩形 15"/>
          <p:cNvSpPr/>
          <p:nvPr/>
        </p:nvSpPr>
        <p:spPr>
          <a:xfrm>
            <a:off x="4122172" y="2591425"/>
            <a:ext cx="417101"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48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1"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Par">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fill="hold"/>
                                        <p:tgtEl>
                                          <p:spTgt spid="29"/>
                                        </p:tgtEl>
                                        <p:attrNameLst>
                                          <p:attrName>ppt_x</p:attrName>
                                        </p:attrNameLst>
                                      </p:cBhvr>
                                      <p:tavLst>
                                        <p:tav tm="0">
                                          <p:val>
                                            <p:strVal val="#ppt_x"/>
                                          </p:val>
                                        </p:tav>
                                        <p:tav tm="100000">
                                          <p:val>
                                            <p:strVal val="#ppt_x"/>
                                          </p:val>
                                        </p:tav>
                                      </p:tavLst>
                                    </p:anim>
                                    <p:anim calcmode="lin" valueType="num">
                                      <p:cBhvr additive="base">
                                        <p:cTn id="7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blinds(horizontal)">
                                      <p:cBhvr>
                                        <p:cTn id="83" dur="500"/>
                                        <p:tgtEl>
                                          <p:spTgt spid="22"/>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additive="base">
                                        <p:cTn id="94" dur="500" fill="hold"/>
                                        <p:tgtEl>
                                          <p:spTgt spid="30"/>
                                        </p:tgtEl>
                                        <p:attrNameLst>
                                          <p:attrName>ppt_x</p:attrName>
                                        </p:attrNameLst>
                                      </p:cBhvr>
                                      <p:tavLst>
                                        <p:tav tm="0">
                                          <p:val>
                                            <p:strVal val="#ppt_x"/>
                                          </p:val>
                                        </p:tav>
                                        <p:tav tm="100000">
                                          <p:val>
                                            <p:strVal val="#ppt_x"/>
                                          </p:val>
                                        </p:tav>
                                      </p:tavLst>
                                    </p:anim>
                                    <p:anim calcmode="lin" valueType="num">
                                      <p:cBhvr additive="base">
                                        <p:cTn id="9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anim calcmode="lin" valueType="num">
                                      <p:cBhvr additive="base">
                                        <p:cTn id="100" dur="500" fill="hold"/>
                                        <p:tgtEl>
                                          <p:spTgt spid="32"/>
                                        </p:tgtEl>
                                        <p:attrNameLst>
                                          <p:attrName>ppt_x</p:attrName>
                                        </p:attrNameLst>
                                      </p:cBhvr>
                                      <p:tavLst>
                                        <p:tav tm="0">
                                          <p:val>
                                            <p:strVal val="#ppt_x"/>
                                          </p:val>
                                        </p:tav>
                                        <p:tav tm="100000">
                                          <p:val>
                                            <p:strVal val="#ppt_x"/>
                                          </p:val>
                                        </p:tav>
                                      </p:tavLst>
                                    </p:anim>
                                    <p:anim calcmode="lin" valueType="num">
                                      <p:cBhvr additive="base">
                                        <p:cTn id="10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24"/>
                                        </p:tgtEl>
                                        <p:attrNameLst>
                                          <p:attrName>style.visibility</p:attrName>
                                        </p:attrNameLst>
                                      </p:cBhvr>
                                      <p:to>
                                        <p:strVal val="visible"/>
                                      </p:to>
                                    </p:set>
                                    <p:anim calcmode="lin" valueType="num">
                                      <p:cBhvr additive="base">
                                        <p:cTn id="106" dur="500" fill="hold"/>
                                        <p:tgtEl>
                                          <p:spTgt spid="24"/>
                                        </p:tgtEl>
                                        <p:attrNameLst>
                                          <p:attrName>ppt_x</p:attrName>
                                        </p:attrNameLst>
                                      </p:cBhvr>
                                      <p:tavLst>
                                        <p:tav tm="0">
                                          <p:val>
                                            <p:strVal val="#ppt_x"/>
                                          </p:val>
                                        </p:tav>
                                        <p:tav tm="100000">
                                          <p:val>
                                            <p:strVal val="#ppt_x"/>
                                          </p:val>
                                        </p:tav>
                                      </p:tavLst>
                                    </p:anim>
                                    <p:anim calcmode="lin" valueType="num">
                                      <p:cBhvr additive="base">
                                        <p:cTn id="10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blinds(horizontal)">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25"/>
                                        </p:tgtEl>
                                        <p:attrNameLst>
                                          <p:attrName>style.visibility</p:attrName>
                                        </p:attrNameLst>
                                      </p:cBhvr>
                                      <p:to>
                                        <p:strVal val="visible"/>
                                      </p:to>
                                    </p:set>
                                    <p:anim calcmode="lin" valueType="num">
                                      <p:cBhvr additive="base">
                                        <p:cTn id="117" dur="500" fill="hold"/>
                                        <p:tgtEl>
                                          <p:spTgt spid="25"/>
                                        </p:tgtEl>
                                        <p:attrNameLst>
                                          <p:attrName>ppt_x</p:attrName>
                                        </p:attrNameLst>
                                      </p:cBhvr>
                                      <p:tavLst>
                                        <p:tav tm="0">
                                          <p:val>
                                            <p:strVal val="#ppt_x"/>
                                          </p:val>
                                        </p:tav>
                                        <p:tav tm="100000">
                                          <p:val>
                                            <p:strVal val="#ppt_x"/>
                                          </p:val>
                                        </p:tav>
                                      </p:tavLst>
                                    </p:anim>
                                    <p:anim calcmode="lin" valueType="num">
                                      <p:cBhvr additive="base">
                                        <p:cTn id="1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additive="base">
                                        <p:cTn id="123" dur="500" fill="hold"/>
                                        <p:tgtEl>
                                          <p:spTgt spid="31"/>
                                        </p:tgtEl>
                                        <p:attrNameLst>
                                          <p:attrName>ppt_x</p:attrName>
                                        </p:attrNameLst>
                                      </p:cBhvr>
                                      <p:tavLst>
                                        <p:tav tm="0">
                                          <p:val>
                                            <p:strVal val="#ppt_x"/>
                                          </p:val>
                                        </p:tav>
                                        <p:tav tm="100000">
                                          <p:val>
                                            <p:strVal val="#ppt_x"/>
                                          </p:val>
                                        </p:tav>
                                      </p:tavLst>
                                    </p:anim>
                                    <p:anim calcmode="lin" valueType="num">
                                      <p:cBhvr additive="base">
                                        <p:cTn id="1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1" grpId="0" animBg="1"/>
      <p:bldP spid="12" grpId="0" animBg="1"/>
      <p:bldP spid="15" grpId="0"/>
      <p:bldP spid="17" grpId="0" animBg="1"/>
      <p:bldP spid="18" grpId="0" animBg="1"/>
      <p:bldP spid="20" grpId="0" animBg="1"/>
      <p:bldP spid="21" grpId="0" animBg="1"/>
      <p:bldP spid="22" grpId="0"/>
      <p:bldP spid="23" grpId="0" animBg="1"/>
      <p:bldP spid="24" grpId="0" animBg="1"/>
      <p:bldP spid="25" grpId="0" animBg="1"/>
      <p:bldP spid="27" grpId="0"/>
      <p:bldP spid="28" grpId="0" animBg="1"/>
      <p:bldP spid="29" grpId="0" animBg="1"/>
      <p:bldP spid="30" grpId="0" animBg="1"/>
      <p:bldP spid="31" grpId="0" animBg="1"/>
      <p:bldP spid="32" grpId="0" animBg="1"/>
      <p:bldP spid="1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单源最短路径</a:t>
            </a:r>
            <a:r>
              <a:rPr lang="en-US" altLang="zh-CN">
                <a:latin typeface="Arial" panose="020B0604020202020204" pitchFamily="34" charset="0"/>
              </a:rPr>
              <a:t>——</a:t>
            </a:r>
            <a:r>
              <a:rPr lang="en-US" altLang="zh-CN" sz="3200">
                <a:latin typeface="Arial" panose="020B0604020202020204" pitchFamily="34" charset="0"/>
              </a:rPr>
              <a:t>Dijkstra</a:t>
            </a:r>
            <a:r>
              <a:rPr lang="zh-CN" altLang="en-US"/>
              <a:t>算法</a:t>
            </a:r>
            <a:endParaRPr lang="zh-CN" altLang="en-US"/>
          </a:p>
        </p:txBody>
      </p:sp>
      <p:sp>
        <p:nvSpPr>
          <p:cNvPr id="3" name="内容占位符 2"/>
          <p:cNvSpPr>
            <a:spLocks noGrp="1"/>
          </p:cNvSpPr>
          <p:nvPr>
            <p:ph idx="1"/>
          </p:nvPr>
        </p:nvSpPr>
        <p:spPr/>
        <p:txBody>
          <a:bodyPr/>
          <a:lstStyle/>
          <a:p>
            <a:pPr>
              <a:lnSpc>
                <a:spcPct val="150000"/>
              </a:lnSpc>
            </a:pPr>
            <a:r>
              <a:rPr lang="zh-CN" altLang="zh-CN" dirty="0">
                <a:latin typeface="黑体" panose="02010609060101010101" charset="-122"/>
              </a:rPr>
              <a:t>（</a:t>
            </a:r>
            <a:r>
              <a:rPr lang="en-US" altLang="zh-CN" dirty="0">
                <a:latin typeface="黑体" panose="02010609060101010101" charset="-122"/>
              </a:rPr>
              <a:t>1</a:t>
            </a:r>
            <a:r>
              <a:rPr lang="zh-CN" altLang="zh-CN" dirty="0">
                <a:latin typeface="黑体" panose="02010609060101010101" charset="-122"/>
              </a:rPr>
              <a:t>）在</a:t>
            </a:r>
            <a:r>
              <a:rPr lang="en-US" altLang="zh-CN" dirty="0">
                <a:latin typeface="黑体" panose="02010609060101010101" charset="-122"/>
              </a:rPr>
              <a:t>Dist</a:t>
            </a:r>
            <a:r>
              <a:rPr lang="zh-CN" altLang="zh-CN" dirty="0">
                <a:latin typeface="黑体" panose="02010609060101010101" charset="-122"/>
              </a:rPr>
              <a:t>中找最小值对应的点</a:t>
            </a:r>
            <a:r>
              <a:rPr lang="en-US" altLang="zh-CN" dirty="0">
                <a:latin typeface="黑体" panose="02010609060101010101" charset="-122"/>
              </a:rPr>
              <a:t>u</a:t>
            </a:r>
            <a:r>
              <a:rPr lang="zh-CN" altLang="zh-CN" dirty="0">
                <a:latin typeface="黑体" panose="02010609060101010101" charset="-122"/>
              </a:rPr>
              <a:t>；将</a:t>
            </a:r>
            <a:r>
              <a:rPr lang="en-US" altLang="zh-CN" dirty="0">
                <a:latin typeface="黑体" panose="02010609060101010101" charset="-122"/>
              </a:rPr>
              <a:t>u</a:t>
            </a:r>
            <a:r>
              <a:rPr lang="zh-CN" altLang="zh-CN" dirty="0">
                <a:latin typeface="黑体" panose="02010609060101010101" charset="-122"/>
              </a:rPr>
              <a:t>加入</a:t>
            </a:r>
            <a:r>
              <a:rPr lang="en-US" altLang="zh-CN" dirty="0">
                <a:latin typeface="黑体" panose="02010609060101010101" charset="-122"/>
              </a:rPr>
              <a:t>S</a:t>
            </a:r>
            <a:r>
              <a:rPr lang="zh-CN" altLang="zh-CN" dirty="0">
                <a:latin typeface="黑体" panose="02010609060101010101" charset="-122"/>
              </a:rPr>
              <a:t>。</a:t>
            </a:r>
            <a:endParaRPr lang="zh-CN" altLang="zh-CN" dirty="0">
              <a:latin typeface="黑体" panose="02010609060101010101" charset="-122"/>
            </a:endParaRPr>
          </a:p>
          <a:p>
            <a:pPr>
              <a:lnSpc>
                <a:spcPct val="150000"/>
              </a:lnSpc>
            </a:pPr>
            <a:r>
              <a:rPr lang="zh-CN" altLang="zh-CN" dirty="0">
                <a:latin typeface="黑体" panose="02010609060101010101" charset="-122"/>
              </a:rPr>
              <a:t>（</a:t>
            </a:r>
            <a:r>
              <a:rPr lang="en-US" altLang="zh-CN" dirty="0">
                <a:latin typeface="黑体" panose="02010609060101010101" charset="-122"/>
              </a:rPr>
              <a:t>2</a:t>
            </a:r>
            <a:r>
              <a:rPr lang="zh-CN" altLang="zh-CN" dirty="0">
                <a:latin typeface="黑体" panose="02010609060101010101" charset="-122"/>
              </a:rPr>
              <a:t>）以</a:t>
            </a:r>
            <a:r>
              <a:rPr lang="en-US" altLang="zh-CN" dirty="0">
                <a:latin typeface="黑体" panose="02010609060101010101" charset="-122"/>
              </a:rPr>
              <a:t>u</a:t>
            </a:r>
            <a:r>
              <a:rPr lang="zh-CN" altLang="zh-CN" dirty="0">
                <a:latin typeface="黑体" panose="02010609060101010101" charset="-122"/>
              </a:rPr>
              <a:t>做中间点，分别计算源点</a:t>
            </a:r>
            <a:r>
              <a:rPr lang="en-US" altLang="zh-CN" dirty="0">
                <a:latin typeface="黑体" panose="02010609060101010101" charset="-122"/>
              </a:rPr>
              <a:t>v0</a:t>
            </a:r>
            <a:r>
              <a:rPr lang="zh-CN" altLang="zh-CN" dirty="0">
                <a:latin typeface="黑体" panose="02010609060101010101" charset="-122"/>
              </a:rPr>
              <a:t>到其他各顶点的距离；若小于原来的距离，则修改</a:t>
            </a:r>
            <a:r>
              <a:rPr lang="en-US" altLang="zh-CN" dirty="0">
                <a:latin typeface="黑体" panose="02010609060101010101" charset="-122"/>
              </a:rPr>
              <a:t>Dist</a:t>
            </a:r>
            <a:r>
              <a:rPr lang="zh-CN" altLang="zh-CN" dirty="0">
                <a:latin typeface="黑体" panose="02010609060101010101" charset="-122"/>
              </a:rPr>
              <a:t>和</a:t>
            </a:r>
            <a:r>
              <a:rPr lang="en-US" altLang="zh-CN" dirty="0">
                <a:latin typeface="黑体" panose="02010609060101010101" charset="-122"/>
              </a:rPr>
              <a:t>Path</a:t>
            </a:r>
            <a:r>
              <a:rPr lang="zh-CN" altLang="zh-CN" dirty="0">
                <a:latin typeface="黑体" panose="02010609060101010101" charset="-122"/>
              </a:rPr>
              <a:t>数组。</a:t>
            </a:r>
            <a:endParaRPr lang="zh-CN" altLang="zh-CN" dirty="0">
              <a:latin typeface="黑体" panose="02010609060101010101" charset="-122"/>
            </a:endParaRPr>
          </a:p>
          <a:p>
            <a:pPr>
              <a:lnSpc>
                <a:spcPct val="150000"/>
              </a:lnSpc>
            </a:pPr>
            <a:r>
              <a:rPr lang="zh-CN" altLang="zh-CN" dirty="0">
                <a:latin typeface="黑体" panose="02010609060101010101" charset="-122"/>
              </a:rPr>
              <a:t>具体到数据结构，则可表述为：</a:t>
            </a:r>
            <a:endParaRPr lang="zh-CN" altLang="zh-CN" dirty="0">
              <a:latin typeface="黑体" panose="02010609060101010101" charset="-122"/>
            </a:endParaRPr>
          </a:p>
          <a:p>
            <a:pPr>
              <a:lnSpc>
                <a:spcPct val="150000"/>
              </a:lnSpc>
            </a:pPr>
            <a:r>
              <a:rPr lang="en-US" altLang="zh-CN" dirty="0" smtClean="0">
                <a:latin typeface="黑体" panose="02010609060101010101" charset="-122"/>
              </a:rPr>
              <a:t>    </a:t>
            </a:r>
            <a:r>
              <a:rPr lang="zh-CN" altLang="zh-CN" dirty="0" smtClean="0">
                <a:latin typeface="黑体" panose="02010609060101010101" charset="-122"/>
              </a:rPr>
              <a:t>如果</a:t>
            </a:r>
            <a:r>
              <a:rPr lang="en-US" altLang="zh-CN" u="sng" dirty="0">
                <a:solidFill>
                  <a:srgbClr val="FF0000"/>
                </a:solidFill>
                <a:latin typeface="黑体" panose="02010609060101010101" charset="-122"/>
              </a:rPr>
              <a:t>Dist[x]&gt;Dist[u]+</a:t>
            </a:r>
            <a:r>
              <a:rPr lang="en-US" altLang="zh-CN" u="sng" dirty="0" err="1">
                <a:solidFill>
                  <a:srgbClr val="FF0000"/>
                </a:solidFill>
                <a:latin typeface="黑体" panose="02010609060101010101" charset="-122"/>
              </a:rPr>
              <a:t>AdjMatrix</a:t>
            </a:r>
            <a:r>
              <a:rPr lang="en-US" altLang="zh-CN" u="sng" dirty="0">
                <a:solidFill>
                  <a:srgbClr val="FF0000"/>
                </a:solidFill>
                <a:latin typeface="黑体" panose="02010609060101010101" charset="-122"/>
              </a:rPr>
              <a:t>[u][x]</a:t>
            </a:r>
            <a:r>
              <a:rPr lang="zh-CN" altLang="zh-CN" dirty="0">
                <a:latin typeface="黑体" panose="02010609060101010101" charset="-122"/>
              </a:rPr>
              <a:t>，</a:t>
            </a:r>
            <a:r>
              <a:rPr lang="zh-CN" altLang="zh-CN" dirty="0" smtClean="0">
                <a:latin typeface="黑体" panose="02010609060101010101" charset="-122"/>
              </a:rPr>
              <a:t>则</a:t>
            </a:r>
            <a:r>
              <a:rPr lang="zh-CN" altLang="en-US" dirty="0" smtClean="0">
                <a:latin typeface="黑体" panose="02010609060101010101" charset="-122"/>
              </a:rPr>
              <a:t>更新</a:t>
            </a:r>
            <a:r>
              <a:rPr lang="en-US" altLang="zh-CN" dirty="0" smtClean="0">
                <a:latin typeface="黑体" panose="02010609060101010101" charset="-122"/>
              </a:rPr>
              <a:t> </a:t>
            </a:r>
            <a:endParaRPr lang="en-US" altLang="zh-CN" dirty="0" smtClean="0">
              <a:latin typeface="黑体" panose="02010609060101010101" charset="-122"/>
            </a:endParaRPr>
          </a:p>
          <a:p>
            <a:pPr>
              <a:lnSpc>
                <a:spcPct val="150000"/>
              </a:lnSpc>
            </a:pPr>
            <a:r>
              <a:rPr lang="en-US" altLang="zh-CN" dirty="0" smtClean="0">
                <a:latin typeface="黑体" panose="02010609060101010101" charset="-122"/>
              </a:rPr>
              <a:t>            </a:t>
            </a:r>
            <a:r>
              <a:rPr lang="en-US" altLang="zh-CN" u="sng" dirty="0" smtClean="0">
                <a:latin typeface="黑体" panose="02010609060101010101" charset="-122"/>
              </a:rPr>
              <a:t>Dist[x]= Dist[u] + </a:t>
            </a:r>
            <a:r>
              <a:rPr lang="en-US" altLang="zh-CN" u="sng" dirty="0" err="1" smtClean="0">
                <a:latin typeface="黑体" panose="02010609060101010101" charset="-122"/>
              </a:rPr>
              <a:t>AdjMatrix</a:t>
            </a:r>
            <a:r>
              <a:rPr lang="en-US" altLang="zh-CN" u="sng" dirty="0" smtClean="0">
                <a:latin typeface="黑体" panose="02010609060101010101" charset="-122"/>
              </a:rPr>
              <a:t>[u</a:t>
            </a:r>
            <a:r>
              <a:rPr lang="en-US" altLang="zh-CN" u="sng" dirty="0">
                <a:latin typeface="黑体" panose="02010609060101010101" charset="-122"/>
              </a:rPr>
              <a:t>][x</a:t>
            </a:r>
            <a:r>
              <a:rPr lang="en-US" altLang="zh-CN" u="sng" dirty="0" smtClean="0">
                <a:latin typeface="黑体" panose="02010609060101010101" charset="-122"/>
              </a:rPr>
              <a:t>]</a:t>
            </a:r>
            <a:endParaRPr lang="zh-CN" altLang="zh-CN" u="sng" dirty="0">
              <a:latin typeface="黑体" panose="02010609060101010101" charset="-122"/>
            </a:endParaRPr>
          </a:p>
          <a:p>
            <a:pPr>
              <a:lnSpc>
                <a:spcPct val="150000"/>
              </a:lnSpc>
            </a:pPr>
            <a:r>
              <a:rPr lang="zh-CN" altLang="zh-CN" dirty="0">
                <a:latin typeface="黑体" panose="02010609060101010101" charset="-122"/>
              </a:rPr>
              <a:t>（</a:t>
            </a:r>
            <a:r>
              <a:rPr lang="en-US" altLang="zh-CN" dirty="0">
                <a:latin typeface="黑体" panose="02010609060101010101" charset="-122"/>
              </a:rPr>
              <a:t>3</a:t>
            </a:r>
            <a:r>
              <a:rPr lang="zh-CN" altLang="zh-CN" dirty="0">
                <a:latin typeface="黑体" panose="02010609060101010101" charset="-122"/>
              </a:rPr>
              <a:t>）重复步骤（</a:t>
            </a:r>
            <a:r>
              <a:rPr lang="en-US" altLang="zh-CN" dirty="0" smtClean="0">
                <a:latin typeface="黑体" panose="02010609060101010101" charset="-122"/>
              </a:rPr>
              <a:t>1)(2</a:t>
            </a:r>
            <a:r>
              <a:rPr lang="zh-CN" altLang="zh-CN" dirty="0">
                <a:latin typeface="黑体" panose="02010609060101010101" charset="-122"/>
              </a:rPr>
              <a:t>）直到所有与</a:t>
            </a:r>
            <a:r>
              <a:rPr lang="en-US" altLang="zh-CN" dirty="0">
                <a:latin typeface="黑体" panose="02010609060101010101" charset="-122"/>
              </a:rPr>
              <a:t>v0</a:t>
            </a:r>
            <a:r>
              <a:rPr lang="zh-CN" altLang="zh-CN" dirty="0">
                <a:latin typeface="黑体" panose="02010609060101010101" charset="-122"/>
              </a:rPr>
              <a:t>有路径的顶点全部都加入到</a:t>
            </a:r>
            <a:r>
              <a:rPr lang="en-US" altLang="zh-CN" dirty="0">
                <a:latin typeface="黑体" panose="02010609060101010101" charset="-122"/>
              </a:rPr>
              <a:t>S</a:t>
            </a:r>
            <a:r>
              <a:rPr lang="zh-CN" altLang="zh-CN" dirty="0">
                <a:latin typeface="黑体" panose="02010609060101010101" charset="-122"/>
              </a:rPr>
              <a:t>中。</a:t>
            </a:r>
            <a:endParaRPr lang="zh-CN" altLang="zh-CN" dirty="0">
              <a:latin typeface="黑体" panose="02010609060101010101" charset="-122"/>
            </a:endParaRPr>
          </a:p>
          <a:p>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单源最短路径</a:t>
            </a:r>
            <a:r>
              <a:rPr lang="en-US" altLang="zh-CN">
                <a:latin typeface="Arial" panose="020B0604020202020204" pitchFamily="34" charset="0"/>
              </a:rPr>
              <a:t>——</a:t>
            </a:r>
            <a:r>
              <a:rPr lang="en-US" altLang="zh-CN" sz="3200">
                <a:latin typeface="Arial" panose="020B0604020202020204" pitchFamily="34" charset="0"/>
              </a:rPr>
              <a:t>Dijkstra</a:t>
            </a:r>
            <a:r>
              <a:rPr lang="zh-CN" altLang="en-US"/>
              <a:t>算法</a:t>
            </a:r>
            <a:endParaRPr lang="zh-CN" altLang="en-US"/>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ea typeface="黑体" panose="02010609060101010101" charset="-122"/>
              </a:rPr>
            </a:fld>
            <a:endParaRPr lang="en-US" altLang="zh-CN">
              <a:ea typeface="黑体" panose="02010609060101010101" charset="-122"/>
            </a:endParaRPr>
          </a:p>
        </p:txBody>
      </p:sp>
      <p:sp>
        <p:nvSpPr>
          <p:cNvPr id="6" name="矩形 5"/>
          <p:cNvSpPr/>
          <p:nvPr/>
        </p:nvSpPr>
        <p:spPr>
          <a:xfrm>
            <a:off x="755576" y="1997839"/>
            <a:ext cx="7560840" cy="2554545"/>
          </a:xfrm>
          <a:prstGeom prst="rect">
            <a:avLst/>
          </a:prstGeom>
        </p:spPr>
        <p:txBody>
          <a:bodyPr wrap="square">
            <a:spAutoFit/>
          </a:bodyPr>
          <a:lstStyle/>
          <a:p>
            <a:pPr algn="l"/>
            <a:r>
              <a:rPr lang="en-US" altLang="zh-CN" sz="2000" b="1">
                <a:solidFill>
                  <a:schemeClr val="tx1"/>
                </a:solidFill>
                <a:latin typeface="Consolas" panose="020B0609020204030204"/>
                <a:ea typeface="黑体" panose="02010609060101010101" charset="-122"/>
                <a:cs typeface="Arial" panose="020B0604020202020204" pitchFamily="34" charset="0"/>
              </a:rPr>
              <a:t>/*======================================</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en-US" altLang="zh-CN" sz="2000" b="1">
                <a:solidFill>
                  <a:schemeClr val="tx1"/>
                </a:solidFill>
                <a:latin typeface="Consolas" panose="020B0609020204030204"/>
                <a:ea typeface="黑体" panose="02010609060101010101" charset="-122"/>
                <a:cs typeface="Arial" panose="020B0604020202020204" pitchFamily="34" charset="0"/>
              </a:rPr>
              <a:t>Dijkstra</a:t>
            </a:r>
            <a:r>
              <a:rPr lang="zh-CN" altLang="zh-CN" sz="2000" b="1">
                <a:solidFill>
                  <a:schemeClr val="tx1"/>
                </a:solidFill>
                <a:latin typeface="Consolas" panose="020B0609020204030204"/>
                <a:ea typeface="黑体" panose="02010609060101010101" charset="-122"/>
                <a:cs typeface="Arial" panose="020B0604020202020204" pitchFamily="34" charset="0"/>
              </a:rPr>
              <a:t>算法</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zh-CN" altLang="zh-CN" sz="2000" b="1">
                <a:solidFill>
                  <a:schemeClr val="tx1"/>
                </a:solidFill>
                <a:latin typeface="Consolas" panose="020B0609020204030204"/>
                <a:ea typeface="黑体" panose="02010609060101010101" charset="-122"/>
                <a:cs typeface="Arial" panose="020B0604020202020204" pitchFamily="34" charset="0"/>
              </a:rPr>
              <a:t>函数功能：从源点到其余各顶点的最短路径</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zh-CN" altLang="zh-CN" sz="2000" b="1">
                <a:solidFill>
                  <a:schemeClr val="tx1"/>
                </a:solidFill>
                <a:latin typeface="Consolas" panose="020B0609020204030204"/>
                <a:ea typeface="黑体" panose="02010609060101010101" charset="-122"/>
                <a:cs typeface="Arial" panose="020B0604020202020204" pitchFamily="34" charset="0"/>
              </a:rPr>
              <a:t>函数输入：图的邻接矩阵、源点</a:t>
            </a:r>
            <a:r>
              <a:rPr lang="en-US" altLang="zh-CN" sz="2000" b="1">
                <a:solidFill>
                  <a:schemeClr val="tx1"/>
                </a:solidFill>
                <a:latin typeface="Consolas" panose="020B0609020204030204"/>
                <a:ea typeface="黑体" panose="02010609060101010101" charset="-122"/>
                <a:cs typeface="Arial" panose="020B0604020202020204" pitchFamily="34" charset="0"/>
              </a:rPr>
              <a:t>v0</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zh-CN" altLang="zh-CN" sz="2000" b="1">
                <a:solidFill>
                  <a:schemeClr val="tx1"/>
                </a:solidFill>
                <a:latin typeface="Consolas" panose="020B0609020204030204"/>
                <a:ea typeface="黑体" panose="02010609060101010101" charset="-122"/>
                <a:cs typeface="Arial" panose="020B0604020202020204" pitchFamily="34" charset="0"/>
              </a:rPr>
              <a:t>函数输出：无</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en-US" altLang="zh-CN" sz="2000" b="1">
                <a:solidFill>
                  <a:schemeClr val="tx1"/>
                </a:solidFill>
                <a:latin typeface="Consolas" panose="020B0609020204030204"/>
                <a:ea typeface="黑体" panose="02010609060101010101" charset="-122"/>
                <a:cs typeface="Arial" panose="020B0604020202020204" pitchFamily="34" charset="0"/>
              </a:rPr>
              <a:t>=========================================*/</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en-US" altLang="zh-CN" sz="2000" b="1">
                <a:solidFill>
                  <a:schemeClr val="tx1"/>
                </a:solidFill>
                <a:latin typeface="Consolas" panose="020B0609020204030204"/>
                <a:ea typeface="黑体" panose="02010609060101010101" charset="-122"/>
                <a:cs typeface="Arial" panose="020B0604020202020204" pitchFamily="34" charset="0"/>
              </a:rPr>
              <a:t>void Dijkstra(AM_Graph g,int v0)</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endParaRPr lang="zh-CN" altLang="en-US" sz="2000" b="1">
              <a:latin typeface="Consolas" panose="020B0609020204030204"/>
              <a:ea typeface="黑体" panose="02010609060101010101"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接连接符 23"/>
          <p:cNvCxnSpPr>
            <a:cxnSpLocks noChangeShapeType="1"/>
          </p:cNvCxnSpPr>
          <p:nvPr/>
        </p:nvCxnSpPr>
        <p:spPr bwMode="auto">
          <a:xfrm>
            <a:off x="1903413" y="2538413"/>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7" name="直接连接符 27"/>
          <p:cNvCxnSpPr>
            <a:cxnSpLocks noChangeShapeType="1"/>
          </p:cNvCxnSpPr>
          <p:nvPr/>
        </p:nvCxnSpPr>
        <p:spPr bwMode="auto">
          <a:xfrm>
            <a:off x="1911350" y="3232150"/>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8" name="直接连接符 2"/>
          <p:cNvCxnSpPr>
            <a:cxnSpLocks noChangeShapeType="1"/>
          </p:cNvCxnSpPr>
          <p:nvPr/>
        </p:nvCxnSpPr>
        <p:spPr bwMode="auto">
          <a:xfrm>
            <a:off x="1911350" y="1844675"/>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文本框 19"/>
          <p:cNvSpPr txBox="1">
            <a:spLocks noChangeArrowheads="1"/>
          </p:cNvSpPr>
          <p:nvPr/>
        </p:nvSpPr>
        <p:spPr bwMode="auto">
          <a:xfrm>
            <a:off x="2167697" y="1460500"/>
            <a:ext cx="325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a:solidFill>
                  <a:schemeClr val="bg1">
                    <a:lumMod val="75000"/>
                  </a:schemeClr>
                </a:solidFill>
              </a:rPr>
              <a:t>实际问题中</a:t>
            </a:r>
            <a:r>
              <a:rPr lang="zh-CN" altLang="en-US" sz="2400" smtClean="0">
                <a:solidFill>
                  <a:schemeClr val="bg1">
                    <a:lumMod val="75000"/>
                  </a:schemeClr>
                </a:solidFill>
              </a:rPr>
              <a:t>的图及</a:t>
            </a:r>
            <a:r>
              <a:rPr lang="zh-CN" altLang="en-US" sz="2400">
                <a:solidFill>
                  <a:schemeClr val="bg1">
                    <a:lumMod val="75000"/>
                  </a:schemeClr>
                </a:solidFill>
              </a:rPr>
              <a:t>抽象</a:t>
            </a:r>
            <a:endParaRPr lang="en-US" altLang="zh-CN" sz="2400">
              <a:solidFill>
                <a:schemeClr val="bg1">
                  <a:lumMod val="75000"/>
                </a:schemeClr>
              </a:solidFill>
            </a:endParaRPr>
          </a:p>
        </p:txBody>
      </p:sp>
      <p:sp>
        <p:nvSpPr>
          <p:cNvPr id="6150" name="文本框 20"/>
          <p:cNvSpPr txBox="1">
            <a:spLocks noChangeArrowheads="1"/>
          </p:cNvSpPr>
          <p:nvPr/>
        </p:nvSpPr>
        <p:spPr bwMode="auto">
          <a:xfrm>
            <a:off x="2167697" y="2160588"/>
            <a:ext cx="2332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a:t>
            </a:r>
            <a:r>
              <a:rPr lang="zh-CN" altLang="en-US" sz="2400">
                <a:solidFill>
                  <a:schemeClr val="bg1">
                    <a:lumMod val="75000"/>
                  </a:schemeClr>
                </a:solidFill>
              </a:rPr>
              <a:t>逻辑结构</a:t>
            </a:r>
            <a:endParaRPr lang="zh-CN" altLang="zh-CN" sz="2400">
              <a:solidFill>
                <a:schemeClr val="bg1">
                  <a:lumMod val="75000"/>
                </a:schemeClr>
              </a:solidFill>
            </a:endParaRPr>
          </a:p>
        </p:txBody>
      </p:sp>
      <p:sp>
        <p:nvSpPr>
          <p:cNvPr id="6151" name="文本框 22"/>
          <p:cNvSpPr txBox="1">
            <a:spLocks noChangeArrowheads="1"/>
          </p:cNvSpPr>
          <p:nvPr/>
        </p:nvSpPr>
        <p:spPr bwMode="auto">
          <a:xfrm>
            <a:off x="2167697" y="2860675"/>
            <a:ext cx="295814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a:t>
            </a:r>
            <a:r>
              <a:rPr lang="zh-CN" altLang="en-US" sz="2400">
                <a:solidFill>
                  <a:schemeClr val="bg1">
                    <a:lumMod val="75000"/>
                  </a:schemeClr>
                </a:solidFill>
              </a:rPr>
              <a:t>存储</a:t>
            </a:r>
            <a:r>
              <a:rPr lang="zh-CN" altLang="en-US" sz="2400" smtClean="0">
                <a:solidFill>
                  <a:schemeClr val="bg1">
                    <a:lumMod val="75000"/>
                  </a:schemeClr>
                </a:solidFill>
              </a:rPr>
              <a:t>结构及实现</a:t>
            </a:r>
            <a:endParaRPr lang="zh-CN" altLang="zh-CN" sz="2400">
              <a:solidFill>
                <a:schemeClr val="bg1">
                  <a:lumMod val="75000"/>
                </a:schemeClr>
              </a:solidFill>
            </a:endParaRPr>
          </a:p>
        </p:txBody>
      </p:sp>
      <p:cxnSp>
        <p:nvCxnSpPr>
          <p:cNvPr id="6152" name="直接连接符 23"/>
          <p:cNvCxnSpPr>
            <a:cxnSpLocks noChangeShapeType="1"/>
          </p:cNvCxnSpPr>
          <p:nvPr/>
        </p:nvCxnSpPr>
        <p:spPr bwMode="auto">
          <a:xfrm>
            <a:off x="1865313" y="4619625"/>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3" name="直接连接符 27"/>
          <p:cNvCxnSpPr>
            <a:cxnSpLocks noChangeShapeType="1"/>
          </p:cNvCxnSpPr>
          <p:nvPr/>
        </p:nvCxnSpPr>
        <p:spPr bwMode="auto">
          <a:xfrm>
            <a:off x="1873250" y="5313363"/>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4" name="直接连接符 2"/>
          <p:cNvCxnSpPr>
            <a:cxnSpLocks noChangeShapeType="1"/>
          </p:cNvCxnSpPr>
          <p:nvPr/>
        </p:nvCxnSpPr>
        <p:spPr bwMode="auto">
          <a:xfrm>
            <a:off x="1873250" y="3925888"/>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5" name="文本框 19"/>
          <p:cNvSpPr txBox="1">
            <a:spLocks noChangeArrowheads="1"/>
          </p:cNvSpPr>
          <p:nvPr/>
        </p:nvSpPr>
        <p:spPr bwMode="auto">
          <a:xfrm>
            <a:off x="2167697" y="3559175"/>
            <a:ext cx="268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图的基本操作</a:t>
            </a:r>
            <a:endParaRPr lang="en-US" altLang="zh-CN" sz="2400">
              <a:solidFill>
                <a:schemeClr val="bg1">
                  <a:lumMod val="75000"/>
                </a:schemeClr>
              </a:solidFill>
            </a:endParaRPr>
          </a:p>
        </p:txBody>
      </p:sp>
      <p:sp>
        <p:nvSpPr>
          <p:cNvPr id="6156" name="文本框 20"/>
          <p:cNvSpPr txBox="1">
            <a:spLocks noChangeArrowheads="1"/>
          </p:cNvSpPr>
          <p:nvPr/>
        </p:nvSpPr>
        <p:spPr bwMode="auto">
          <a:xfrm>
            <a:off x="2167697" y="4259263"/>
            <a:ext cx="3756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图的遍历</a:t>
            </a:r>
            <a:endParaRPr lang="zh-CN" altLang="zh-CN" sz="2400">
              <a:solidFill>
                <a:schemeClr val="bg1">
                  <a:lumMod val="75000"/>
                </a:schemeClr>
              </a:solidFill>
            </a:endParaRPr>
          </a:p>
        </p:txBody>
      </p:sp>
      <p:sp>
        <p:nvSpPr>
          <p:cNvPr id="6157" name="文本框 22"/>
          <p:cNvSpPr txBox="1">
            <a:spLocks noChangeArrowheads="1"/>
          </p:cNvSpPr>
          <p:nvPr/>
        </p:nvSpPr>
        <p:spPr bwMode="auto">
          <a:xfrm>
            <a:off x="2167697" y="4959350"/>
            <a:ext cx="3938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图中的树问题</a:t>
            </a:r>
            <a:endParaRPr lang="zh-CN" altLang="zh-CN" sz="2400">
              <a:solidFill>
                <a:schemeClr val="bg1">
                  <a:lumMod val="75000"/>
                </a:schemeClr>
              </a:solidFill>
            </a:endParaRPr>
          </a:p>
        </p:txBody>
      </p:sp>
      <p:cxnSp>
        <p:nvCxnSpPr>
          <p:cNvPr id="6158" name="直接连接符 23"/>
          <p:cNvCxnSpPr>
            <a:cxnSpLocks noChangeShapeType="1"/>
          </p:cNvCxnSpPr>
          <p:nvPr/>
        </p:nvCxnSpPr>
        <p:spPr bwMode="auto">
          <a:xfrm>
            <a:off x="1882775" y="6007100"/>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9" name="直接连接符 27"/>
          <p:cNvCxnSpPr>
            <a:cxnSpLocks noChangeShapeType="1"/>
          </p:cNvCxnSpPr>
          <p:nvPr/>
        </p:nvCxnSpPr>
        <p:spPr bwMode="auto">
          <a:xfrm>
            <a:off x="1890713" y="6700838"/>
            <a:ext cx="6119812"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0" name="文本框 20"/>
          <p:cNvSpPr txBox="1">
            <a:spLocks noChangeArrowheads="1"/>
          </p:cNvSpPr>
          <p:nvPr/>
        </p:nvSpPr>
        <p:spPr bwMode="auto">
          <a:xfrm>
            <a:off x="2167697" y="5657850"/>
            <a:ext cx="375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图中的最短路径问题</a:t>
            </a:r>
            <a:endParaRPr lang="zh-CN" altLang="zh-CN" sz="2400">
              <a:solidFill>
                <a:schemeClr val="bg1">
                  <a:lumMod val="75000"/>
                </a:schemeClr>
              </a:solidFill>
            </a:endParaRPr>
          </a:p>
        </p:txBody>
      </p:sp>
      <p:sp>
        <p:nvSpPr>
          <p:cNvPr id="6161" name="文本框 22"/>
          <p:cNvSpPr txBox="1">
            <a:spLocks noChangeArrowheads="1"/>
          </p:cNvSpPr>
          <p:nvPr/>
        </p:nvSpPr>
        <p:spPr bwMode="auto">
          <a:xfrm>
            <a:off x="2167697" y="6356350"/>
            <a:ext cx="393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活动顶点与活动边的问题</a:t>
            </a:r>
            <a:endParaRPr lang="zh-CN" altLang="zh-CN" sz="2400"/>
          </a:p>
        </p:txBody>
      </p:sp>
      <p:sp>
        <p:nvSpPr>
          <p:cNvPr id="6162" name="矩形 3"/>
          <p:cNvSpPr>
            <a:spLocks noChangeArrowheads="1"/>
          </p:cNvSpPr>
          <p:nvPr/>
        </p:nvSpPr>
        <p:spPr bwMode="auto">
          <a:xfrm>
            <a:off x="-1588" y="0"/>
            <a:ext cx="1909763" cy="6858000"/>
          </a:xfrm>
          <a:prstGeom prst="rect">
            <a:avLst/>
          </a:prstGeom>
          <a:solidFill>
            <a:schemeClr val="accent1">
              <a:lumMod val="75000"/>
            </a:schemeClr>
          </a:solidFill>
          <a:ln>
            <a:noFill/>
          </a:ln>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endParaRPr lang="zh-CN" altLang="en-US" sz="1800" b="0">
              <a:solidFill>
                <a:srgbClr val="FFFFFF"/>
              </a:solidFill>
              <a:latin typeface="Calibri" panose="020F0502020204030204" pitchFamily="34" charset="0"/>
              <a:ea typeface="华文新魏" panose="02010800040101010101" pitchFamily="2" charset="-122"/>
            </a:endParaRPr>
          </a:p>
        </p:txBody>
      </p:sp>
      <p:sp>
        <p:nvSpPr>
          <p:cNvPr id="7187" name="文本框 18"/>
          <p:cNvSpPr txBox="1">
            <a:spLocks noChangeArrowheads="1"/>
          </p:cNvSpPr>
          <p:nvPr/>
        </p:nvSpPr>
        <p:spPr bwMode="auto">
          <a:xfrm>
            <a:off x="-36513" y="322263"/>
            <a:ext cx="4464051"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 typeface="Arial" panose="020B0604020202020204" pitchFamily="34" charset="0"/>
              <a:buNone/>
              <a:defRPr/>
            </a:pPr>
            <a:r>
              <a:rPr lang="en-US" altLang="zh-CN" sz="6000" b="0">
                <a:solidFill>
                  <a:srgbClr val="FFFFFF"/>
                </a:solidFill>
                <a:latin typeface="Impact" panose="020B0806030902050204" pitchFamily="34" charset="0"/>
                <a:ea typeface="华文中宋" panose="02010600040101010101" pitchFamily="2" charset="-122"/>
              </a:rPr>
              <a:t>CON</a:t>
            </a:r>
            <a:r>
              <a:rPr lang="en-US" altLang="zh-CN" sz="6000" b="0">
                <a:solidFill>
                  <a:schemeClr val="accent1">
                    <a:lumMod val="40000"/>
                    <a:lumOff val="60000"/>
                  </a:schemeClr>
                </a:solidFill>
                <a:latin typeface="Impact" panose="020B0806030902050204" pitchFamily="34" charset="0"/>
                <a:ea typeface="华文中宋" panose="02010600040101010101" pitchFamily="2" charset="-122"/>
              </a:rPr>
              <a:t>TENTS</a:t>
            </a:r>
            <a:endParaRPr lang="zh-CN" altLang="en-US" sz="6000" b="0">
              <a:solidFill>
                <a:schemeClr val="accent1">
                  <a:lumMod val="40000"/>
                  <a:lumOff val="60000"/>
                </a:schemeClr>
              </a:solidFill>
              <a:latin typeface="Impact" panose="020B0806030902050204" pitchFamily="34" charset="0"/>
              <a:ea typeface="华文中宋" panose="02010600040101010101" pitchFamily="2" charset="-122"/>
            </a:endParaRPr>
          </a:p>
        </p:txBody>
      </p:sp>
      <p:sp>
        <p:nvSpPr>
          <p:cNvPr id="6164" name="椭圆 7"/>
          <p:cNvSpPr>
            <a:spLocks noChangeArrowheads="1"/>
          </p:cNvSpPr>
          <p:nvPr/>
        </p:nvSpPr>
        <p:spPr bwMode="auto">
          <a:xfrm>
            <a:off x="1603375" y="1365250"/>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6.1</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5" name="椭圆 7"/>
          <p:cNvSpPr>
            <a:spLocks noChangeArrowheads="1"/>
          </p:cNvSpPr>
          <p:nvPr/>
        </p:nvSpPr>
        <p:spPr bwMode="auto">
          <a:xfrm>
            <a:off x="1603375" y="2057400"/>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6.2</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6" name="椭圆 7"/>
          <p:cNvSpPr>
            <a:spLocks noChangeArrowheads="1"/>
          </p:cNvSpPr>
          <p:nvPr/>
        </p:nvSpPr>
        <p:spPr bwMode="auto">
          <a:xfrm>
            <a:off x="1603375" y="2751138"/>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6.3</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7" name="椭圆 7"/>
          <p:cNvSpPr>
            <a:spLocks noChangeArrowheads="1"/>
          </p:cNvSpPr>
          <p:nvPr/>
        </p:nvSpPr>
        <p:spPr bwMode="auto">
          <a:xfrm>
            <a:off x="1603375" y="3444875"/>
            <a:ext cx="523875" cy="522288"/>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6.4</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8" name="椭圆 7"/>
          <p:cNvSpPr>
            <a:spLocks noChangeArrowheads="1"/>
          </p:cNvSpPr>
          <p:nvPr/>
        </p:nvSpPr>
        <p:spPr bwMode="auto">
          <a:xfrm>
            <a:off x="1603375" y="4137025"/>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6.5</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9" name="椭圆 7"/>
          <p:cNvSpPr>
            <a:spLocks noChangeArrowheads="1"/>
          </p:cNvSpPr>
          <p:nvPr/>
        </p:nvSpPr>
        <p:spPr bwMode="auto">
          <a:xfrm>
            <a:off x="1603375" y="4830763"/>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6.6</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0" name="椭圆 7"/>
          <p:cNvSpPr>
            <a:spLocks noChangeArrowheads="1"/>
          </p:cNvSpPr>
          <p:nvPr/>
        </p:nvSpPr>
        <p:spPr bwMode="auto">
          <a:xfrm>
            <a:off x="1619250" y="5524500"/>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6.7</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1" name="椭圆 7"/>
          <p:cNvSpPr>
            <a:spLocks noChangeArrowheads="1"/>
          </p:cNvSpPr>
          <p:nvPr/>
        </p:nvSpPr>
        <p:spPr bwMode="auto">
          <a:xfrm>
            <a:off x="1619250" y="6218238"/>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6.8</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6.8</a:t>
            </a:r>
            <a:r>
              <a:rPr lang="zh-CN" altLang="en-US">
                <a:solidFill>
                  <a:schemeClr val="tx2">
                    <a:lumMod val="90000"/>
                    <a:lumOff val="10000"/>
                  </a:schemeClr>
                </a:solidFill>
                <a:latin typeface="黑体" panose="02010609060101010101" charset="-122"/>
                <a:ea typeface="黑体" panose="02010609060101010101" charset="-122"/>
                <a:cs typeface="+mj-cs"/>
              </a:rPr>
              <a:t>活动顶点与活动边的问题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535531"/>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6.8.1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535531"/>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6.8.2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问题引入</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en-US" altLang="zh-CN" sz="2400">
                <a:solidFill>
                  <a:schemeClr val="tx1"/>
                </a:solidFill>
              </a:rPr>
              <a:t>AOV</a:t>
            </a:r>
            <a:r>
              <a:rPr lang="zh-CN" altLang="en-US" sz="2400">
                <a:solidFill>
                  <a:schemeClr val="tx1"/>
                </a:solidFill>
              </a:rPr>
              <a:t>网与拓扑排序</a:t>
            </a:r>
            <a:endParaRPr lang="zh-CN" altLang="zh-CN" sz="2400">
              <a:solidFill>
                <a:schemeClr val="tx1"/>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6.8.3</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6.8.4</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47864" y="3601765"/>
            <a:ext cx="3537350"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en-US" altLang="zh-CN" sz="2400">
                <a:solidFill>
                  <a:schemeClr val="tx1"/>
                </a:solidFill>
              </a:rPr>
              <a:t>AOE</a:t>
            </a:r>
            <a:r>
              <a:rPr lang="zh-CN" altLang="en-US" sz="2400">
                <a:solidFill>
                  <a:schemeClr val="tx1"/>
                </a:solidFill>
              </a:rPr>
              <a:t>网与关键路径</a:t>
            </a:r>
            <a:endParaRPr lang="zh-CN" altLang="zh-CN" sz="2400">
              <a:solidFill>
                <a:schemeClr val="tx1"/>
              </a:solidFill>
            </a:endParaRPr>
          </a:p>
        </p:txBody>
      </p:sp>
      <p:sp>
        <p:nvSpPr>
          <p:cNvPr id="14" name="矩形 16"/>
          <p:cNvSpPr>
            <a:spLocks noChangeArrowheads="1"/>
          </p:cNvSpPr>
          <p:nvPr/>
        </p:nvSpPr>
        <p:spPr bwMode="auto">
          <a:xfrm>
            <a:off x="3347864" y="4327252"/>
            <a:ext cx="3537350"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小结</a:t>
            </a:r>
            <a:endParaRPr lang="zh-CN" altLang="zh-CN" sz="2400">
              <a:solidFill>
                <a:schemeClr val="tx1"/>
              </a:solidFill>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接连接符 23"/>
          <p:cNvCxnSpPr>
            <a:cxnSpLocks noChangeShapeType="1"/>
          </p:cNvCxnSpPr>
          <p:nvPr/>
        </p:nvCxnSpPr>
        <p:spPr bwMode="auto">
          <a:xfrm>
            <a:off x="1903413" y="2538413"/>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7" name="直接连接符 27"/>
          <p:cNvCxnSpPr>
            <a:cxnSpLocks noChangeShapeType="1"/>
          </p:cNvCxnSpPr>
          <p:nvPr/>
        </p:nvCxnSpPr>
        <p:spPr bwMode="auto">
          <a:xfrm>
            <a:off x="1911350" y="3232150"/>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8" name="直接连接符 2"/>
          <p:cNvCxnSpPr>
            <a:cxnSpLocks noChangeShapeType="1"/>
          </p:cNvCxnSpPr>
          <p:nvPr/>
        </p:nvCxnSpPr>
        <p:spPr bwMode="auto">
          <a:xfrm>
            <a:off x="1911350" y="1844675"/>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文本框 19"/>
          <p:cNvSpPr txBox="1">
            <a:spLocks noChangeArrowheads="1"/>
          </p:cNvSpPr>
          <p:nvPr/>
        </p:nvSpPr>
        <p:spPr bwMode="auto">
          <a:xfrm>
            <a:off x="2167697" y="1460500"/>
            <a:ext cx="325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a:solidFill>
                  <a:schemeClr val="bg1">
                    <a:lumMod val="75000"/>
                  </a:schemeClr>
                </a:solidFill>
              </a:rPr>
              <a:t>实际问题中</a:t>
            </a:r>
            <a:r>
              <a:rPr lang="zh-CN" altLang="en-US" sz="2400" smtClean="0">
                <a:solidFill>
                  <a:schemeClr val="bg1">
                    <a:lumMod val="75000"/>
                  </a:schemeClr>
                </a:solidFill>
              </a:rPr>
              <a:t>的图及</a:t>
            </a:r>
            <a:r>
              <a:rPr lang="zh-CN" altLang="en-US" sz="2400">
                <a:solidFill>
                  <a:schemeClr val="bg1">
                    <a:lumMod val="75000"/>
                  </a:schemeClr>
                </a:solidFill>
              </a:rPr>
              <a:t>抽象</a:t>
            </a:r>
            <a:endParaRPr lang="en-US" altLang="zh-CN" sz="2400">
              <a:solidFill>
                <a:schemeClr val="bg1">
                  <a:lumMod val="75000"/>
                </a:schemeClr>
              </a:solidFill>
            </a:endParaRPr>
          </a:p>
        </p:txBody>
      </p:sp>
      <p:sp>
        <p:nvSpPr>
          <p:cNvPr id="6150" name="文本框 20"/>
          <p:cNvSpPr txBox="1">
            <a:spLocks noChangeArrowheads="1"/>
          </p:cNvSpPr>
          <p:nvPr/>
        </p:nvSpPr>
        <p:spPr bwMode="auto">
          <a:xfrm>
            <a:off x="2167697" y="2160588"/>
            <a:ext cx="2332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图的</a:t>
            </a:r>
            <a:r>
              <a:rPr lang="zh-CN" altLang="en-US" sz="2400"/>
              <a:t>逻辑结构</a:t>
            </a:r>
            <a:endParaRPr lang="zh-CN" altLang="zh-CN" sz="2400"/>
          </a:p>
        </p:txBody>
      </p:sp>
      <p:sp>
        <p:nvSpPr>
          <p:cNvPr id="6151" name="文本框 22"/>
          <p:cNvSpPr txBox="1">
            <a:spLocks noChangeArrowheads="1"/>
          </p:cNvSpPr>
          <p:nvPr/>
        </p:nvSpPr>
        <p:spPr bwMode="auto">
          <a:xfrm>
            <a:off x="2167697" y="2860675"/>
            <a:ext cx="295814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a:t>
            </a:r>
            <a:r>
              <a:rPr lang="zh-CN" altLang="en-US" sz="2400">
                <a:solidFill>
                  <a:schemeClr val="bg1">
                    <a:lumMod val="75000"/>
                  </a:schemeClr>
                </a:solidFill>
              </a:rPr>
              <a:t>存储</a:t>
            </a:r>
            <a:r>
              <a:rPr lang="zh-CN" altLang="en-US" sz="2400" smtClean="0">
                <a:solidFill>
                  <a:schemeClr val="bg1">
                    <a:lumMod val="75000"/>
                  </a:schemeClr>
                </a:solidFill>
              </a:rPr>
              <a:t>结构及实现</a:t>
            </a:r>
            <a:endParaRPr lang="zh-CN" altLang="zh-CN" sz="2400">
              <a:solidFill>
                <a:schemeClr val="bg1">
                  <a:lumMod val="75000"/>
                </a:schemeClr>
              </a:solidFill>
            </a:endParaRPr>
          </a:p>
        </p:txBody>
      </p:sp>
      <p:cxnSp>
        <p:nvCxnSpPr>
          <p:cNvPr id="6152" name="直接连接符 23"/>
          <p:cNvCxnSpPr>
            <a:cxnSpLocks noChangeShapeType="1"/>
          </p:cNvCxnSpPr>
          <p:nvPr/>
        </p:nvCxnSpPr>
        <p:spPr bwMode="auto">
          <a:xfrm>
            <a:off x="1865313" y="4619625"/>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3" name="直接连接符 27"/>
          <p:cNvCxnSpPr>
            <a:cxnSpLocks noChangeShapeType="1"/>
          </p:cNvCxnSpPr>
          <p:nvPr/>
        </p:nvCxnSpPr>
        <p:spPr bwMode="auto">
          <a:xfrm>
            <a:off x="1873250" y="5313363"/>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4" name="直接连接符 2"/>
          <p:cNvCxnSpPr>
            <a:cxnSpLocks noChangeShapeType="1"/>
          </p:cNvCxnSpPr>
          <p:nvPr/>
        </p:nvCxnSpPr>
        <p:spPr bwMode="auto">
          <a:xfrm>
            <a:off x="1873250" y="3925888"/>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5" name="文本框 19"/>
          <p:cNvSpPr txBox="1">
            <a:spLocks noChangeArrowheads="1"/>
          </p:cNvSpPr>
          <p:nvPr/>
        </p:nvSpPr>
        <p:spPr bwMode="auto">
          <a:xfrm>
            <a:off x="2167697" y="3559175"/>
            <a:ext cx="268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图的基本操作</a:t>
            </a:r>
            <a:endParaRPr lang="en-US" altLang="zh-CN" sz="2400">
              <a:solidFill>
                <a:schemeClr val="bg1">
                  <a:lumMod val="75000"/>
                </a:schemeClr>
              </a:solidFill>
            </a:endParaRPr>
          </a:p>
        </p:txBody>
      </p:sp>
      <p:sp>
        <p:nvSpPr>
          <p:cNvPr id="6156" name="文本框 20"/>
          <p:cNvSpPr txBox="1">
            <a:spLocks noChangeArrowheads="1"/>
          </p:cNvSpPr>
          <p:nvPr/>
        </p:nvSpPr>
        <p:spPr bwMode="auto">
          <a:xfrm>
            <a:off x="2167697" y="4259263"/>
            <a:ext cx="3756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图的遍历</a:t>
            </a:r>
            <a:endParaRPr lang="zh-CN" altLang="zh-CN" sz="2400">
              <a:solidFill>
                <a:schemeClr val="bg1">
                  <a:lumMod val="75000"/>
                </a:schemeClr>
              </a:solidFill>
            </a:endParaRPr>
          </a:p>
        </p:txBody>
      </p:sp>
      <p:sp>
        <p:nvSpPr>
          <p:cNvPr id="6157" name="文本框 22"/>
          <p:cNvSpPr txBox="1">
            <a:spLocks noChangeArrowheads="1"/>
          </p:cNvSpPr>
          <p:nvPr/>
        </p:nvSpPr>
        <p:spPr bwMode="auto">
          <a:xfrm>
            <a:off x="2167697" y="4959350"/>
            <a:ext cx="3938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图中的树问题</a:t>
            </a:r>
            <a:endParaRPr lang="zh-CN" altLang="zh-CN" sz="2400">
              <a:solidFill>
                <a:schemeClr val="bg1">
                  <a:lumMod val="75000"/>
                </a:schemeClr>
              </a:solidFill>
            </a:endParaRPr>
          </a:p>
        </p:txBody>
      </p:sp>
      <p:cxnSp>
        <p:nvCxnSpPr>
          <p:cNvPr id="6158" name="直接连接符 23"/>
          <p:cNvCxnSpPr>
            <a:cxnSpLocks noChangeShapeType="1"/>
          </p:cNvCxnSpPr>
          <p:nvPr/>
        </p:nvCxnSpPr>
        <p:spPr bwMode="auto">
          <a:xfrm>
            <a:off x="1882775" y="6007100"/>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9" name="直接连接符 27"/>
          <p:cNvCxnSpPr>
            <a:cxnSpLocks noChangeShapeType="1"/>
          </p:cNvCxnSpPr>
          <p:nvPr/>
        </p:nvCxnSpPr>
        <p:spPr bwMode="auto">
          <a:xfrm>
            <a:off x="1890713" y="6700838"/>
            <a:ext cx="6119812"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0" name="文本框 20"/>
          <p:cNvSpPr txBox="1">
            <a:spLocks noChangeArrowheads="1"/>
          </p:cNvSpPr>
          <p:nvPr/>
        </p:nvSpPr>
        <p:spPr bwMode="auto">
          <a:xfrm>
            <a:off x="2167697" y="5657850"/>
            <a:ext cx="375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图中的最短路径问题</a:t>
            </a:r>
            <a:endParaRPr lang="zh-CN" altLang="zh-CN" sz="2400">
              <a:solidFill>
                <a:schemeClr val="bg1">
                  <a:lumMod val="75000"/>
                </a:schemeClr>
              </a:solidFill>
            </a:endParaRPr>
          </a:p>
        </p:txBody>
      </p:sp>
      <p:sp>
        <p:nvSpPr>
          <p:cNvPr id="6161" name="文本框 22"/>
          <p:cNvSpPr txBox="1">
            <a:spLocks noChangeArrowheads="1"/>
          </p:cNvSpPr>
          <p:nvPr/>
        </p:nvSpPr>
        <p:spPr bwMode="auto">
          <a:xfrm>
            <a:off x="2167697" y="6356350"/>
            <a:ext cx="393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活动顶点与活动边的问题</a:t>
            </a:r>
            <a:endParaRPr lang="zh-CN" altLang="zh-CN" sz="2400">
              <a:solidFill>
                <a:schemeClr val="bg1">
                  <a:lumMod val="75000"/>
                </a:schemeClr>
              </a:solidFill>
            </a:endParaRPr>
          </a:p>
        </p:txBody>
      </p:sp>
      <p:sp>
        <p:nvSpPr>
          <p:cNvPr id="6162" name="矩形 3"/>
          <p:cNvSpPr>
            <a:spLocks noChangeArrowheads="1"/>
          </p:cNvSpPr>
          <p:nvPr/>
        </p:nvSpPr>
        <p:spPr bwMode="auto">
          <a:xfrm>
            <a:off x="-1588" y="0"/>
            <a:ext cx="1909763" cy="6858000"/>
          </a:xfrm>
          <a:prstGeom prst="rect">
            <a:avLst/>
          </a:prstGeom>
          <a:solidFill>
            <a:schemeClr val="accent1">
              <a:lumMod val="75000"/>
            </a:schemeClr>
          </a:solidFill>
          <a:ln>
            <a:noFill/>
          </a:ln>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endParaRPr lang="zh-CN" altLang="en-US" sz="1800" b="0">
              <a:solidFill>
                <a:srgbClr val="FFFFFF"/>
              </a:solidFill>
              <a:latin typeface="Calibri" panose="020F0502020204030204" pitchFamily="34" charset="0"/>
              <a:ea typeface="华文新魏" panose="02010800040101010101" pitchFamily="2" charset="-122"/>
            </a:endParaRPr>
          </a:p>
        </p:txBody>
      </p:sp>
      <p:sp>
        <p:nvSpPr>
          <p:cNvPr id="7187" name="文本框 18"/>
          <p:cNvSpPr txBox="1">
            <a:spLocks noChangeArrowheads="1"/>
          </p:cNvSpPr>
          <p:nvPr/>
        </p:nvSpPr>
        <p:spPr bwMode="auto">
          <a:xfrm>
            <a:off x="-36513" y="322263"/>
            <a:ext cx="4464051"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 typeface="Arial" panose="020B0604020202020204" pitchFamily="34" charset="0"/>
              <a:buNone/>
              <a:defRPr/>
            </a:pPr>
            <a:r>
              <a:rPr lang="en-US" altLang="zh-CN" sz="6000" b="0">
                <a:solidFill>
                  <a:srgbClr val="FFFFFF"/>
                </a:solidFill>
                <a:latin typeface="Impact" panose="020B0806030902050204" pitchFamily="34" charset="0"/>
                <a:ea typeface="华文中宋" panose="02010600040101010101" pitchFamily="2" charset="-122"/>
              </a:rPr>
              <a:t>CON</a:t>
            </a:r>
            <a:r>
              <a:rPr lang="en-US" altLang="zh-CN" sz="6000" b="0">
                <a:solidFill>
                  <a:schemeClr val="accent1">
                    <a:lumMod val="40000"/>
                    <a:lumOff val="60000"/>
                  </a:schemeClr>
                </a:solidFill>
                <a:latin typeface="Impact" panose="020B0806030902050204" pitchFamily="34" charset="0"/>
                <a:ea typeface="华文中宋" panose="02010600040101010101" pitchFamily="2" charset="-122"/>
              </a:rPr>
              <a:t>TENTS</a:t>
            </a:r>
            <a:endParaRPr lang="zh-CN" altLang="en-US" sz="6000" b="0">
              <a:solidFill>
                <a:schemeClr val="accent1">
                  <a:lumMod val="40000"/>
                  <a:lumOff val="60000"/>
                </a:schemeClr>
              </a:solidFill>
              <a:latin typeface="Impact" panose="020B0806030902050204" pitchFamily="34" charset="0"/>
              <a:ea typeface="华文中宋" panose="02010600040101010101" pitchFamily="2" charset="-122"/>
            </a:endParaRPr>
          </a:p>
        </p:txBody>
      </p:sp>
      <p:sp>
        <p:nvSpPr>
          <p:cNvPr id="6164" name="椭圆 7"/>
          <p:cNvSpPr>
            <a:spLocks noChangeArrowheads="1"/>
          </p:cNvSpPr>
          <p:nvPr/>
        </p:nvSpPr>
        <p:spPr bwMode="auto">
          <a:xfrm>
            <a:off x="1603375" y="1365250"/>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6.1</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5" name="椭圆 7"/>
          <p:cNvSpPr>
            <a:spLocks noChangeArrowheads="1"/>
          </p:cNvSpPr>
          <p:nvPr/>
        </p:nvSpPr>
        <p:spPr bwMode="auto">
          <a:xfrm>
            <a:off x="1603375" y="2057400"/>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6.2</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6" name="椭圆 7"/>
          <p:cNvSpPr>
            <a:spLocks noChangeArrowheads="1"/>
          </p:cNvSpPr>
          <p:nvPr/>
        </p:nvSpPr>
        <p:spPr bwMode="auto">
          <a:xfrm>
            <a:off x="1603375" y="2751138"/>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6.3</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7" name="椭圆 7"/>
          <p:cNvSpPr>
            <a:spLocks noChangeArrowheads="1"/>
          </p:cNvSpPr>
          <p:nvPr/>
        </p:nvSpPr>
        <p:spPr bwMode="auto">
          <a:xfrm>
            <a:off x="1603375" y="3444875"/>
            <a:ext cx="523875" cy="522288"/>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6.4</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8" name="椭圆 7"/>
          <p:cNvSpPr>
            <a:spLocks noChangeArrowheads="1"/>
          </p:cNvSpPr>
          <p:nvPr/>
        </p:nvSpPr>
        <p:spPr bwMode="auto">
          <a:xfrm>
            <a:off x="1603375" y="4137025"/>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6.5</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9" name="椭圆 7"/>
          <p:cNvSpPr>
            <a:spLocks noChangeArrowheads="1"/>
          </p:cNvSpPr>
          <p:nvPr/>
        </p:nvSpPr>
        <p:spPr bwMode="auto">
          <a:xfrm>
            <a:off x="1603375" y="4830763"/>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6.6</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0" name="椭圆 7"/>
          <p:cNvSpPr>
            <a:spLocks noChangeArrowheads="1"/>
          </p:cNvSpPr>
          <p:nvPr/>
        </p:nvSpPr>
        <p:spPr bwMode="auto">
          <a:xfrm>
            <a:off x="1619250" y="5524500"/>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6.7</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1" name="椭圆 7"/>
          <p:cNvSpPr>
            <a:spLocks noChangeArrowheads="1"/>
          </p:cNvSpPr>
          <p:nvPr/>
        </p:nvSpPr>
        <p:spPr bwMode="auto">
          <a:xfrm>
            <a:off x="1619250" y="6218238"/>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6.8</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6.8</a:t>
            </a:r>
            <a:r>
              <a:rPr lang="zh-CN" altLang="en-US">
                <a:solidFill>
                  <a:schemeClr val="tx2">
                    <a:lumMod val="90000"/>
                    <a:lumOff val="10000"/>
                  </a:schemeClr>
                </a:solidFill>
                <a:latin typeface="黑体" panose="02010609060101010101" charset="-122"/>
                <a:ea typeface="黑体" panose="02010609060101010101" charset="-122"/>
                <a:cs typeface="+mj-cs"/>
              </a:rPr>
              <a:t>活动顶点与活动边的问题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535531"/>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6.8.1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6.8.2</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问题引入</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en-US" altLang="zh-CN" sz="2400">
                <a:solidFill>
                  <a:schemeClr val="bg1">
                    <a:lumMod val="75000"/>
                  </a:schemeClr>
                </a:solidFill>
              </a:rPr>
              <a:t>AOV</a:t>
            </a:r>
            <a:r>
              <a:rPr lang="zh-CN" altLang="en-US" sz="2400">
                <a:solidFill>
                  <a:schemeClr val="bg1">
                    <a:lumMod val="75000"/>
                  </a:schemeClr>
                </a:solidFill>
              </a:rPr>
              <a:t>网与拓扑排序</a:t>
            </a:r>
            <a:endParaRPr lang="zh-CN" altLang="zh-CN" sz="2400">
              <a:solidFill>
                <a:schemeClr val="bg1">
                  <a:lumMod val="7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6.8.3</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6.8.4</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47864" y="3601765"/>
            <a:ext cx="3537350"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en-US" altLang="zh-CN" sz="2400">
                <a:solidFill>
                  <a:schemeClr val="bg1">
                    <a:lumMod val="75000"/>
                  </a:schemeClr>
                </a:solidFill>
              </a:rPr>
              <a:t>AOE</a:t>
            </a:r>
            <a:r>
              <a:rPr lang="zh-CN" altLang="en-US" sz="2400">
                <a:solidFill>
                  <a:schemeClr val="bg1">
                    <a:lumMod val="75000"/>
                  </a:schemeClr>
                </a:solidFill>
              </a:rPr>
              <a:t>网与关键路径</a:t>
            </a:r>
            <a:endParaRPr lang="zh-CN" altLang="zh-CN" sz="2400">
              <a:solidFill>
                <a:schemeClr val="bg1">
                  <a:lumMod val="75000"/>
                </a:schemeClr>
              </a:solidFill>
            </a:endParaRPr>
          </a:p>
        </p:txBody>
      </p:sp>
      <p:sp>
        <p:nvSpPr>
          <p:cNvPr id="14" name="矩形 16"/>
          <p:cNvSpPr>
            <a:spLocks noChangeArrowheads="1"/>
          </p:cNvSpPr>
          <p:nvPr/>
        </p:nvSpPr>
        <p:spPr bwMode="auto">
          <a:xfrm>
            <a:off x="3347864" y="4327252"/>
            <a:ext cx="3537350"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小结</a:t>
            </a:r>
            <a:endParaRPr lang="zh-CN" altLang="zh-CN" sz="2400">
              <a:solidFill>
                <a:schemeClr val="bg1">
                  <a:lumMod val="75000"/>
                </a:schemeClr>
              </a:solidFill>
            </a:endParaRPr>
          </a:p>
        </p:txBody>
      </p:sp>
    </p:spTree>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descr="6t6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3410"/>
          <a:stretch>
            <a:fillRect/>
          </a:stretch>
        </p:blipFill>
        <p:spPr bwMode="auto">
          <a:xfrm>
            <a:off x="3275856" y="4125738"/>
            <a:ext cx="4967607" cy="230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zh-CN" dirty="0"/>
              <a:t>问题</a:t>
            </a:r>
            <a:r>
              <a:rPr lang="zh-CN" altLang="zh-CN" dirty="0" smtClean="0"/>
              <a:t>引入</a:t>
            </a:r>
            <a:r>
              <a:rPr lang="en-US" altLang="zh-CN" dirty="0" smtClean="0"/>
              <a:t>——</a:t>
            </a:r>
            <a:r>
              <a:rPr lang="zh-CN" altLang="en-US" dirty="0"/>
              <a:t>先修课问题</a:t>
            </a:r>
            <a:endParaRPr lang="zh-CN" altLang="en-US" dirty="0"/>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24578" name="Picture 2" descr="6t6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336448"/>
            <a:ext cx="7238069" cy="296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0"/>
          <p:cNvSpPr>
            <a:spLocks noChangeArrowheads="1"/>
          </p:cNvSpPr>
          <p:nvPr/>
        </p:nvSpPr>
        <p:spPr bwMode="auto">
          <a:xfrm>
            <a:off x="-252730" y="4232275"/>
            <a:ext cx="4204970" cy="1080770"/>
          </a:xfrm>
          <a:prstGeom prst="cloudCallout">
            <a:avLst>
              <a:gd name="adj1" fmla="val 51654"/>
              <a:gd name="adj2" fmla="val -77129"/>
            </a:avLst>
          </a:prstGeom>
          <a:solidFill>
            <a:schemeClr val="bg1"/>
          </a:solidFill>
          <a:ln w="12700">
            <a:solidFill>
              <a:schemeClr val="tx1"/>
            </a:solidFill>
            <a:round/>
          </a:ln>
          <a:effectLst/>
        </p:spPr>
        <p:txBody>
          <a:bodyPr lIns="90000" tIns="46800" rIns="90000" bIns="46800" anchor="ctr"/>
          <a:lstStyle/>
          <a:p>
            <a:pPr algn="l">
              <a:defRPr/>
            </a:pPr>
            <a:r>
              <a:rPr lang="zh-CN" altLang="en-US" smtClean="0">
                <a:solidFill>
                  <a:srgbClr val="3B3A00"/>
                </a:solidFill>
                <a:latin typeface="黑体" panose="02010609060101010101" charset="-122"/>
                <a:ea typeface="黑体" panose="02010609060101010101" charset="-122"/>
              </a:rPr>
              <a:t>如何确定</a:t>
            </a:r>
            <a:r>
              <a:rPr lang="zh-CN" altLang="en-US">
                <a:solidFill>
                  <a:srgbClr val="3B3A00"/>
                </a:solidFill>
                <a:latin typeface="黑体" panose="02010609060101010101" charset="-122"/>
                <a:ea typeface="黑体" panose="02010609060101010101" charset="-122"/>
              </a:rPr>
              <a:t>选修课程的顺序</a:t>
            </a:r>
            <a:endParaRPr lang="zh-CN" altLang="en-US">
              <a:solidFill>
                <a:srgbClr val="3B3A00"/>
              </a:solidFill>
              <a:latin typeface="黑体" panose="02010609060101010101" charset="-122"/>
              <a:ea typeface="黑体" panose="02010609060101010101" charset="-122"/>
            </a:endParaRPr>
          </a:p>
        </p:txBody>
      </p:sp>
      <p:sp>
        <p:nvSpPr>
          <p:cNvPr id="6" name="矩形 5"/>
          <p:cNvSpPr/>
          <p:nvPr/>
        </p:nvSpPr>
        <p:spPr>
          <a:xfrm>
            <a:off x="2195736" y="6409403"/>
            <a:ext cx="5029200" cy="400110"/>
          </a:xfrm>
          <a:prstGeom prst="rect">
            <a:avLst/>
          </a:prstGeom>
          <a:solidFill>
            <a:schemeClr val="accent2">
              <a:lumMod val="20000"/>
              <a:lumOff val="80000"/>
            </a:schemeClr>
          </a:solidFill>
          <a:ln>
            <a:noFill/>
          </a:ln>
        </p:spPr>
        <p:txBody>
          <a:bodyPr>
            <a:spAutoFit/>
          </a:bodyPr>
          <a:lstStyle/>
          <a:p>
            <a:r>
              <a:rPr lang="zh-CN" altLang="zh-CN" sz="2000" b="1">
                <a:solidFill>
                  <a:schemeClr val="tx1"/>
                </a:solidFill>
                <a:latin typeface="黑体" panose="02010609060101010101" charset="-122"/>
                <a:ea typeface="黑体" panose="02010609060101010101" charset="-122"/>
              </a:rPr>
              <a:t>基于拓扑结构中顶点的</a:t>
            </a:r>
            <a:r>
              <a:rPr lang="zh-CN" altLang="zh-CN" sz="2000" b="1" smtClean="0">
                <a:solidFill>
                  <a:schemeClr val="tx1"/>
                </a:solidFill>
                <a:latin typeface="黑体" panose="02010609060101010101" charset="-122"/>
                <a:ea typeface="黑体" panose="02010609060101010101" charset="-122"/>
              </a:rPr>
              <a:t>排序</a:t>
            </a:r>
            <a:r>
              <a:rPr lang="en-US" altLang="zh-CN" sz="2000" b="1" smtClean="0">
                <a:solidFill>
                  <a:schemeClr val="tx1"/>
                </a:solidFill>
                <a:latin typeface="黑体" panose="02010609060101010101" charset="-122"/>
                <a:ea typeface="黑体" panose="02010609060101010101" charset="-122"/>
              </a:rPr>
              <a:t>——</a:t>
            </a:r>
            <a:r>
              <a:rPr lang="zh-CN" altLang="zh-CN" sz="2000" b="1" smtClean="0">
                <a:solidFill>
                  <a:schemeClr val="tx1"/>
                </a:solidFill>
                <a:latin typeface="黑体" panose="02010609060101010101" charset="-122"/>
                <a:ea typeface="黑体" panose="02010609060101010101" charset="-122"/>
              </a:rPr>
              <a:t>拓扑</a:t>
            </a:r>
            <a:r>
              <a:rPr lang="zh-CN" altLang="zh-CN" sz="2000" b="1">
                <a:solidFill>
                  <a:schemeClr val="tx1"/>
                </a:solidFill>
                <a:latin typeface="黑体" panose="02010609060101010101" charset="-122"/>
                <a:ea typeface="黑体" panose="02010609060101010101" charset="-122"/>
              </a:rPr>
              <a:t>排序</a:t>
            </a:r>
            <a:endParaRPr lang="zh-CN" altLang="en-US" sz="2000" b="1">
              <a:latin typeface="黑体" panose="02010609060101010101" charset="-122"/>
              <a:ea typeface="黑体" panose="02010609060101010101" charset="-122"/>
            </a:endParaRPr>
          </a:p>
        </p:txBody>
      </p:sp>
      <p:sp>
        <p:nvSpPr>
          <p:cNvPr id="9" name="矩形 8"/>
          <p:cNvSpPr/>
          <p:nvPr/>
        </p:nvSpPr>
        <p:spPr>
          <a:xfrm>
            <a:off x="813872" y="5589240"/>
            <a:ext cx="1980029" cy="307777"/>
          </a:xfrm>
          <a:prstGeom prst="rect">
            <a:avLst/>
          </a:prstGeom>
        </p:spPr>
        <p:txBody>
          <a:bodyPr>
            <a:spAutoFit/>
          </a:bodyPr>
          <a:lstStyle/>
          <a:p>
            <a:r>
              <a:rPr lang="zh-CN" altLang="en-US" sz="1400" b="1">
                <a:solidFill>
                  <a:schemeClr val="bg1">
                    <a:lumMod val="75000"/>
                  </a:schemeClr>
                </a:solidFill>
                <a:latin typeface="黑体" panose="02010609060101010101" charset="-122"/>
                <a:ea typeface="黑体" panose="02010609060101010101" charset="-122"/>
              </a:rPr>
              <a:t>有向图的顶点排序问题</a:t>
            </a:r>
            <a:endParaRPr lang="en-US" altLang="zh-CN" sz="1400" b="1">
              <a:solidFill>
                <a:schemeClr val="bg1">
                  <a:lumMod val="75000"/>
                </a:schemeClr>
              </a:solidFill>
              <a:latin typeface="黑体" panose="02010609060101010101" charset="-122"/>
              <a:ea typeface="黑体" panose="02010609060101010101" charset="-122"/>
            </a:endParaRPr>
          </a:p>
        </p:txBody>
      </p:sp>
      <p:sp>
        <p:nvSpPr>
          <p:cNvPr id="11" name="矩形 10"/>
          <p:cNvSpPr/>
          <p:nvPr/>
        </p:nvSpPr>
        <p:spPr>
          <a:xfrm>
            <a:off x="6300192" y="1196752"/>
            <a:ext cx="2016224" cy="3240360"/>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579"/>
                                        </p:tgtEl>
                                        <p:attrNameLst>
                                          <p:attrName>style.visibility</p:attrName>
                                        </p:attrNameLst>
                                      </p:cBhvr>
                                      <p:to>
                                        <p:strVal val="visible"/>
                                      </p:to>
                                    </p:set>
                                    <p:anim calcmode="lin" valueType="num">
                                      <p:cBhvr additive="base">
                                        <p:cTn id="13" dur="500" fill="hold"/>
                                        <p:tgtEl>
                                          <p:spTgt spid="24579"/>
                                        </p:tgtEl>
                                        <p:attrNameLst>
                                          <p:attrName>ppt_x</p:attrName>
                                        </p:attrNameLst>
                                      </p:cBhvr>
                                      <p:tavLst>
                                        <p:tav tm="0">
                                          <p:val>
                                            <p:strVal val="#ppt_x"/>
                                          </p:val>
                                        </p:tav>
                                        <p:tav tm="100000">
                                          <p:val>
                                            <p:strVal val="#ppt_x"/>
                                          </p:val>
                                        </p:tav>
                                      </p:tavLst>
                                    </p:anim>
                                    <p:anim calcmode="lin" valueType="num">
                                      <p:cBhvr additive="base">
                                        <p:cTn id="14" dur="500" fill="hold"/>
                                        <p:tgtEl>
                                          <p:spTgt spid="245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6.8</a:t>
            </a:r>
            <a:r>
              <a:rPr lang="zh-CN" altLang="en-US">
                <a:solidFill>
                  <a:schemeClr val="tx2">
                    <a:lumMod val="90000"/>
                    <a:lumOff val="10000"/>
                  </a:schemeClr>
                </a:solidFill>
                <a:latin typeface="黑体" panose="02010609060101010101" charset="-122"/>
                <a:ea typeface="黑体" panose="02010609060101010101" charset="-122"/>
                <a:cs typeface="+mj-cs"/>
              </a:rPr>
              <a:t>活动顶点与活动边的问题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6.8.1</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6.8.2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问题引入</a:t>
            </a:r>
            <a:endParaRPr lang="zh-CN" altLang="zh-CN" sz="2400">
              <a:solidFill>
                <a:schemeClr val="bg1">
                  <a:lumMod val="7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en-US" altLang="zh-CN" sz="2400">
                <a:solidFill>
                  <a:schemeClr val="tx1"/>
                </a:solidFill>
              </a:rPr>
              <a:t>AOV</a:t>
            </a:r>
            <a:r>
              <a:rPr lang="zh-CN" altLang="en-US" sz="2400">
                <a:solidFill>
                  <a:schemeClr val="tx1"/>
                </a:solidFill>
              </a:rPr>
              <a:t>网与拓扑排序</a:t>
            </a:r>
            <a:endParaRPr lang="zh-CN" altLang="zh-CN" sz="2400">
              <a:solidFill>
                <a:schemeClr val="tx1"/>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6.8.3</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6.8.4</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47864" y="3601765"/>
            <a:ext cx="3537350"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en-US" altLang="zh-CN" sz="2400">
                <a:solidFill>
                  <a:schemeClr val="bg1">
                    <a:lumMod val="75000"/>
                  </a:schemeClr>
                </a:solidFill>
              </a:rPr>
              <a:t>AOE</a:t>
            </a:r>
            <a:r>
              <a:rPr lang="zh-CN" altLang="en-US" sz="2400">
                <a:solidFill>
                  <a:schemeClr val="bg1">
                    <a:lumMod val="75000"/>
                  </a:schemeClr>
                </a:solidFill>
              </a:rPr>
              <a:t>网与关键路径</a:t>
            </a:r>
            <a:endParaRPr lang="zh-CN" altLang="zh-CN" sz="2400">
              <a:solidFill>
                <a:schemeClr val="bg1">
                  <a:lumMod val="75000"/>
                </a:schemeClr>
              </a:solidFill>
            </a:endParaRPr>
          </a:p>
        </p:txBody>
      </p:sp>
      <p:sp>
        <p:nvSpPr>
          <p:cNvPr id="14" name="矩形 16"/>
          <p:cNvSpPr>
            <a:spLocks noChangeArrowheads="1"/>
          </p:cNvSpPr>
          <p:nvPr/>
        </p:nvSpPr>
        <p:spPr bwMode="auto">
          <a:xfrm>
            <a:off x="3347864" y="4327252"/>
            <a:ext cx="3537350"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小结</a:t>
            </a:r>
            <a:endParaRPr lang="zh-CN" altLang="zh-CN" sz="2400">
              <a:solidFill>
                <a:schemeClr val="bg1">
                  <a:lumMod val="75000"/>
                </a:schemeClr>
              </a:solidFill>
            </a:endParaRPr>
          </a:p>
        </p:txBody>
      </p:sp>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en-US" altLang="zh-CN"/>
              <a:t>AOV</a:t>
            </a:r>
            <a:r>
              <a:rPr lang="zh-CN" altLang="zh-CN"/>
              <a:t>网模型与拓扑</a:t>
            </a:r>
            <a:r>
              <a:rPr lang="zh-CN" altLang="zh-CN" smtClean="0"/>
              <a:t>排序</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5" name="Rectangle 3"/>
          <p:cNvSpPr>
            <a:spLocks noChangeArrowheads="1"/>
          </p:cNvSpPr>
          <p:nvPr/>
        </p:nvSpPr>
        <p:spPr bwMode="auto">
          <a:xfrm>
            <a:off x="971550" y="1736725"/>
            <a:ext cx="7272338" cy="648512"/>
          </a:xfrm>
          <a:prstGeom prst="rect">
            <a:avLst/>
          </a:prstGeom>
          <a:noFill/>
          <a:ln w="19050">
            <a:solidFill>
              <a:schemeClr val="bg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l"/>
            <a:r>
              <a:rPr lang="zh-CN" altLang="zh-CN" dirty="0">
                <a:solidFill>
                  <a:srgbClr val="FF0000"/>
                </a:solidFill>
                <a:latin typeface="黑体" panose="02010609060101010101" charset="-122"/>
                <a:ea typeface="黑体" panose="02010609060101010101" charset="-122"/>
              </a:rPr>
              <a:t>顶点</a:t>
            </a:r>
            <a:r>
              <a:rPr lang="zh-CN" altLang="zh-CN" dirty="0">
                <a:solidFill>
                  <a:schemeClr val="tx1"/>
                </a:solidFill>
                <a:latin typeface="黑体" panose="02010609060101010101" charset="-122"/>
                <a:ea typeface="黑体" panose="02010609060101010101" charset="-122"/>
              </a:rPr>
              <a:t>表示</a:t>
            </a:r>
            <a:r>
              <a:rPr lang="zh-CN" altLang="zh-CN" dirty="0">
                <a:solidFill>
                  <a:srgbClr val="FF0000"/>
                </a:solidFill>
                <a:latin typeface="黑体" panose="02010609060101010101" charset="-122"/>
                <a:ea typeface="黑体" panose="02010609060101010101" charset="-122"/>
              </a:rPr>
              <a:t>活动</a:t>
            </a:r>
            <a:r>
              <a:rPr lang="zh-CN" altLang="zh-CN" dirty="0">
                <a:solidFill>
                  <a:schemeClr val="tx1"/>
                </a:solidFill>
                <a:latin typeface="黑体" panose="02010609060101010101" charset="-122"/>
                <a:ea typeface="黑体" panose="02010609060101010101" charset="-122"/>
              </a:rPr>
              <a:t>、</a:t>
            </a:r>
            <a:r>
              <a:rPr lang="zh-CN" altLang="zh-CN" dirty="0">
                <a:solidFill>
                  <a:srgbClr val="FF0000"/>
                </a:solidFill>
                <a:latin typeface="黑体" panose="02010609060101010101" charset="-122"/>
                <a:ea typeface="黑体" panose="02010609060101010101" charset="-122"/>
              </a:rPr>
              <a:t>边</a:t>
            </a:r>
            <a:r>
              <a:rPr lang="zh-CN" altLang="zh-CN" dirty="0">
                <a:solidFill>
                  <a:schemeClr val="tx1"/>
                </a:solidFill>
                <a:latin typeface="黑体" panose="02010609060101010101" charset="-122"/>
                <a:ea typeface="黑体" panose="02010609060101010101" charset="-122"/>
              </a:rPr>
              <a:t>表示</a:t>
            </a:r>
            <a:r>
              <a:rPr lang="zh-CN" altLang="zh-CN" dirty="0">
                <a:solidFill>
                  <a:srgbClr val="FF0000"/>
                </a:solidFill>
                <a:latin typeface="黑体" panose="02010609060101010101" charset="-122"/>
                <a:ea typeface="黑体" panose="02010609060101010101" charset="-122"/>
              </a:rPr>
              <a:t>活动间先后关系</a:t>
            </a:r>
            <a:r>
              <a:rPr lang="zh-CN" altLang="zh-CN" dirty="0">
                <a:solidFill>
                  <a:schemeClr val="tx1"/>
                </a:solidFill>
                <a:latin typeface="黑体" panose="02010609060101010101" charset="-122"/>
                <a:ea typeface="黑体" panose="02010609060101010101" charset="-122"/>
              </a:rPr>
              <a:t>的有向图称做顶点活动（</a:t>
            </a:r>
            <a:r>
              <a:rPr lang="en-US" altLang="zh-CN" dirty="0">
                <a:solidFill>
                  <a:schemeClr val="tx1"/>
                </a:solidFill>
                <a:latin typeface="黑体" panose="02010609060101010101" charset="-122"/>
                <a:ea typeface="黑体" panose="02010609060101010101" charset="-122"/>
              </a:rPr>
              <a:t>Activity On Vertex</a:t>
            </a:r>
            <a:r>
              <a:rPr lang="zh-CN" altLang="zh-CN" dirty="0">
                <a:solidFill>
                  <a:schemeClr val="tx1"/>
                </a:solidFill>
                <a:latin typeface="黑体" panose="02010609060101010101" charset="-122"/>
                <a:ea typeface="黑体" panose="02010609060101010101" charset="-122"/>
              </a:rPr>
              <a:t>）网，简称</a:t>
            </a:r>
            <a:r>
              <a:rPr lang="en-US" altLang="zh-CN" b="1" u="sng" dirty="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AOV</a:t>
            </a:r>
            <a:r>
              <a:rPr lang="zh-CN" altLang="zh-CN" b="1" u="sng" dirty="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网</a:t>
            </a:r>
            <a:r>
              <a:rPr lang="zh-CN" altLang="zh-CN" dirty="0">
                <a:solidFill>
                  <a:schemeClr val="tx1"/>
                </a:solidFill>
                <a:latin typeface="黑体" panose="02010609060101010101" charset="-122"/>
                <a:ea typeface="黑体" panose="02010609060101010101" charset="-122"/>
              </a:rPr>
              <a:t>。</a:t>
            </a:r>
            <a:endParaRPr lang="zh-CN" altLang="zh-CN" dirty="0">
              <a:solidFill>
                <a:schemeClr val="tx1"/>
              </a:solidFill>
              <a:latin typeface="黑体" panose="02010609060101010101" charset="-122"/>
              <a:ea typeface="黑体" panose="02010609060101010101" charset="-122"/>
            </a:endParaRPr>
          </a:p>
        </p:txBody>
      </p:sp>
      <p:sp>
        <p:nvSpPr>
          <p:cNvPr id="6" name="AutoShape 4" descr="未标题-10"/>
          <p:cNvSpPr>
            <a:spLocks noChangeArrowheads="1"/>
          </p:cNvSpPr>
          <p:nvPr/>
        </p:nvSpPr>
        <p:spPr bwMode="auto">
          <a:xfrm>
            <a:off x="971600" y="1231900"/>
            <a:ext cx="1569609" cy="504825"/>
          </a:xfrm>
          <a:prstGeom prst="roundRect">
            <a:avLst>
              <a:gd name="adj" fmla="val 16667"/>
            </a:avLst>
          </a:prstGeom>
          <a:solidFill>
            <a:schemeClr val="accent1">
              <a:lumMod val="75000"/>
            </a:schemeClr>
          </a:solidFill>
          <a:ln w="28575">
            <a:noFill/>
            <a:round/>
          </a:ln>
          <a:effec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en-US" altLang="zh-CN" sz="2400">
                <a:solidFill>
                  <a:schemeClr val="bg1"/>
                </a:solidFill>
                <a:latin typeface="华文新魏" panose="02010800040101010101" pitchFamily="2" charset="-122"/>
                <a:ea typeface="华文新魏" panose="02010800040101010101" pitchFamily="2" charset="-122"/>
              </a:rPr>
              <a:t>AOV</a:t>
            </a:r>
            <a:r>
              <a:rPr lang="zh-CN" altLang="en-US" b="0">
                <a:solidFill>
                  <a:schemeClr val="bg1"/>
                </a:solidFill>
                <a:latin typeface="华文新魏" panose="02010800040101010101" pitchFamily="2" charset="-122"/>
                <a:ea typeface="华文新魏" panose="02010800040101010101" pitchFamily="2" charset="-122"/>
              </a:rPr>
              <a:t>网 </a:t>
            </a:r>
            <a:endParaRPr lang="zh-CN" altLang="en-US" b="0">
              <a:solidFill>
                <a:schemeClr val="bg1"/>
              </a:solidFill>
              <a:latin typeface="华文新魏" panose="02010800040101010101" pitchFamily="2" charset="-122"/>
              <a:ea typeface="华文新魏" panose="02010800040101010101" pitchFamily="2" charset="-122"/>
            </a:endParaRPr>
          </a:p>
        </p:txBody>
      </p:sp>
      <p:sp>
        <p:nvSpPr>
          <p:cNvPr id="7" name="Rectangle 3"/>
          <p:cNvSpPr>
            <a:spLocks noChangeArrowheads="1"/>
          </p:cNvSpPr>
          <p:nvPr/>
        </p:nvSpPr>
        <p:spPr bwMode="auto">
          <a:xfrm>
            <a:off x="971550" y="3789040"/>
            <a:ext cx="7272338" cy="925511"/>
          </a:xfrm>
          <a:prstGeom prst="rect">
            <a:avLst/>
          </a:prstGeom>
          <a:noFill/>
          <a:ln w="19050">
            <a:solidFill>
              <a:schemeClr val="bg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l"/>
            <a:r>
              <a:rPr lang="zh-CN" altLang="zh-CN" dirty="0">
                <a:solidFill>
                  <a:schemeClr val="tx1"/>
                </a:solidFill>
                <a:latin typeface="黑体" panose="02010609060101010101" charset="-122"/>
                <a:ea typeface="黑体" panose="02010609060101010101" charset="-122"/>
              </a:rPr>
              <a:t>使</a:t>
            </a:r>
            <a:r>
              <a:rPr lang="en-US" altLang="zh-CN" dirty="0">
                <a:solidFill>
                  <a:srgbClr val="FF0000"/>
                </a:solidFill>
                <a:latin typeface="黑体" panose="02010609060101010101" charset="-122"/>
                <a:ea typeface="黑体" panose="02010609060101010101" charset="-122"/>
              </a:rPr>
              <a:t>AOV</a:t>
            </a:r>
            <a:r>
              <a:rPr lang="zh-CN" altLang="zh-CN" dirty="0">
                <a:solidFill>
                  <a:srgbClr val="FF0000"/>
                </a:solidFill>
                <a:latin typeface="黑体" panose="02010609060101010101" charset="-122"/>
                <a:ea typeface="黑体" panose="02010609060101010101" charset="-122"/>
              </a:rPr>
              <a:t>网中的各个顶点排成一个线性序列</a:t>
            </a:r>
            <a:r>
              <a:rPr lang="zh-CN" altLang="zh-CN" dirty="0">
                <a:solidFill>
                  <a:schemeClr val="tx1"/>
                </a:solidFill>
                <a:latin typeface="黑体" panose="02010609060101010101" charset="-122"/>
                <a:ea typeface="黑体" panose="02010609060101010101" charset="-122"/>
              </a:rPr>
              <a:t>，该序列</a:t>
            </a:r>
            <a:r>
              <a:rPr lang="zh-CN" altLang="zh-CN" dirty="0">
                <a:solidFill>
                  <a:srgbClr val="FF0000"/>
                </a:solidFill>
                <a:latin typeface="黑体" panose="02010609060101010101" charset="-122"/>
                <a:ea typeface="黑体" panose="02010609060101010101" charset="-122"/>
              </a:rPr>
              <a:t>保持</a:t>
            </a:r>
            <a:r>
              <a:rPr lang="zh-CN" altLang="zh-CN" dirty="0">
                <a:solidFill>
                  <a:schemeClr val="tx1"/>
                </a:solidFill>
                <a:latin typeface="黑体" panose="02010609060101010101" charset="-122"/>
                <a:ea typeface="黑体" panose="02010609060101010101" charset="-122"/>
              </a:rPr>
              <a:t>各个</a:t>
            </a:r>
            <a:r>
              <a:rPr lang="zh-CN" altLang="zh-CN" dirty="0">
                <a:solidFill>
                  <a:srgbClr val="FF0000"/>
                </a:solidFill>
                <a:latin typeface="黑体" panose="02010609060101010101" charset="-122"/>
                <a:ea typeface="黑体" panose="02010609060101010101" charset="-122"/>
              </a:rPr>
              <a:t>顶点原有</a:t>
            </a:r>
            <a:r>
              <a:rPr lang="zh-CN" altLang="zh-CN" dirty="0">
                <a:solidFill>
                  <a:schemeClr val="tx1"/>
                </a:solidFill>
                <a:latin typeface="黑体" panose="02010609060101010101" charset="-122"/>
                <a:ea typeface="黑体" panose="02010609060101010101" charset="-122"/>
              </a:rPr>
              <a:t>的</a:t>
            </a:r>
            <a:r>
              <a:rPr lang="zh-CN" altLang="zh-CN" dirty="0">
                <a:solidFill>
                  <a:srgbClr val="FF0000"/>
                </a:solidFill>
                <a:latin typeface="黑体" panose="02010609060101010101" charset="-122"/>
                <a:ea typeface="黑体" panose="02010609060101010101" charset="-122"/>
              </a:rPr>
              <a:t>优先关系</a:t>
            </a:r>
            <a:r>
              <a:rPr lang="zh-CN" altLang="zh-CN" dirty="0">
                <a:solidFill>
                  <a:schemeClr val="tx1"/>
                </a:solidFill>
                <a:latin typeface="黑体" panose="02010609060101010101" charset="-122"/>
                <a:ea typeface="黑体" panose="02010609060101010101" charset="-122"/>
              </a:rPr>
              <a:t>，而对于</a:t>
            </a:r>
            <a:r>
              <a:rPr lang="zh-CN" altLang="zh-CN" dirty="0">
                <a:solidFill>
                  <a:srgbClr val="FF0000"/>
                </a:solidFill>
                <a:latin typeface="黑体" panose="02010609060101010101" charset="-122"/>
                <a:ea typeface="黑体" panose="02010609060101010101" charset="-122"/>
              </a:rPr>
              <a:t>原先没有先后关系的</a:t>
            </a:r>
            <a:r>
              <a:rPr lang="zh-CN" altLang="zh-CN" dirty="0">
                <a:solidFill>
                  <a:schemeClr val="tx1"/>
                </a:solidFill>
                <a:latin typeface="黑体" panose="02010609060101010101" charset="-122"/>
                <a:ea typeface="黑体" panose="02010609060101010101" charset="-122"/>
              </a:rPr>
              <a:t>顶点则</a:t>
            </a:r>
            <a:r>
              <a:rPr lang="zh-CN" altLang="zh-CN" dirty="0">
                <a:solidFill>
                  <a:srgbClr val="FF0000"/>
                </a:solidFill>
                <a:latin typeface="黑体" panose="02010609060101010101" charset="-122"/>
                <a:ea typeface="黑体" panose="02010609060101010101" charset="-122"/>
              </a:rPr>
              <a:t>建立起人为的先后关系</a:t>
            </a:r>
            <a:r>
              <a:rPr lang="zh-CN" altLang="zh-CN" dirty="0">
                <a:solidFill>
                  <a:schemeClr val="tx1"/>
                </a:solidFill>
                <a:latin typeface="黑体" panose="02010609060101010101" charset="-122"/>
                <a:ea typeface="黑体" panose="02010609060101010101" charset="-122"/>
              </a:rPr>
              <a:t>，这个排序过程称为</a:t>
            </a:r>
            <a:r>
              <a:rPr lang="zh-CN" altLang="zh-CN" b="1" u="sng" dirty="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拓扑排序</a:t>
            </a:r>
            <a:r>
              <a:rPr lang="zh-CN" altLang="zh-CN" dirty="0">
                <a:solidFill>
                  <a:schemeClr val="tx1"/>
                </a:solidFill>
                <a:latin typeface="黑体" panose="02010609060101010101" charset="-122"/>
                <a:ea typeface="黑体" panose="02010609060101010101" charset="-122"/>
              </a:rPr>
              <a:t>。</a:t>
            </a:r>
            <a:endParaRPr lang="zh-CN" altLang="zh-CN" dirty="0">
              <a:solidFill>
                <a:schemeClr val="tx1"/>
              </a:solidFill>
              <a:latin typeface="黑体" panose="02010609060101010101" charset="-122"/>
              <a:ea typeface="黑体" panose="02010609060101010101" charset="-122"/>
            </a:endParaRPr>
          </a:p>
        </p:txBody>
      </p:sp>
      <p:sp>
        <p:nvSpPr>
          <p:cNvPr id="8" name="AutoShape 4" descr="未标题-10"/>
          <p:cNvSpPr>
            <a:spLocks noChangeArrowheads="1"/>
          </p:cNvSpPr>
          <p:nvPr/>
        </p:nvSpPr>
        <p:spPr bwMode="auto">
          <a:xfrm>
            <a:off x="971600" y="3284215"/>
            <a:ext cx="1569609" cy="504825"/>
          </a:xfrm>
          <a:prstGeom prst="roundRect">
            <a:avLst>
              <a:gd name="adj" fmla="val 16667"/>
            </a:avLst>
          </a:prstGeom>
          <a:solidFill>
            <a:schemeClr val="accent1">
              <a:lumMod val="75000"/>
            </a:schemeClr>
          </a:solidFill>
          <a:ln w="28575">
            <a:noFill/>
            <a:round/>
          </a:ln>
          <a:effec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2400">
                <a:solidFill>
                  <a:schemeClr val="bg1"/>
                </a:solidFill>
                <a:latin typeface="华文新魏" panose="02010800040101010101" pitchFamily="2" charset="-122"/>
                <a:ea typeface="华文新魏" panose="02010800040101010101" pitchFamily="2" charset="-122"/>
              </a:rPr>
              <a:t>拓扑排序</a:t>
            </a:r>
            <a:endParaRPr lang="zh-CN" altLang="en-US" b="0">
              <a:solidFill>
                <a:schemeClr val="bg1"/>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拓扑排序定义</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grpSp>
        <p:nvGrpSpPr>
          <p:cNvPr id="26" name="Group 24"/>
          <p:cNvGrpSpPr/>
          <p:nvPr/>
        </p:nvGrpSpPr>
        <p:grpSpPr bwMode="auto">
          <a:xfrm>
            <a:off x="539750" y="1268413"/>
            <a:ext cx="4725988" cy="1490663"/>
            <a:chOff x="0" y="0"/>
            <a:chExt cx="2977" cy="939"/>
          </a:xfrm>
        </p:grpSpPr>
        <p:sp>
          <p:nvSpPr>
            <p:cNvPr id="27" name="Rectangle 25"/>
            <p:cNvSpPr>
              <a:spLocks noChangeArrowheads="1"/>
            </p:cNvSpPr>
            <p:nvPr/>
          </p:nvSpPr>
          <p:spPr bwMode="auto">
            <a:xfrm>
              <a:off x="0" y="182"/>
              <a:ext cx="2977" cy="757"/>
            </a:xfrm>
            <a:prstGeom prst="rect">
              <a:avLst/>
            </a:prstGeom>
            <a:noFill/>
            <a:ln w="19050">
              <a:solidFill>
                <a:schemeClr val="bg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l"/>
              <a:endParaRPr lang="zh-CN" altLang="en-US" dirty="0">
                <a:solidFill>
                  <a:schemeClr val="tx1"/>
                </a:solidFill>
                <a:latin typeface="黑体" panose="02010609060101010101" charset="-122"/>
                <a:ea typeface="黑体" panose="02010609060101010101" charset="-122"/>
              </a:endParaRPr>
            </a:p>
            <a:p>
              <a:pPr algn="l"/>
              <a:r>
                <a:rPr lang="zh-CN" altLang="en-US" dirty="0">
                  <a:solidFill>
                    <a:schemeClr val="tx1"/>
                  </a:solidFill>
                  <a:latin typeface="黑体" panose="02010609060101010101" charset="-122"/>
                  <a:ea typeface="黑体" panose="02010609060101010101" charset="-122"/>
                </a:rPr>
                <a:t>  由某个集合上的一个偏序得到该集合上的一个全序，这个操作</a:t>
              </a:r>
              <a:r>
                <a:rPr lang="zh-CN" altLang="en-US" dirty="0" smtClean="0">
                  <a:solidFill>
                    <a:schemeClr val="tx1"/>
                  </a:solidFill>
                  <a:latin typeface="黑体" panose="02010609060101010101" charset="-122"/>
                  <a:ea typeface="黑体" panose="02010609060101010101" charset="-122"/>
                </a:rPr>
                <a:t>称之为</a:t>
              </a:r>
              <a:r>
                <a:rPr lang="zh-CN" altLang="en-US" b="1" u="sng"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拓扑排序</a:t>
              </a:r>
              <a:endParaRPr lang="zh-CN" altLang="en-US" b="1" u="sng" dirty="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endParaRPr>
            </a:p>
            <a:p>
              <a:pPr algn="l"/>
              <a:endParaRPr lang="zh-CN" altLang="en-US" dirty="0">
                <a:solidFill>
                  <a:schemeClr val="tx1"/>
                </a:solidFill>
                <a:latin typeface="黑体" panose="02010609060101010101" charset="-122"/>
                <a:ea typeface="黑体" panose="02010609060101010101" charset="-122"/>
              </a:endParaRPr>
            </a:p>
          </p:txBody>
        </p:sp>
        <p:sp>
          <p:nvSpPr>
            <p:cNvPr id="28" name="AutoShape 26" descr="未标题-10"/>
            <p:cNvSpPr>
              <a:spLocks noChangeArrowheads="1"/>
            </p:cNvSpPr>
            <p:nvPr/>
          </p:nvSpPr>
          <p:spPr bwMode="auto">
            <a:xfrm>
              <a:off x="816" y="0"/>
              <a:ext cx="1270" cy="318"/>
            </a:xfrm>
            <a:prstGeom prst="roundRect">
              <a:avLst>
                <a:gd name="adj" fmla="val 16667"/>
              </a:avLst>
            </a:prstGeom>
            <a:solidFill>
              <a:schemeClr val="accent1">
                <a:lumMod val="75000"/>
              </a:schemeClr>
            </a:solidFill>
            <a:ln w="28575">
              <a:solidFill>
                <a:schemeClr val="bg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None/>
              </a:pPr>
              <a:r>
                <a:rPr lang="zh-CN" altLang="en-US" sz="2400" b="0">
                  <a:solidFill>
                    <a:schemeClr val="bg1"/>
                  </a:solidFill>
                  <a:latin typeface="华文新魏" panose="02010800040101010101" pitchFamily="2" charset="-122"/>
                  <a:ea typeface="华文新魏" panose="02010800040101010101" pitchFamily="2" charset="-122"/>
                </a:rPr>
                <a:t>拓扑排序</a:t>
              </a:r>
              <a:endParaRPr lang="zh-CN" altLang="en-US" sz="2400" b="0">
                <a:solidFill>
                  <a:schemeClr val="bg1"/>
                </a:solidFill>
                <a:latin typeface="华文新魏" panose="02010800040101010101" pitchFamily="2" charset="-122"/>
                <a:ea typeface="华文新魏" panose="02010800040101010101" pitchFamily="2" charset="-122"/>
              </a:endParaRPr>
            </a:p>
          </p:txBody>
        </p:sp>
      </p:grpSp>
      <p:grpSp>
        <p:nvGrpSpPr>
          <p:cNvPr id="29" name="Group 27"/>
          <p:cNvGrpSpPr/>
          <p:nvPr/>
        </p:nvGrpSpPr>
        <p:grpSpPr bwMode="auto">
          <a:xfrm>
            <a:off x="5435600" y="1268412"/>
            <a:ext cx="3457575" cy="927100"/>
            <a:chOff x="0" y="0"/>
            <a:chExt cx="2178" cy="584"/>
          </a:xfrm>
        </p:grpSpPr>
        <p:sp>
          <p:nvSpPr>
            <p:cNvPr id="30" name="Rectangle 28"/>
            <p:cNvSpPr>
              <a:spLocks noChangeArrowheads="1"/>
            </p:cNvSpPr>
            <p:nvPr/>
          </p:nvSpPr>
          <p:spPr bwMode="auto">
            <a:xfrm>
              <a:off x="545" y="175"/>
              <a:ext cx="1633" cy="409"/>
            </a:xfrm>
            <a:prstGeom prst="rect">
              <a:avLst/>
            </a:prstGeom>
            <a:noFill/>
            <a:ln w="19050">
              <a:solidFill>
                <a:schemeClr val="bg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l"/>
              <a:r>
                <a:rPr lang="zh-CN" altLang="en-US">
                  <a:solidFill>
                    <a:schemeClr val="tx1"/>
                  </a:solidFill>
                  <a:latin typeface="黑体" panose="02010609060101010101" charset="-122"/>
                  <a:ea typeface="黑体" panose="02010609060101010101" charset="-122"/>
                </a:rPr>
                <a:t>   集合中仅有部分成员之间可比较</a:t>
              </a:r>
              <a:endParaRPr lang="zh-CN" altLang="en-US">
                <a:solidFill>
                  <a:schemeClr val="tx1"/>
                </a:solidFill>
                <a:latin typeface="黑体" panose="02010609060101010101" charset="-122"/>
                <a:ea typeface="黑体" panose="02010609060101010101" charset="-122"/>
              </a:endParaRPr>
            </a:p>
          </p:txBody>
        </p:sp>
        <p:sp>
          <p:nvSpPr>
            <p:cNvPr id="31" name="AutoShape 29" descr="未标题-10"/>
            <p:cNvSpPr>
              <a:spLocks noChangeArrowheads="1"/>
            </p:cNvSpPr>
            <p:nvPr/>
          </p:nvSpPr>
          <p:spPr bwMode="auto">
            <a:xfrm>
              <a:off x="0" y="0"/>
              <a:ext cx="635" cy="318"/>
            </a:xfrm>
            <a:prstGeom prst="roundRect">
              <a:avLst>
                <a:gd name="adj" fmla="val 16667"/>
              </a:avLst>
            </a:prstGeom>
            <a:solidFill>
              <a:schemeClr val="accent1">
                <a:lumMod val="75000"/>
              </a:schemeClr>
            </a:solidFill>
            <a:ln w="28575">
              <a:solidFill>
                <a:schemeClr val="bg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2400" b="0">
                  <a:solidFill>
                    <a:schemeClr val="bg1"/>
                  </a:solidFill>
                  <a:latin typeface="华文新魏" panose="02010800040101010101" pitchFamily="2" charset="-122"/>
                  <a:ea typeface="华文新魏" panose="02010800040101010101" pitchFamily="2" charset="-122"/>
                </a:rPr>
                <a:t>偏序</a:t>
              </a:r>
              <a:endParaRPr lang="zh-CN" altLang="en-US" sz="2400" b="0">
                <a:solidFill>
                  <a:schemeClr val="bg1"/>
                </a:solidFill>
                <a:latin typeface="华文新魏" panose="02010800040101010101" pitchFamily="2" charset="-122"/>
                <a:ea typeface="华文新魏" panose="02010800040101010101" pitchFamily="2" charset="-122"/>
              </a:endParaRPr>
            </a:p>
          </p:txBody>
        </p:sp>
      </p:grpSp>
      <p:grpSp>
        <p:nvGrpSpPr>
          <p:cNvPr id="32" name="Group 30"/>
          <p:cNvGrpSpPr/>
          <p:nvPr/>
        </p:nvGrpSpPr>
        <p:grpSpPr bwMode="auto">
          <a:xfrm>
            <a:off x="5435600" y="2419350"/>
            <a:ext cx="2952750" cy="1009650"/>
            <a:chOff x="0" y="0"/>
            <a:chExt cx="1860" cy="636"/>
          </a:xfrm>
        </p:grpSpPr>
        <p:sp>
          <p:nvSpPr>
            <p:cNvPr id="33" name="Rectangle 31"/>
            <p:cNvSpPr>
              <a:spLocks noChangeArrowheads="1"/>
            </p:cNvSpPr>
            <p:nvPr/>
          </p:nvSpPr>
          <p:spPr bwMode="auto">
            <a:xfrm>
              <a:off x="0" y="0"/>
              <a:ext cx="1679" cy="409"/>
            </a:xfrm>
            <a:prstGeom prst="rect">
              <a:avLst/>
            </a:prstGeom>
            <a:noFill/>
            <a:ln w="19050">
              <a:solidFill>
                <a:schemeClr val="bg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l"/>
              <a:r>
                <a:rPr lang="zh-CN" altLang="en-US">
                  <a:solidFill>
                    <a:schemeClr val="tx1"/>
                  </a:solidFill>
                  <a:latin typeface="黑体" panose="02010609060101010101" charset="-122"/>
                  <a:ea typeface="黑体" panose="02010609060101010101" charset="-122"/>
                </a:rPr>
                <a:t>集合中全体成员之间均可比较</a:t>
              </a:r>
              <a:endParaRPr lang="zh-CN" altLang="en-US">
                <a:solidFill>
                  <a:schemeClr val="tx1"/>
                </a:solidFill>
                <a:latin typeface="黑体" panose="02010609060101010101" charset="-122"/>
                <a:ea typeface="黑体" panose="02010609060101010101" charset="-122"/>
              </a:endParaRPr>
            </a:p>
          </p:txBody>
        </p:sp>
        <p:sp>
          <p:nvSpPr>
            <p:cNvPr id="34" name="AutoShape 32" descr="未标题-10"/>
            <p:cNvSpPr>
              <a:spLocks noChangeArrowheads="1"/>
            </p:cNvSpPr>
            <p:nvPr/>
          </p:nvSpPr>
          <p:spPr bwMode="auto">
            <a:xfrm>
              <a:off x="1225" y="318"/>
              <a:ext cx="635" cy="318"/>
            </a:xfrm>
            <a:prstGeom prst="roundRect">
              <a:avLst>
                <a:gd name="adj" fmla="val 16667"/>
              </a:avLst>
            </a:prstGeom>
            <a:solidFill>
              <a:schemeClr val="accent1">
                <a:lumMod val="75000"/>
              </a:schemeClr>
            </a:solidFill>
            <a:ln w="28575">
              <a:solidFill>
                <a:schemeClr val="bg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2400" b="0">
                  <a:solidFill>
                    <a:schemeClr val="bg1"/>
                  </a:solidFill>
                  <a:latin typeface="华文新魏" panose="02010800040101010101" pitchFamily="2" charset="-122"/>
                  <a:ea typeface="华文新魏" panose="02010800040101010101" pitchFamily="2" charset="-122"/>
                </a:rPr>
                <a:t>全序</a:t>
              </a:r>
              <a:endParaRPr lang="zh-CN" altLang="en-US" sz="2400" b="0">
                <a:solidFill>
                  <a:schemeClr val="bg1"/>
                </a:solidFill>
                <a:latin typeface="华文新魏" panose="02010800040101010101" pitchFamily="2" charset="-122"/>
                <a:ea typeface="华文新魏" panose="02010800040101010101" pitchFamily="2" charset="-122"/>
              </a:endParaRPr>
            </a:p>
          </p:txBody>
        </p:sp>
      </p:grpSp>
      <p:pic>
        <p:nvPicPr>
          <p:cNvPr id="26626" name="Picture 2" descr="6t6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9520" y="4007677"/>
            <a:ext cx="8130323" cy="245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zh-CN" altLang="zh-CN"/>
              <a:t>拓扑</a:t>
            </a:r>
            <a:r>
              <a:rPr lang="zh-CN" altLang="zh-CN" smtClean="0"/>
              <a:t>排序</a:t>
            </a:r>
            <a:r>
              <a:rPr lang="zh-CN" altLang="en-US" smtClean="0"/>
              <a:t>讨论</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5" name="AutoShape 40"/>
          <p:cNvSpPr>
            <a:spLocks noChangeArrowheads="1"/>
          </p:cNvSpPr>
          <p:nvPr/>
        </p:nvSpPr>
        <p:spPr bwMode="auto">
          <a:xfrm>
            <a:off x="6444208" y="1224472"/>
            <a:ext cx="2160588" cy="1081087"/>
          </a:xfrm>
          <a:prstGeom prst="cloudCallout">
            <a:avLst>
              <a:gd name="adj1" fmla="val -67194"/>
              <a:gd name="adj2" fmla="val 53083"/>
            </a:avLst>
          </a:prstGeom>
          <a:solidFill>
            <a:schemeClr val="bg1"/>
          </a:solidFill>
          <a:ln w="12700">
            <a:solidFill>
              <a:schemeClr val="bg1">
                <a:lumMod val="50000"/>
              </a:schemeClr>
            </a:solidFill>
            <a:round/>
          </a:ln>
          <a:effectLst/>
        </p:spPr>
        <p:txBody>
          <a:bodyPr lIns="90000" tIns="46800" rIns="90000" bIns="46800" anchor="ctr"/>
          <a:lstStyle/>
          <a:p>
            <a:pPr algn="l">
              <a:defRPr/>
            </a:pPr>
            <a:r>
              <a:rPr lang="zh-CN" altLang="zh-CN">
                <a:solidFill>
                  <a:schemeClr val="tx1"/>
                </a:solidFill>
                <a:latin typeface="黑体" panose="02010609060101010101" charset="-122"/>
                <a:ea typeface="黑体" panose="02010609060101010101" charset="-122"/>
              </a:rPr>
              <a:t>拓扑排序的结果唯一吗</a:t>
            </a:r>
            <a:r>
              <a:rPr lang="zh-CN" altLang="en-US">
                <a:solidFill>
                  <a:schemeClr val="tx1"/>
                </a:solidFill>
                <a:latin typeface="黑体" panose="02010609060101010101" charset="-122"/>
                <a:ea typeface="黑体" panose="02010609060101010101" charset="-122"/>
              </a:rPr>
              <a:t>？</a:t>
            </a:r>
            <a:endParaRPr lang="zh-CN" altLang="en-US">
              <a:solidFill>
                <a:schemeClr val="tx1"/>
              </a:solidFill>
              <a:latin typeface="黑体" panose="02010609060101010101" charset="-122"/>
              <a:ea typeface="黑体" panose="02010609060101010101" charset="-122"/>
            </a:endParaRPr>
          </a:p>
        </p:txBody>
      </p:sp>
      <p:sp>
        <p:nvSpPr>
          <p:cNvPr id="6" name="矩形 5"/>
          <p:cNvSpPr/>
          <p:nvPr/>
        </p:nvSpPr>
        <p:spPr>
          <a:xfrm>
            <a:off x="3131840" y="2361654"/>
            <a:ext cx="4572000" cy="923330"/>
          </a:xfrm>
          <a:prstGeom prst="rect">
            <a:avLst/>
          </a:prstGeom>
        </p:spPr>
        <p:txBody>
          <a:bodyPr>
            <a:spAutoFit/>
          </a:bodyPr>
          <a:lstStyle/>
          <a:p>
            <a:pPr algn="l"/>
            <a:r>
              <a:rPr lang="zh-CN" altLang="en-US" dirty="0">
                <a:solidFill>
                  <a:srgbClr val="7030A0"/>
                </a:solidFill>
                <a:latin typeface="黑体" panose="02010609060101010101" charset="-122"/>
                <a:ea typeface="黑体" panose="02010609060101010101" charset="-122"/>
              </a:rPr>
              <a:t>拓扑</a:t>
            </a:r>
            <a:r>
              <a:rPr lang="zh-CN" altLang="en-US" dirty="0" smtClean="0">
                <a:solidFill>
                  <a:srgbClr val="7030A0"/>
                </a:solidFill>
                <a:latin typeface="黑体" panose="02010609060101010101" charset="-122"/>
                <a:ea typeface="黑体" panose="02010609060101010101" charset="-122"/>
              </a:rPr>
              <a:t>排序</a:t>
            </a:r>
            <a:r>
              <a:rPr lang="zh-CN" altLang="zh-CN" dirty="0" smtClean="0">
                <a:solidFill>
                  <a:srgbClr val="7030A0"/>
                </a:solidFill>
                <a:latin typeface="黑体" panose="02010609060101010101" charset="-122"/>
                <a:ea typeface="黑体" panose="02010609060101010101" charset="-122"/>
              </a:rPr>
              <a:t>结果</a:t>
            </a:r>
            <a:r>
              <a:rPr lang="zh-CN" altLang="zh-CN" dirty="0">
                <a:solidFill>
                  <a:srgbClr val="7030A0"/>
                </a:solidFill>
                <a:latin typeface="黑体" panose="02010609060101010101" charset="-122"/>
                <a:ea typeface="黑体" panose="02010609060101010101" charset="-122"/>
              </a:rPr>
              <a:t>具有</a:t>
            </a:r>
            <a:r>
              <a:rPr lang="zh-CN" altLang="zh-CN"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唯一性</a:t>
            </a:r>
            <a:r>
              <a:rPr lang="zh-CN" altLang="zh-CN" dirty="0">
                <a:solidFill>
                  <a:srgbClr val="7030A0"/>
                </a:solidFill>
                <a:latin typeface="黑体" panose="02010609060101010101" charset="-122"/>
                <a:ea typeface="黑体" panose="02010609060101010101" charset="-122"/>
              </a:rPr>
              <a:t>的条件也是其所有顶点之间都具有</a:t>
            </a:r>
            <a:r>
              <a:rPr lang="zh-CN" altLang="zh-CN" b="1" u="sng" dirty="0">
                <a:solidFill>
                  <a:srgbClr val="FF0000"/>
                </a:solidFill>
                <a:latin typeface="黑体" panose="02010609060101010101" charset="-122"/>
                <a:ea typeface="黑体" panose="02010609060101010101" charset="-122"/>
              </a:rPr>
              <a:t>全序关系</a:t>
            </a:r>
            <a:r>
              <a:rPr lang="zh-CN" altLang="zh-CN" dirty="0">
                <a:solidFill>
                  <a:srgbClr val="7030A0"/>
                </a:solidFill>
                <a:latin typeface="黑体" panose="02010609060101010101" charset="-122"/>
                <a:ea typeface="黑体" panose="02010609060101010101" charset="-122"/>
              </a:rPr>
              <a:t>。如果没有全序关系，则拓扑排序的结果也就不是唯一的了</a:t>
            </a:r>
            <a:r>
              <a:rPr lang="zh-CN" altLang="zh-CN" dirty="0">
                <a:solidFill>
                  <a:schemeClr val="bg1">
                    <a:lumMod val="50000"/>
                  </a:schemeClr>
                </a:solidFill>
                <a:latin typeface="黑体" panose="02010609060101010101" charset="-122"/>
                <a:ea typeface="黑体" panose="02010609060101010101" charset="-122"/>
              </a:rPr>
              <a:t>。</a:t>
            </a:r>
            <a:endParaRPr lang="zh-CN" altLang="zh-CN" dirty="0">
              <a:solidFill>
                <a:schemeClr val="bg1">
                  <a:lumMod val="50000"/>
                </a:schemeClr>
              </a:solidFill>
              <a:latin typeface="黑体" panose="02010609060101010101" charset="-122"/>
              <a:ea typeface="黑体" panose="02010609060101010101" charset="-122"/>
            </a:endParaRPr>
          </a:p>
        </p:txBody>
      </p:sp>
      <p:grpSp>
        <p:nvGrpSpPr>
          <p:cNvPr id="7" name="Group 24"/>
          <p:cNvGrpSpPr/>
          <p:nvPr/>
        </p:nvGrpSpPr>
        <p:grpSpPr bwMode="auto">
          <a:xfrm>
            <a:off x="637355" y="3797870"/>
            <a:ext cx="8039101" cy="1422401"/>
            <a:chOff x="0" y="-131"/>
            <a:chExt cx="5064" cy="896"/>
          </a:xfrm>
        </p:grpSpPr>
        <p:sp>
          <p:nvSpPr>
            <p:cNvPr id="8" name="Rectangle 25"/>
            <p:cNvSpPr>
              <a:spLocks noChangeArrowheads="1"/>
            </p:cNvSpPr>
            <p:nvPr/>
          </p:nvSpPr>
          <p:spPr bwMode="auto">
            <a:xfrm>
              <a:off x="0" y="182"/>
              <a:ext cx="5064" cy="583"/>
            </a:xfrm>
            <a:prstGeom prst="rect">
              <a:avLst/>
            </a:prstGeom>
            <a:noFill/>
            <a:ln w="19050">
              <a:solidFill>
                <a:schemeClr val="bg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l"/>
              <a:r>
                <a:rPr lang="en-US" altLang="zh-CN" dirty="0">
                  <a:solidFill>
                    <a:schemeClr val="tx1"/>
                  </a:solidFill>
                  <a:latin typeface="黑体" panose="02010609060101010101" charset="-122"/>
                  <a:ea typeface="黑体" panose="02010609060101010101" charset="-122"/>
                  <a:sym typeface="Wingdings" panose="05000000000000000000"/>
                </a:rPr>
                <a:t></a:t>
              </a:r>
              <a:r>
                <a:rPr lang="zh-CN" altLang="zh-CN" dirty="0">
                  <a:solidFill>
                    <a:schemeClr val="tx1"/>
                  </a:solidFill>
                  <a:latin typeface="黑体" panose="02010609060101010101" charset="-122"/>
                  <a:ea typeface="黑体" panose="02010609060101010101" charset="-122"/>
                </a:rPr>
                <a:t> 若将图中顶点按拓扑次序排成一行，则图中所有的有向边均是从左指向右的。</a:t>
              </a:r>
              <a:endParaRPr lang="zh-CN" altLang="zh-CN" dirty="0">
                <a:solidFill>
                  <a:schemeClr val="tx1"/>
                </a:solidFill>
                <a:latin typeface="黑体" panose="02010609060101010101" charset="-122"/>
                <a:ea typeface="黑体" panose="02010609060101010101" charset="-122"/>
              </a:endParaRPr>
            </a:p>
            <a:p>
              <a:pPr algn="l"/>
              <a:r>
                <a:rPr lang="en-US" altLang="zh-CN" dirty="0">
                  <a:solidFill>
                    <a:schemeClr val="tx1"/>
                  </a:solidFill>
                  <a:latin typeface="黑体" panose="02010609060101010101" charset="-122"/>
                  <a:ea typeface="黑体" panose="02010609060101010101" charset="-122"/>
                  <a:sym typeface="Wingdings" panose="05000000000000000000"/>
                </a:rPr>
                <a:t></a:t>
              </a:r>
              <a:r>
                <a:rPr lang="en-US" altLang="zh-CN" dirty="0">
                  <a:solidFill>
                    <a:schemeClr val="tx1"/>
                  </a:solidFill>
                  <a:latin typeface="黑体" panose="02010609060101010101" charset="-122"/>
                  <a:ea typeface="黑体" panose="02010609060101010101" charset="-122"/>
                </a:rPr>
                <a:t> </a:t>
              </a:r>
              <a:r>
                <a:rPr lang="zh-CN" altLang="zh-CN" dirty="0" smtClean="0">
                  <a:solidFill>
                    <a:schemeClr val="tx1"/>
                  </a:solidFill>
                  <a:latin typeface="黑体" panose="02010609060101010101" charset="-122"/>
                  <a:ea typeface="黑体" panose="02010609060101010101" charset="-122"/>
                </a:rPr>
                <a:t>若</a:t>
              </a:r>
              <a:r>
                <a:rPr lang="zh-CN" altLang="zh-CN" dirty="0">
                  <a:solidFill>
                    <a:schemeClr val="tx1"/>
                  </a:solidFill>
                  <a:latin typeface="黑体" panose="02010609060101010101" charset="-122"/>
                  <a:ea typeface="黑体" panose="02010609060101010101" charset="-122"/>
                </a:rPr>
                <a:t>图中存在有向环，则不可能使顶点满足拓扑次序。</a:t>
              </a:r>
              <a:endParaRPr lang="zh-CN" altLang="zh-CN" dirty="0">
                <a:solidFill>
                  <a:schemeClr val="tx1"/>
                </a:solidFill>
                <a:latin typeface="黑体" panose="02010609060101010101" charset="-122"/>
                <a:ea typeface="黑体" panose="02010609060101010101" charset="-122"/>
              </a:endParaRPr>
            </a:p>
            <a:p>
              <a:pPr algn="l"/>
              <a:r>
                <a:rPr lang="en-US" altLang="zh-CN" dirty="0">
                  <a:solidFill>
                    <a:schemeClr val="tx1"/>
                  </a:solidFill>
                  <a:latin typeface="黑体" panose="02010609060101010101" charset="-122"/>
                  <a:ea typeface="黑体" panose="02010609060101010101" charset="-122"/>
                  <a:sym typeface="Wingdings" panose="05000000000000000000"/>
                </a:rPr>
                <a:t></a:t>
              </a:r>
              <a:r>
                <a:rPr lang="en-US" altLang="zh-CN" dirty="0">
                  <a:solidFill>
                    <a:schemeClr val="tx1"/>
                  </a:solidFill>
                  <a:latin typeface="黑体" panose="02010609060101010101" charset="-122"/>
                  <a:ea typeface="黑体" panose="02010609060101010101" charset="-122"/>
                </a:rPr>
                <a:t> </a:t>
              </a:r>
              <a:r>
                <a:rPr lang="zh-CN" altLang="zh-CN" dirty="0" smtClean="0">
                  <a:solidFill>
                    <a:schemeClr val="tx1"/>
                  </a:solidFill>
                  <a:latin typeface="黑体" panose="02010609060101010101" charset="-122"/>
                  <a:ea typeface="黑体" panose="02010609060101010101" charset="-122"/>
                </a:rPr>
                <a:t>一</a:t>
              </a:r>
              <a:r>
                <a:rPr lang="zh-CN" altLang="zh-CN" dirty="0">
                  <a:solidFill>
                    <a:schemeClr val="tx1"/>
                  </a:solidFill>
                  <a:latin typeface="黑体" panose="02010609060101010101" charset="-122"/>
                  <a:ea typeface="黑体" panose="02010609060101010101" charset="-122"/>
                </a:rPr>
                <a:t>个</a:t>
              </a:r>
              <a:r>
                <a:rPr lang="en-US" altLang="zh-CN" dirty="0" smtClean="0">
                  <a:solidFill>
                    <a:schemeClr val="tx1"/>
                  </a:solidFill>
                  <a:latin typeface="黑体" panose="02010609060101010101" charset="-122"/>
                  <a:ea typeface="黑体" panose="02010609060101010101" charset="-122"/>
                </a:rPr>
                <a:t>DAG</a:t>
              </a:r>
              <a:r>
                <a:rPr lang="zh-CN" altLang="en-US" dirty="0" smtClean="0">
                  <a:solidFill>
                    <a:schemeClr val="tx1"/>
                  </a:solidFill>
                  <a:latin typeface="黑体" panose="02010609060101010101" charset="-122"/>
                  <a:ea typeface="黑体" panose="02010609060101010101" charset="-122"/>
                </a:rPr>
                <a:t>（有向无环图）</a:t>
              </a:r>
              <a:r>
                <a:rPr lang="zh-CN" altLang="zh-CN" dirty="0" smtClean="0">
                  <a:solidFill>
                    <a:schemeClr val="tx1"/>
                  </a:solidFill>
                  <a:latin typeface="黑体" panose="02010609060101010101" charset="-122"/>
                  <a:ea typeface="黑体" panose="02010609060101010101" charset="-122"/>
                </a:rPr>
                <a:t>的</a:t>
              </a:r>
              <a:r>
                <a:rPr lang="zh-CN" altLang="zh-CN" dirty="0">
                  <a:solidFill>
                    <a:schemeClr val="tx1"/>
                  </a:solidFill>
                  <a:latin typeface="黑体" panose="02010609060101010101" charset="-122"/>
                  <a:ea typeface="黑体" panose="02010609060101010101" charset="-122"/>
                </a:rPr>
                <a:t>拓扑序列通常表示某种方案切实可行。</a:t>
              </a:r>
              <a:endParaRPr lang="zh-CN" altLang="zh-CN" dirty="0">
                <a:solidFill>
                  <a:schemeClr val="tx1"/>
                </a:solidFill>
                <a:latin typeface="黑体" panose="02010609060101010101" charset="-122"/>
                <a:ea typeface="黑体" panose="02010609060101010101" charset="-122"/>
              </a:endParaRPr>
            </a:p>
          </p:txBody>
        </p:sp>
        <p:sp>
          <p:nvSpPr>
            <p:cNvPr id="9" name="AutoShape 26" descr="未标题-10"/>
            <p:cNvSpPr>
              <a:spLocks noChangeArrowheads="1"/>
            </p:cNvSpPr>
            <p:nvPr/>
          </p:nvSpPr>
          <p:spPr bwMode="auto">
            <a:xfrm>
              <a:off x="78" y="-131"/>
              <a:ext cx="1270" cy="318"/>
            </a:xfrm>
            <a:prstGeom prst="roundRect">
              <a:avLst>
                <a:gd name="adj" fmla="val 16667"/>
              </a:avLst>
            </a:prstGeom>
            <a:solidFill>
              <a:schemeClr val="accent1">
                <a:lumMod val="75000"/>
              </a:schemeClr>
            </a:solidFill>
            <a:ln w="28575">
              <a:solidFill>
                <a:schemeClr val="bg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None/>
              </a:pPr>
              <a:r>
                <a:rPr lang="zh-CN" altLang="en-US" sz="2400" b="0">
                  <a:solidFill>
                    <a:schemeClr val="bg1"/>
                  </a:solidFill>
                  <a:latin typeface="华文新魏" panose="02010800040101010101" pitchFamily="2" charset="-122"/>
                  <a:ea typeface="华文新魏" panose="02010800040101010101" pitchFamily="2" charset="-122"/>
                </a:rPr>
                <a:t>拓扑</a:t>
              </a:r>
              <a:r>
                <a:rPr lang="zh-CN" altLang="en-US" sz="2400" b="0" smtClean="0">
                  <a:solidFill>
                    <a:schemeClr val="bg1"/>
                  </a:solidFill>
                  <a:latin typeface="华文新魏" panose="02010800040101010101" pitchFamily="2" charset="-122"/>
                  <a:ea typeface="华文新魏" panose="02010800040101010101" pitchFamily="2" charset="-122"/>
                </a:rPr>
                <a:t>排序特点</a:t>
              </a:r>
              <a:endParaRPr lang="zh-CN" altLang="en-US" sz="2400" b="0">
                <a:solidFill>
                  <a:schemeClr val="bg1"/>
                </a:solidFill>
                <a:latin typeface="华文新魏" panose="02010800040101010101" pitchFamily="2" charset="-122"/>
                <a:ea typeface="华文新魏" panose="020108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6t68"/>
          <p:cNvPicPr>
            <a:picLocks noChangeAspect="1" noChangeArrowheads="1"/>
          </p:cNvPicPr>
          <p:nvPr/>
        </p:nvPicPr>
        <p:blipFill>
          <a:blip r:embed="rId1" cstate="print">
            <a:extLst>
              <a:ext uri="{28A0092B-C50C-407E-A947-70E740481C1C}">
                <a14:useLocalDpi xmlns:a14="http://schemas.microsoft.com/office/drawing/2010/main" val="0"/>
              </a:ext>
            </a:extLst>
          </a:blip>
          <a:srcRect t="40839" r="42535"/>
          <a:stretch>
            <a:fillRect/>
          </a:stretch>
        </p:blipFill>
        <p:spPr bwMode="auto">
          <a:xfrm>
            <a:off x="629285" y="3573145"/>
            <a:ext cx="4746626" cy="324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266825" y="371366"/>
            <a:ext cx="6553200" cy="646331"/>
          </a:xfrm>
        </p:spPr>
        <p:txBody>
          <a:bodyPr/>
          <a:lstStyle/>
          <a:p>
            <a:r>
              <a:rPr lang="zh-CN" altLang="en-US" dirty="0"/>
              <a:t>拓扑排序</a:t>
            </a:r>
            <a:r>
              <a:rPr lang="zh-CN" altLang="en-US" dirty="0" smtClean="0"/>
              <a:t>算法分析</a:t>
            </a:r>
            <a:endParaRPr lang="zh-CN" altLang="en-US" sz="1400" b="1" dirty="0">
              <a:solidFill>
                <a:srgbClr val="FF0000"/>
              </a:solidFill>
              <a:effectLst>
                <a:outerShdw blurRad="38100" dist="38100" dir="2700000" algn="tl">
                  <a:srgbClr val="000000">
                    <a:alpha val="43137"/>
                  </a:srgbClr>
                </a:outerShdw>
              </a:effectLst>
            </a:endParaRPr>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fld>
            <a:endParaRPr lang="en-US" altLang="zh-CN"/>
          </a:p>
        </p:txBody>
      </p:sp>
      <p:pic>
        <p:nvPicPr>
          <p:cNvPr id="27650" name="Picture 2" descr="6t68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412776"/>
            <a:ext cx="8182540" cy="203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descr="6t68"/>
          <p:cNvPicPr>
            <a:picLocks noChangeAspect="1" noChangeArrowheads="1"/>
          </p:cNvPicPr>
          <p:nvPr/>
        </p:nvPicPr>
        <p:blipFill>
          <a:blip r:embed="rId1" cstate="print">
            <a:extLst>
              <a:ext uri="{28A0092B-C50C-407E-A947-70E740481C1C}">
                <a14:useLocalDpi xmlns:a14="http://schemas.microsoft.com/office/drawing/2010/main" val="0"/>
              </a:ext>
            </a:extLst>
          </a:blip>
          <a:srcRect l="57964" t="40839" b="20905"/>
          <a:stretch>
            <a:fillRect/>
          </a:stretch>
        </p:blipFill>
        <p:spPr bwMode="auto">
          <a:xfrm>
            <a:off x="5417185" y="3573145"/>
            <a:ext cx="347218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907704" y="1268760"/>
            <a:ext cx="1008112" cy="2304256"/>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8" name="矩形 7"/>
          <p:cNvSpPr/>
          <p:nvPr/>
        </p:nvSpPr>
        <p:spPr>
          <a:xfrm>
            <a:off x="3073784" y="1196752"/>
            <a:ext cx="1008112" cy="2304256"/>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9" name="矩形 8"/>
          <p:cNvSpPr/>
          <p:nvPr/>
        </p:nvSpPr>
        <p:spPr>
          <a:xfrm>
            <a:off x="4283968" y="1196752"/>
            <a:ext cx="1008112" cy="2304256"/>
          </a:xfrm>
          <a:prstGeom prst="rect">
            <a:avLst/>
          </a:prstGeom>
          <a:solidFill>
            <a:schemeClr val="bg1"/>
          </a:solidFill>
          <a:ln>
            <a:noFill/>
          </a:ln>
        </p:spPr>
        <p:txBody>
          <a:bodyPr rtlCol="0" anchor="ctr">
            <a:spAutoFit/>
          </a:bodyPr>
          <a:lstStyle/>
          <a:p>
            <a:pPr algn="ctr"/>
            <a:endParaRPr lang="zh-CN" altLang="en-US" dirty="0" smtClean="0">
              <a:solidFill>
                <a:srgbClr val="5F5F5F"/>
              </a:solidFill>
              <a:latin typeface="黑体" panose="02010609060101010101" charset="-122"/>
              <a:ea typeface="黑体" panose="02010609060101010101" charset="-122"/>
            </a:endParaRPr>
          </a:p>
        </p:txBody>
      </p:sp>
      <p:sp>
        <p:nvSpPr>
          <p:cNvPr id="10" name="矩形 9"/>
          <p:cNvSpPr/>
          <p:nvPr/>
        </p:nvSpPr>
        <p:spPr>
          <a:xfrm>
            <a:off x="5436096" y="1268760"/>
            <a:ext cx="1008112" cy="2304256"/>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2" name="矩形 11"/>
          <p:cNvSpPr/>
          <p:nvPr/>
        </p:nvSpPr>
        <p:spPr>
          <a:xfrm>
            <a:off x="7812360" y="1268760"/>
            <a:ext cx="1008112" cy="2304256"/>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14" name="直接箭头连接符 13"/>
          <p:cNvCxnSpPr/>
          <p:nvPr/>
        </p:nvCxnSpPr>
        <p:spPr bwMode="auto">
          <a:xfrm>
            <a:off x="6876256" y="2348880"/>
            <a:ext cx="504056" cy="576064"/>
          </a:xfrm>
          <a:prstGeom prst="straightConnector1">
            <a:avLst/>
          </a:prstGeom>
          <a:noFill/>
          <a:ln w="57150" cap="flat" cmpd="sng" algn="ctr">
            <a:solidFill>
              <a:srgbClr val="7030A0"/>
            </a:solidFill>
            <a:prstDash val="sysDot"/>
            <a:round/>
            <a:headEnd type="none" w="med" len="med"/>
            <a:tailEnd type="arrow"/>
          </a:ln>
        </p:spPr>
      </p:cxnSp>
      <p:sp>
        <p:nvSpPr>
          <p:cNvPr id="11" name="矩形 10"/>
          <p:cNvSpPr/>
          <p:nvPr/>
        </p:nvSpPr>
        <p:spPr>
          <a:xfrm>
            <a:off x="6631766" y="1268760"/>
            <a:ext cx="1008112" cy="2304256"/>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7" name="矩形 16"/>
          <p:cNvSpPr/>
          <p:nvPr/>
        </p:nvSpPr>
        <p:spPr>
          <a:xfrm>
            <a:off x="2748528" y="4149080"/>
            <a:ext cx="311304"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rPr>
              <a:t>√</a:t>
            </a:r>
            <a:endParaRPr lang="zh-CN" altLang="en-US" dirty="0"/>
          </a:p>
        </p:txBody>
      </p:sp>
      <p:sp>
        <p:nvSpPr>
          <p:cNvPr id="18" name="矩形 17"/>
          <p:cNvSpPr/>
          <p:nvPr/>
        </p:nvSpPr>
        <p:spPr>
          <a:xfrm>
            <a:off x="3612624" y="4643844"/>
            <a:ext cx="311304"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rPr>
              <a:t>√</a:t>
            </a:r>
            <a:endParaRPr lang="zh-CN" altLang="en-US" dirty="0"/>
          </a:p>
        </p:txBody>
      </p:sp>
      <p:sp>
        <p:nvSpPr>
          <p:cNvPr id="19" name="矩形 18"/>
          <p:cNvSpPr/>
          <p:nvPr/>
        </p:nvSpPr>
        <p:spPr>
          <a:xfrm>
            <a:off x="3180576" y="5219908"/>
            <a:ext cx="311304"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rPr>
              <a:t>√</a:t>
            </a:r>
            <a:endParaRPr lang="zh-CN" altLang="en-US" dirty="0"/>
          </a:p>
        </p:txBody>
      </p:sp>
      <p:sp>
        <p:nvSpPr>
          <p:cNvPr id="20" name="矩形 19"/>
          <p:cNvSpPr/>
          <p:nvPr/>
        </p:nvSpPr>
        <p:spPr>
          <a:xfrm>
            <a:off x="4879740" y="5435932"/>
            <a:ext cx="311304"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rPr>
              <a:t>√</a:t>
            </a:r>
            <a:endParaRPr lang="zh-CN" altLang="en-US" dirty="0"/>
          </a:p>
        </p:txBody>
      </p:sp>
      <p:sp>
        <p:nvSpPr>
          <p:cNvPr id="21" name="矩形 20"/>
          <p:cNvSpPr/>
          <p:nvPr/>
        </p:nvSpPr>
        <p:spPr>
          <a:xfrm>
            <a:off x="3995936" y="6011996"/>
            <a:ext cx="311304"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rPr>
              <a:t>√</a:t>
            </a:r>
            <a:endParaRPr lang="zh-CN" altLang="en-US" dirty="0"/>
          </a:p>
        </p:txBody>
      </p:sp>
      <p:sp>
        <p:nvSpPr>
          <p:cNvPr id="22" name="矩形 21"/>
          <p:cNvSpPr/>
          <p:nvPr/>
        </p:nvSpPr>
        <p:spPr>
          <a:xfrm>
            <a:off x="4430862" y="6516052"/>
            <a:ext cx="311304" cy="369332"/>
          </a:xfrm>
          <a:prstGeom prst="rect">
            <a:avLst/>
          </a:prstGeom>
        </p:spPr>
        <p:txBody>
          <a:bodyPr wrap="none">
            <a:spAutoFit/>
          </a:bodyPr>
          <a:lstStyle/>
          <a:p>
            <a:r>
              <a:rPr lang="zh-CN" altLang="en-US" b="1" dirty="0" smtClean="0">
                <a:solidFill>
                  <a:srgbClr val="FF0000"/>
                </a:solidFill>
                <a:effectLst>
                  <a:outerShdw blurRad="38100" dist="38100" dir="2700000" algn="tl">
                    <a:srgbClr val="000000">
                      <a:alpha val="43137"/>
                    </a:srgbClr>
                  </a:outerShdw>
                </a:effectLst>
              </a:rPr>
              <a:t>√</a:t>
            </a:r>
            <a:endParaRPr lang="zh-CN" altLang="en-US" dirty="0"/>
          </a:p>
        </p:txBody>
      </p:sp>
      <p:sp>
        <p:nvSpPr>
          <p:cNvPr id="23" name="矩形 22"/>
          <p:cNvSpPr/>
          <p:nvPr/>
        </p:nvSpPr>
        <p:spPr>
          <a:xfrm>
            <a:off x="3059832" y="4365104"/>
            <a:ext cx="1080120" cy="369332"/>
          </a:xfrm>
          <a:prstGeom prst="rect">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5" name="矩形 24"/>
          <p:cNvSpPr/>
          <p:nvPr/>
        </p:nvSpPr>
        <p:spPr>
          <a:xfrm>
            <a:off x="2987824" y="4895872"/>
            <a:ext cx="432048" cy="369332"/>
          </a:xfrm>
          <a:prstGeom prst="rect">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6" name="矩形 25"/>
          <p:cNvSpPr/>
          <p:nvPr/>
        </p:nvSpPr>
        <p:spPr>
          <a:xfrm>
            <a:off x="3851920" y="5733256"/>
            <a:ext cx="792088" cy="288032"/>
          </a:xfrm>
          <a:prstGeom prst="rect">
            <a:avLst/>
          </a:prstGeom>
          <a:ln w="3810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27" name="矩形 26"/>
          <p:cNvSpPr/>
          <p:nvPr/>
        </p:nvSpPr>
        <p:spPr>
          <a:xfrm>
            <a:off x="4283968" y="6309320"/>
            <a:ext cx="360040" cy="216024"/>
          </a:xfrm>
          <a:prstGeom prst="rect">
            <a:avLst/>
          </a:prstGeom>
          <a:ln w="3810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pic>
        <p:nvPicPr>
          <p:cNvPr id="3" name="Picture 3" descr="6t68"/>
          <p:cNvPicPr>
            <a:picLocks noChangeAspect="1" noChangeArrowheads="1"/>
          </p:cNvPicPr>
          <p:nvPr/>
        </p:nvPicPr>
        <p:blipFill>
          <a:blip r:embed="rId1" cstate="print">
            <a:extLst>
              <a:ext uri="{28A0092B-C50C-407E-A947-70E740481C1C}">
                <a14:useLocalDpi xmlns:a14="http://schemas.microsoft.com/office/drawing/2010/main" val="0"/>
              </a:ext>
            </a:extLst>
          </a:blip>
          <a:srcRect l="23493" t="40839" r="42535" b="48477"/>
          <a:stretch>
            <a:fillRect/>
          </a:stretch>
        </p:blipFill>
        <p:spPr bwMode="auto">
          <a:xfrm>
            <a:off x="2569845" y="3573145"/>
            <a:ext cx="2806065" cy="58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6t68"/>
          <p:cNvPicPr>
            <a:picLocks noChangeAspect="1" noChangeArrowheads="1"/>
          </p:cNvPicPr>
          <p:nvPr/>
        </p:nvPicPr>
        <p:blipFill>
          <a:blip r:embed="rId1" cstate="print">
            <a:extLst>
              <a:ext uri="{28A0092B-C50C-407E-A947-70E740481C1C}">
                <a14:useLocalDpi xmlns:a14="http://schemas.microsoft.com/office/drawing/2010/main" val="0"/>
              </a:ext>
            </a:extLst>
          </a:blip>
          <a:srcRect l="57964" t="40839"/>
          <a:stretch>
            <a:fillRect/>
          </a:stretch>
        </p:blipFill>
        <p:spPr bwMode="auto">
          <a:xfrm>
            <a:off x="5417186" y="3573145"/>
            <a:ext cx="3472179" cy="324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4283859" y="4895872"/>
            <a:ext cx="432048" cy="369332"/>
          </a:xfrm>
          <a:prstGeom prst="rect">
            <a:avLst/>
          </a:prstGeom>
          <a:ln w="38100">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5" name="矩形 4"/>
          <p:cNvSpPr/>
          <p:nvPr/>
        </p:nvSpPr>
        <p:spPr>
          <a:xfrm>
            <a:off x="1691640" y="4436745"/>
            <a:ext cx="3672205" cy="2376805"/>
          </a:xfrm>
          <a:prstGeom prst="rect">
            <a:avLst/>
          </a:prstGeom>
          <a:solidFill>
            <a:schemeClr val="bg1"/>
          </a:solidFill>
          <a:ln>
            <a:no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
        <p:nvSpPr>
          <p:cNvPr id="24" name="右箭头 23">
            <a:hlinkClick r:id="rId3" action="ppaction://hlinksldjump"/>
          </p:cNvPr>
          <p:cNvSpPr/>
          <p:nvPr/>
        </p:nvSpPr>
        <p:spPr>
          <a:xfrm>
            <a:off x="6876415" y="550545"/>
            <a:ext cx="720090" cy="288290"/>
          </a:xfrm>
          <a:prstGeom prst="rightArrow">
            <a:avLst/>
          </a:prstGeom>
          <a:ln>
            <a:solidFill>
              <a:schemeClr val="tx1"/>
            </a:solid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
        <p:nvSpPr>
          <p:cNvPr id="28" name="矩形 27"/>
          <p:cNvSpPr/>
          <p:nvPr/>
        </p:nvSpPr>
        <p:spPr>
          <a:xfrm>
            <a:off x="5652135" y="6021070"/>
            <a:ext cx="2520315" cy="360045"/>
          </a:xfrm>
          <a:prstGeom prst="rect">
            <a:avLst/>
          </a:prstGeom>
          <a:solidFill>
            <a:schemeClr val="bg1"/>
          </a:solidFill>
          <a:ln>
            <a:no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
        <p:nvSpPr>
          <p:cNvPr id="29" name="矩形 28"/>
          <p:cNvSpPr/>
          <p:nvPr/>
        </p:nvSpPr>
        <p:spPr>
          <a:xfrm>
            <a:off x="179705" y="193675"/>
            <a:ext cx="2421890" cy="922020"/>
          </a:xfrm>
          <a:prstGeom prst="rect">
            <a:avLst/>
          </a:prstGeom>
          <a:ln>
            <a:solidFill>
              <a:schemeClr val="tx1"/>
            </a:solidFill>
          </a:ln>
        </p:spPr>
        <p:txBody>
          <a:bodyPr wrap="square" rtlCol="0" anchor="ctr">
            <a:spAutoFit/>
          </a:bodyPr>
          <a:p>
            <a:pPr algn="l"/>
            <a:r>
              <a:rPr lang="zh-CN" altLang="zh-CN" smtClean="0">
                <a:solidFill>
                  <a:srgbClr val="FF0000"/>
                </a:solidFill>
                <a:latin typeface="黑体" panose="02010609060101010101" charset="-122"/>
                <a:ea typeface="黑体" panose="02010609060101010101" charset="-122"/>
              </a:rPr>
              <a:t>数据结构</a:t>
            </a:r>
            <a:r>
              <a:rPr lang="zh-CN" altLang="zh-CN" smtClean="0">
                <a:solidFill>
                  <a:srgbClr val="5F5F5F"/>
                </a:solidFill>
                <a:latin typeface="黑体" panose="02010609060101010101" charset="-122"/>
                <a:ea typeface="黑体" panose="02010609060101010101" charset="-122"/>
              </a:rPr>
              <a:t>：</a:t>
            </a:r>
            <a:endParaRPr lang="zh-CN" altLang="zh-CN" smtClean="0">
              <a:solidFill>
                <a:srgbClr val="5F5F5F"/>
              </a:solidFill>
              <a:latin typeface="黑体" panose="02010609060101010101" charset="-122"/>
              <a:ea typeface="黑体" panose="02010609060101010101" charset="-122"/>
            </a:endParaRPr>
          </a:p>
          <a:p>
            <a:pPr algn="l"/>
            <a:r>
              <a:rPr lang="en-US" altLang="zh-CN" smtClean="0">
                <a:solidFill>
                  <a:srgbClr val="5F5F5F"/>
                </a:solidFill>
                <a:latin typeface="黑体" panose="02010609060101010101" charset="-122"/>
                <a:ea typeface="黑体" panose="02010609060101010101" charset="-122"/>
              </a:rPr>
              <a:t>1)</a:t>
            </a:r>
            <a:r>
              <a:rPr lang="zh-CN" altLang="en-US" smtClean="0">
                <a:solidFill>
                  <a:srgbClr val="5F5F5F"/>
                </a:solidFill>
                <a:latin typeface="黑体" panose="02010609060101010101" charset="-122"/>
                <a:ea typeface="黑体" panose="02010609060101010101" charset="-122"/>
              </a:rPr>
              <a:t>入度数组</a:t>
            </a:r>
            <a:endParaRPr lang="zh-CN" altLang="en-US" smtClean="0">
              <a:solidFill>
                <a:srgbClr val="5F5F5F"/>
              </a:solidFill>
              <a:latin typeface="黑体" panose="02010609060101010101" charset="-122"/>
              <a:ea typeface="黑体" panose="02010609060101010101" charset="-122"/>
            </a:endParaRPr>
          </a:p>
          <a:p>
            <a:pPr algn="l"/>
            <a:r>
              <a:rPr lang="en-US" altLang="zh-CN" smtClean="0">
                <a:solidFill>
                  <a:srgbClr val="5F5F5F"/>
                </a:solidFill>
                <a:latin typeface="黑体" panose="02010609060101010101" charset="-122"/>
                <a:ea typeface="黑体" panose="02010609060101010101" charset="-122"/>
              </a:rPr>
              <a:t>2)</a:t>
            </a:r>
            <a:r>
              <a:rPr lang="zh-CN" altLang="en-US" smtClean="0">
                <a:solidFill>
                  <a:srgbClr val="5F5F5F"/>
                </a:solidFill>
                <a:latin typeface="黑体" panose="02010609060101010101" charset="-122"/>
                <a:ea typeface="黑体" panose="02010609060101010101" charset="-122"/>
              </a:rPr>
              <a:t>入度为</a:t>
            </a:r>
            <a:r>
              <a:rPr lang="en-US" altLang="zh-CN" smtClean="0">
                <a:solidFill>
                  <a:srgbClr val="5F5F5F"/>
                </a:solidFill>
                <a:latin typeface="黑体" panose="02010609060101010101" charset="-122"/>
                <a:ea typeface="黑体" panose="02010609060101010101" charset="-122"/>
              </a:rPr>
              <a:t>0</a:t>
            </a:r>
            <a:r>
              <a:rPr lang="zh-CN" altLang="en-US" smtClean="0">
                <a:solidFill>
                  <a:srgbClr val="5F5F5F"/>
                </a:solidFill>
                <a:latin typeface="黑体" panose="02010609060101010101" charset="-122"/>
                <a:ea typeface="黑体" panose="02010609060101010101" charset="-122"/>
              </a:rPr>
              <a:t>的栈</a:t>
            </a:r>
            <a:endParaRPr lang="zh-CN" altLang="en-US" smtClean="0">
              <a:solidFill>
                <a:srgbClr val="5F5F5F"/>
              </a:solidFill>
              <a:latin typeface="黑体" panose="02010609060101010101" charset="-122"/>
              <a:ea typeface="黑体" panose="02010609060101010101" charset="-122"/>
            </a:endParaRPr>
          </a:p>
        </p:txBody>
      </p:sp>
      <p:graphicFrame>
        <p:nvGraphicFramePr>
          <p:cNvPr id="30" name="表格 29"/>
          <p:cNvGraphicFramePr/>
          <p:nvPr>
            <p:custDataLst>
              <p:tags r:id="rId4"/>
            </p:custDataLst>
          </p:nvPr>
        </p:nvGraphicFramePr>
        <p:xfrm>
          <a:off x="323850" y="3675380"/>
          <a:ext cx="950595" cy="1905000"/>
        </p:xfrm>
        <a:graphic>
          <a:graphicData uri="http://schemas.openxmlformats.org/drawingml/2006/table">
            <a:tbl>
              <a:tblPr firstRow="1" bandRow="1">
                <a:tableStyleId>{5C22544A-7EE6-4342-B048-85BDC9FD1C3A}</a:tableStyleId>
              </a:tblPr>
              <a:tblGrid>
                <a:gridCol w="950595"/>
              </a:tblGrid>
              <a:tr h="381000">
                <a:tc>
                  <a:txBody>
                    <a:bodyPr/>
                    <a:p>
                      <a:pPr>
                        <a:buNone/>
                      </a:pPr>
                      <a:r>
                        <a:rPr lang="zh-CN" altLang="en-US"/>
                        <a:t>栈</a:t>
                      </a:r>
                      <a:endParaRPr lang="zh-CN" altLang="en-US"/>
                    </a:p>
                  </a:txBody>
                  <a:tcPr/>
                </a:tc>
              </a:tr>
              <a:tr h="381000">
                <a:tc>
                  <a:txBody>
                    <a:bodyPr/>
                    <a:p>
                      <a:pPr>
                        <a:buNone/>
                      </a:pPr>
                      <a:endParaRPr lang="zh-CN" altLang="en-US"/>
                    </a:p>
                  </a:txBody>
                  <a:tcPr/>
                </a:tc>
              </a:tr>
              <a:tr h="381000">
                <a:tc>
                  <a:txBody>
                    <a:bodyPr/>
                    <a:p>
                      <a:pPr>
                        <a:buNone/>
                      </a:pPr>
                      <a:endParaRPr lang="zh-CN" altLang="en-US"/>
                    </a:p>
                  </a:txBody>
                  <a:tcPr/>
                </a:tc>
              </a:tr>
              <a:tr h="381000">
                <a:tc>
                  <a:txBody>
                    <a:bodyPr/>
                    <a:p>
                      <a:pPr>
                        <a:buNone/>
                      </a:pPr>
                      <a:r>
                        <a:rPr lang="en-US" altLang="zh-CN"/>
                        <a:t>c1</a:t>
                      </a:r>
                      <a:endParaRPr lang="en-US" altLang="zh-CN"/>
                    </a:p>
                  </a:txBody>
                  <a:tcPr/>
                </a:tc>
              </a:tr>
              <a:tr h="381000">
                <a:tc>
                  <a:txBody>
                    <a:bodyPr/>
                    <a:p>
                      <a:pPr>
                        <a:buNone/>
                      </a:pPr>
                      <a:r>
                        <a:rPr lang="en-US" altLang="zh-CN"/>
                        <a:t>c6</a:t>
                      </a:r>
                      <a:endParaRPr lang="en-US" altLang="zh-CN"/>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nodeType="clickEffect">
                                  <p:stCondLst>
                                    <p:cond delay="0"/>
                                  </p:stCondLst>
                                  <p:childTnLst>
                                    <p:set>
                                      <p:cBhvr>
                                        <p:cTn id="10" dur="1" fill="hold">
                                          <p:stCondLst>
                                            <p:cond delay="0"/>
                                          </p:stCondLst>
                                        </p:cTn>
                                        <p:tgtEl>
                                          <p:spTgt spid="27651"/>
                                        </p:tgtEl>
                                        <p:attrNameLst>
                                          <p:attrName>style.visibility</p:attrName>
                                        </p:attrNameLst>
                                      </p:cBhvr>
                                      <p:to>
                                        <p:strVal val="visible"/>
                                      </p:to>
                                    </p:set>
                                    <p:animEffect transition="in" filter="diamond(in)">
                                      <p:cBhvr>
                                        <p:cTn id="11" dur="2000"/>
                                        <p:tgtEl>
                                          <p:spTgt spid="2765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grpId="0" nodeType="clickEffect">
                                  <p:stCondLst>
                                    <p:cond delay="0"/>
                                  </p:stCondLst>
                                  <p:childTnLst>
                                    <p:anim calcmode="lin" valueType="num">
                                      <p:cBhvr additive="base">
                                        <p:cTn id="25" dur="500"/>
                                        <p:tgtEl>
                                          <p:spTgt spid="5"/>
                                        </p:tgtEl>
                                        <p:attrNameLst>
                                          <p:attrName>ppt_x</p:attrName>
                                        </p:attrNameLst>
                                      </p:cBhvr>
                                      <p:tavLst>
                                        <p:tav tm="0">
                                          <p:val>
                                            <p:strVal val="ppt_x"/>
                                          </p:val>
                                        </p:tav>
                                        <p:tav tm="100000">
                                          <p:val>
                                            <p:strVal val="ppt_x"/>
                                          </p:val>
                                        </p:tav>
                                      </p:tavLst>
                                    </p:anim>
                                    <p:anim calcmode="lin" valueType="num">
                                      <p:cBhvr additive="base">
                                        <p:cTn id="26" dur="500"/>
                                        <p:tgtEl>
                                          <p:spTgt spid="5"/>
                                        </p:tgtEl>
                                        <p:attrNameLst>
                                          <p:attrName>ppt_y</p:attrName>
                                        </p:attrNameLst>
                                      </p:cBhvr>
                                      <p:tavLst>
                                        <p:tav tm="0">
                                          <p:val>
                                            <p:strVal val="ppt_y"/>
                                          </p:val>
                                        </p:tav>
                                        <p:tav tm="100000">
                                          <p:val>
                                            <p:strVal val="1+ppt_h/2"/>
                                          </p:val>
                                        </p:tav>
                                      </p:tavLst>
                                    </p:anim>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grpId="0" nodeType="clickEffect">
                                  <p:stCondLst>
                                    <p:cond delay="0"/>
                                  </p:stCondLst>
                                  <p:childTnLst>
                                    <p:anim calcmode="lin" valueType="num">
                                      <p:cBhvr additive="base">
                                        <p:cTn id="31" dur="500"/>
                                        <p:tgtEl>
                                          <p:spTgt spid="7"/>
                                        </p:tgtEl>
                                        <p:attrNameLst>
                                          <p:attrName>ppt_x</p:attrName>
                                        </p:attrNameLst>
                                      </p:cBhvr>
                                      <p:tavLst>
                                        <p:tav tm="0">
                                          <p:val>
                                            <p:strVal val="ppt_x"/>
                                          </p:val>
                                        </p:tav>
                                        <p:tav tm="100000">
                                          <p:val>
                                            <p:strVal val="ppt_x"/>
                                          </p:val>
                                        </p:tav>
                                      </p:tavLst>
                                    </p:anim>
                                    <p:anim calcmode="lin" valueType="num">
                                      <p:cBhvr additive="base">
                                        <p:cTn id="32" dur="500"/>
                                        <p:tgtEl>
                                          <p:spTgt spid="7"/>
                                        </p:tgtEl>
                                        <p:attrNameLst>
                                          <p:attrName>ppt_y</p:attrName>
                                        </p:attrNameLst>
                                      </p:cBhvr>
                                      <p:tavLst>
                                        <p:tav tm="0">
                                          <p:val>
                                            <p:strVal val="ppt_y"/>
                                          </p:val>
                                        </p:tav>
                                        <p:tav tm="100000">
                                          <p:val>
                                            <p:strVal val="1+ppt_h/2"/>
                                          </p:val>
                                        </p:tav>
                                      </p:tavLst>
                                    </p:anim>
                                    <p:set>
                                      <p:cBhvr>
                                        <p:cTn id="33" dur="1" fill="hold">
                                          <p:stCondLst>
                                            <p:cond delay="499"/>
                                          </p:stCondLst>
                                        </p:cTn>
                                        <p:tgtEl>
                                          <p:spTgt spid="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ox(in)">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grpId="0" nodeType="clickEffect">
                                  <p:stCondLst>
                                    <p:cond delay="0"/>
                                  </p:stCondLst>
                                  <p:childTnLst>
                                    <p:anim calcmode="lin" valueType="num">
                                      <p:cBhvr additive="base">
                                        <p:cTn id="46" dur="500"/>
                                        <p:tgtEl>
                                          <p:spTgt spid="8"/>
                                        </p:tgtEl>
                                        <p:attrNameLst>
                                          <p:attrName>ppt_x</p:attrName>
                                        </p:attrNameLst>
                                      </p:cBhvr>
                                      <p:tavLst>
                                        <p:tav tm="0">
                                          <p:val>
                                            <p:strVal val="ppt_x"/>
                                          </p:val>
                                        </p:tav>
                                        <p:tav tm="100000">
                                          <p:val>
                                            <p:strVal val="ppt_x"/>
                                          </p:val>
                                        </p:tav>
                                      </p:tavLst>
                                    </p:anim>
                                    <p:anim calcmode="lin" valueType="num">
                                      <p:cBhvr additive="base">
                                        <p:cTn id="47" dur="500"/>
                                        <p:tgtEl>
                                          <p:spTgt spid="8"/>
                                        </p:tgtEl>
                                        <p:attrNameLst>
                                          <p:attrName>ppt_y</p:attrName>
                                        </p:attrNameLst>
                                      </p:cBhvr>
                                      <p:tavLst>
                                        <p:tav tm="0">
                                          <p:val>
                                            <p:strVal val="ppt_y"/>
                                          </p:val>
                                        </p:tav>
                                        <p:tav tm="100000">
                                          <p:val>
                                            <p:strVal val="1+ppt_h/2"/>
                                          </p:val>
                                        </p:tav>
                                      </p:tavLst>
                                    </p:anim>
                                    <p:set>
                                      <p:cBhvr>
                                        <p:cTn id="48" dur="1" fill="hold">
                                          <p:stCondLst>
                                            <p:cond delay="499"/>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ox(in)">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ox(in)">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additive="base">
                                        <p:cTn id="66" dur="500"/>
                                        <p:tgtEl>
                                          <p:spTgt spid="9"/>
                                        </p:tgtEl>
                                        <p:attrNameLst>
                                          <p:attrName>ppt_x</p:attrName>
                                        </p:attrNameLst>
                                      </p:cBhvr>
                                      <p:tavLst>
                                        <p:tav tm="0">
                                          <p:val>
                                            <p:strVal val="ppt_x"/>
                                          </p:val>
                                        </p:tav>
                                        <p:tav tm="100000">
                                          <p:val>
                                            <p:strVal val="ppt_x"/>
                                          </p:val>
                                        </p:tav>
                                      </p:tavLst>
                                    </p:anim>
                                    <p:anim calcmode="lin" valueType="num">
                                      <p:cBhvr additive="base">
                                        <p:cTn id="67" dur="500"/>
                                        <p:tgtEl>
                                          <p:spTgt spid="9"/>
                                        </p:tgtEl>
                                        <p:attrNameLst>
                                          <p:attrName>ppt_y</p:attrName>
                                        </p:attrNameLst>
                                      </p:cBhvr>
                                      <p:tavLst>
                                        <p:tav tm="0">
                                          <p:val>
                                            <p:strVal val="ppt_y"/>
                                          </p:val>
                                        </p:tav>
                                        <p:tav tm="100000">
                                          <p:val>
                                            <p:strVal val="1+ppt_h/2"/>
                                          </p:val>
                                        </p:tav>
                                      </p:tavLst>
                                    </p:anim>
                                    <p:set>
                                      <p:cBhvr>
                                        <p:cTn id="68" dur="1" fill="hold">
                                          <p:stCondLst>
                                            <p:cond delay="499"/>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grpId="0" nodeType="clickEffect">
                                  <p:stCondLst>
                                    <p:cond delay="0"/>
                                  </p:stCondLst>
                                  <p:childTnLst>
                                    <p:anim calcmode="lin" valueType="num">
                                      <p:cBhvr additive="base">
                                        <p:cTn id="76" dur="500"/>
                                        <p:tgtEl>
                                          <p:spTgt spid="10"/>
                                        </p:tgtEl>
                                        <p:attrNameLst>
                                          <p:attrName>ppt_x</p:attrName>
                                        </p:attrNameLst>
                                      </p:cBhvr>
                                      <p:tavLst>
                                        <p:tav tm="0">
                                          <p:val>
                                            <p:strVal val="ppt_x"/>
                                          </p:val>
                                        </p:tav>
                                        <p:tav tm="100000">
                                          <p:val>
                                            <p:strVal val="ppt_x"/>
                                          </p:val>
                                        </p:tav>
                                      </p:tavLst>
                                    </p:anim>
                                    <p:anim calcmode="lin" valueType="num">
                                      <p:cBhvr additive="base">
                                        <p:cTn id="77" dur="500"/>
                                        <p:tgtEl>
                                          <p:spTgt spid="10"/>
                                        </p:tgtEl>
                                        <p:attrNameLst>
                                          <p:attrName>ppt_y</p:attrName>
                                        </p:attrNameLst>
                                      </p:cBhvr>
                                      <p:tavLst>
                                        <p:tav tm="0">
                                          <p:val>
                                            <p:strVal val="ppt_y"/>
                                          </p:val>
                                        </p:tav>
                                        <p:tav tm="100000">
                                          <p:val>
                                            <p:strVal val="1+ppt_h/2"/>
                                          </p:val>
                                        </p:tav>
                                      </p:tavLst>
                                    </p:anim>
                                    <p:set>
                                      <p:cBhvr>
                                        <p:cTn id="78" dur="1" fill="hold">
                                          <p:stCondLst>
                                            <p:cond delay="499"/>
                                          </p:stCondLst>
                                        </p:cTn>
                                        <p:tgtEl>
                                          <p:spTgt spid="1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xit" presetSubtype="4" fill="hold" grpId="0" nodeType="clickEffect">
                                  <p:stCondLst>
                                    <p:cond delay="0"/>
                                  </p:stCondLst>
                                  <p:childTnLst>
                                    <p:anim calcmode="lin" valueType="num">
                                      <p:cBhvr additive="base">
                                        <p:cTn id="92" dur="500"/>
                                        <p:tgtEl>
                                          <p:spTgt spid="11"/>
                                        </p:tgtEl>
                                        <p:attrNameLst>
                                          <p:attrName>ppt_x</p:attrName>
                                        </p:attrNameLst>
                                      </p:cBhvr>
                                      <p:tavLst>
                                        <p:tav tm="0">
                                          <p:val>
                                            <p:strVal val="ppt_x"/>
                                          </p:val>
                                        </p:tav>
                                        <p:tav tm="100000">
                                          <p:val>
                                            <p:strVal val="ppt_x"/>
                                          </p:val>
                                        </p:tav>
                                      </p:tavLst>
                                    </p:anim>
                                    <p:anim calcmode="lin" valueType="num">
                                      <p:cBhvr additive="base">
                                        <p:cTn id="93" dur="500"/>
                                        <p:tgtEl>
                                          <p:spTgt spid="11"/>
                                        </p:tgtEl>
                                        <p:attrNameLst>
                                          <p:attrName>ppt_y</p:attrName>
                                        </p:attrNameLst>
                                      </p:cBhvr>
                                      <p:tavLst>
                                        <p:tav tm="0">
                                          <p:val>
                                            <p:strVal val="ppt_y"/>
                                          </p:val>
                                        </p:tav>
                                        <p:tav tm="100000">
                                          <p:val>
                                            <p:strVal val="1+ppt_h/2"/>
                                          </p:val>
                                        </p:tav>
                                      </p:tavLst>
                                    </p:anim>
                                    <p:set>
                                      <p:cBhvr>
                                        <p:cTn id="94" dur="1" fill="hold">
                                          <p:stCondLst>
                                            <p:cond delay="499"/>
                                          </p:stCondLst>
                                        </p:cTn>
                                        <p:tgtEl>
                                          <p:spTgt spid="1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fill="hold"/>
                                        <p:tgtEl>
                                          <p:spTgt spid="27"/>
                                        </p:tgtEl>
                                        <p:attrNameLst>
                                          <p:attrName>ppt_x</p:attrName>
                                        </p:attrNameLst>
                                      </p:cBhvr>
                                      <p:tavLst>
                                        <p:tav tm="0">
                                          <p:val>
                                            <p:strVal val="#ppt_x"/>
                                          </p:val>
                                        </p:tav>
                                        <p:tav tm="100000">
                                          <p:val>
                                            <p:strVal val="#ppt_x"/>
                                          </p:val>
                                        </p:tav>
                                      </p:tavLst>
                                    </p:anim>
                                    <p:anim calcmode="lin" valueType="num">
                                      <p:cBhvr additive="base">
                                        <p:cTn id="10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xit" presetSubtype="4" fill="hold" grpId="0" nodeType="clickEffect">
                                  <p:stCondLst>
                                    <p:cond delay="0"/>
                                  </p:stCondLst>
                                  <p:childTnLst>
                                    <p:anim calcmode="lin" valueType="num">
                                      <p:cBhvr additive="base">
                                        <p:cTn id="108" dur="500"/>
                                        <p:tgtEl>
                                          <p:spTgt spid="12"/>
                                        </p:tgtEl>
                                        <p:attrNameLst>
                                          <p:attrName>ppt_x</p:attrName>
                                        </p:attrNameLst>
                                      </p:cBhvr>
                                      <p:tavLst>
                                        <p:tav tm="0">
                                          <p:val>
                                            <p:strVal val="ppt_x"/>
                                          </p:val>
                                        </p:tav>
                                        <p:tav tm="100000">
                                          <p:val>
                                            <p:strVal val="ppt_x"/>
                                          </p:val>
                                        </p:tav>
                                      </p:tavLst>
                                    </p:anim>
                                    <p:anim calcmode="lin" valueType="num">
                                      <p:cBhvr additive="base">
                                        <p:cTn id="109" dur="500"/>
                                        <p:tgtEl>
                                          <p:spTgt spid="12"/>
                                        </p:tgtEl>
                                        <p:attrNameLst>
                                          <p:attrName>ppt_y</p:attrName>
                                        </p:attrNameLst>
                                      </p:cBhvr>
                                      <p:tavLst>
                                        <p:tav tm="0">
                                          <p:val>
                                            <p:strVal val="ppt_y"/>
                                          </p:val>
                                        </p:tav>
                                        <p:tav tm="100000">
                                          <p:val>
                                            <p:strVal val="1+ppt_h/2"/>
                                          </p:val>
                                        </p:tav>
                                      </p:tavLst>
                                    </p:anim>
                                    <p:set>
                                      <p:cBhvr>
                                        <p:cTn id="110" dur="1" fill="hold">
                                          <p:stCondLst>
                                            <p:cond delay="499"/>
                                          </p:stCondLst>
                                        </p:cTn>
                                        <p:tgtEl>
                                          <p:spTgt spid="12"/>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8" presetClass="entr" presetSubtype="16" fill="hold" nodeType="click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diamond(in)">
                                      <p:cBhvr>
                                        <p:cTn id="11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1" grpId="0" animBg="1"/>
      <p:bldP spid="17" grpId="0"/>
      <p:bldP spid="18" grpId="0"/>
      <p:bldP spid="19" grpId="0"/>
      <p:bldP spid="20" grpId="0"/>
      <p:bldP spid="22" grpId="0"/>
      <p:bldP spid="23" grpId="0" animBg="1"/>
      <p:bldP spid="25" grpId="0" animBg="1"/>
      <p:bldP spid="26" grpId="0" animBg="1"/>
      <p:bldP spid="27" grpId="0" animBg="1"/>
      <p:bldP spid="16" grpId="0" bldLvl="0" animBg="1"/>
      <p:bldP spid="5" grpId="0" animBg="1"/>
      <p:bldP spid="5"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拓扑排序算法描述</a:t>
            </a:r>
            <a:endParaRPr lang="zh-CN" altLang="en-US"/>
          </a:p>
        </p:txBody>
      </p:sp>
      <p:sp>
        <p:nvSpPr>
          <p:cNvPr id="3" name="内容占位符 2"/>
          <p:cNvSpPr>
            <a:spLocks noGrp="1"/>
          </p:cNvSpPr>
          <p:nvPr>
            <p:ph idx="1"/>
          </p:nvPr>
        </p:nvSpPr>
        <p:spPr/>
        <p:txBody>
          <a:bodyPr/>
          <a:lstStyle/>
          <a:p>
            <a:r>
              <a:rPr lang="zh-CN" altLang="zh-CN" sz="2800">
                <a:latin typeface="黑体" panose="02010609060101010101" charset="-122"/>
                <a:ea typeface="黑体" panose="02010609060101010101" charset="-122"/>
              </a:rPr>
              <a:t>顶部伪代码</a:t>
            </a:r>
            <a:r>
              <a:rPr lang="en-US" altLang="zh-CN" sz="2800">
                <a:latin typeface="黑体" panose="02010609060101010101" charset="-122"/>
                <a:ea typeface="黑体" panose="02010609060101010101" charset="-122"/>
              </a:rPr>
              <a:t> </a:t>
            </a:r>
            <a:endParaRPr lang="en-US" altLang="zh-CN" sz="2800">
              <a:latin typeface="黑体" panose="02010609060101010101" charset="-122"/>
              <a:ea typeface="黑体" panose="02010609060101010101" charset="-122"/>
            </a:endParaRPr>
          </a:p>
          <a:p>
            <a:endParaRPr lang="zh-CN" altLang="zh-CN" sz="2800">
              <a:latin typeface="黑体" panose="02010609060101010101" charset="-122"/>
              <a:ea typeface="黑体" panose="02010609060101010101" charset="-122"/>
            </a:endParaRPr>
          </a:p>
          <a:p>
            <a:r>
              <a:rPr lang="en-US" altLang="zh-CN">
                <a:latin typeface="黑体" panose="02010609060101010101" charset="-122"/>
                <a:ea typeface="黑体" panose="02010609060101010101" charset="-122"/>
              </a:rPr>
              <a:t>1  </a:t>
            </a:r>
            <a:r>
              <a:rPr lang="zh-CN" altLang="zh-CN">
                <a:latin typeface="黑体" panose="02010609060101010101" charset="-122"/>
                <a:ea typeface="黑体" panose="02010609060101010101" charset="-122"/>
              </a:rPr>
              <a:t>从有向图中选取一个没有前趋的顶点</a:t>
            </a:r>
            <a:r>
              <a:rPr lang="en-US" altLang="zh-CN">
                <a:latin typeface="黑体" panose="02010609060101010101" charset="-122"/>
                <a:ea typeface="黑体" panose="02010609060101010101" charset="-122"/>
              </a:rPr>
              <a:t>v</a:t>
            </a:r>
            <a:r>
              <a:rPr lang="zh-CN" altLang="zh-CN">
                <a:latin typeface="黑体" panose="02010609060101010101" charset="-122"/>
                <a:ea typeface="黑体" panose="02010609060101010101" charset="-122"/>
              </a:rPr>
              <a:t>，并输出之；</a:t>
            </a:r>
            <a:endParaRPr lang="zh-CN" altLang="zh-CN">
              <a:latin typeface="黑体" panose="02010609060101010101" charset="-122"/>
              <a:ea typeface="黑体" panose="02010609060101010101" charset="-122"/>
            </a:endParaRPr>
          </a:p>
          <a:p>
            <a:r>
              <a:rPr lang="en-US" altLang="zh-CN">
                <a:latin typeface="黑体" panose="02010609060101010101" charset="-122"/>
                <a:ea typeface="黑体" panose="02010609060101010101" charset="-122"/>
              </a:rPr>
              <a:t>2  </a:t>
            </a:r>
            <a:r>
              <a:rPr lang="zh-CN" altLang="zh-CN">
                <a:latin typeface="黑体" panose="02010609060101010101" charset="-122"/>
                <a:ea typeface="黑体" panose="02010609060101010101" charset="-122"/>
              </a:rPr>
              <a:t>从有向图中删去顶点</a:t>
            </a:r>
            <a:r>
              <a:rPr lang="en-US" altLang="zh-CN">
                <a:latin typeface="黑体" panose="02010609060101010101" charset="-122"/>
                <a:ea typeface="黑体" panose="02010609060101010101" charset="-122"/>
              </a:rPr>
              <a:t>v</a:t>
            </a:r>
            <a:r>
              <a:rPr lang="zh-CN" altLang="zh-CN">
                <a:latin typeface="黑体" panose="02010609060101010101" charset="-122"/>
                <a:ea typeface="黑体" panose="02010609060101010101" charset="-122"/>
              </a:rPr>
              <a:t>，及其所有出边；</a:t>
            </a:r>
            <a:endParaRPr lang="zh-CN" altLang="zh-CN">
              <a:latin typeface="黑体" panose="02010609060101010101" charset="-122"/>
              <a:ea typeface="黑体" panose="02010609060101010101" charset="-122"/>
            </a:endParaRPr>
          </a:p>
          <a:p>
            <a:r>
              <a:rPr lang="en-US" altLang="zh-CN">
                <a:latin typeface="黑体" panose="02010609060101010101" charset="-122"/>
                <a:ea typeface="黑体" panose="02010609060101010101" charset="-122"/>
              </a:rPr>
              <a:t>3  </a:t>
            </a:r>
            <a:r>
              <a:rPr lang="zh-CN" altLang="zh-CN">
                <a:latin typeface="黑体" panose="02010609060101010101" charset="-122"/>
                <a:ea typeface="黑体" panose="02010609060101010101" charset="-122"/>
              </a:rPr>
              <a:t>重复上述两步，直至顶点全部处理完毕，或者找不到无前趋的顶点为止。后一种情况说明有向图中存在环。</a:t>
            </a:r>
            <a:endParaRPr lang="zh-CN" altLang="zh-CN">
              <a:latin typeface="黑体" panose="02010609060101010101" charset="-122"/>
              <a:ea typeface="黑体" panose="02010609060101010101" charset="-122"/>
            </a:endParaRPr>
          </a:p>
          <a:p>
            <a:endParaRPr lang="zh-CN" altLang="en-US">
              <a:ea typeface="黑体" panose="02010609060101010101" charset="-122"/>
            </a:endParaRPr>
          </a:p>
          <a:p>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拓扑排序算法描述</a:t>
            </a:r>
            <a:endParaRPr lang="zh-CN" altLang="en-US"/>
          </a:p>
        </p:txBody>
      </p:sp>
      <p:sp>
        <p:nvSpPr>
          <p:cNvPr id="3" name="内容占位符 2"/>
          <p:cNvSpPr>
            <a:spLocks noGrp="1"/>
          </p:cNvSpPr>
          <p:nvPr>
            <p:ph idx="1"/>
          </p:nvPr>
        </p:nvSpPr>
        <p:spPr/>
        <p:txBody>
          <a:bodyPr/>
          <a:lstStyle/>
          <a:p>
            <a:r>
              <a:rPr lang="zh-CN" altLang="zh-CN" smtClean="0"/>
              <a:t>细化</a:t>
            </a:r>
            <a:r>
              <a:rPr lang="zh-CN" altLang="zh-CN"/>
              <a:t>步骤一</a:t>
            </a:r>
            <a:endParaRPr lang="zh-CN" altLang="zh-CN"/>
          </a:p>
          <a:p>
            <a:r>
              <a:rPr lang="en-US" altLang="zh-CN"/>
              <a:t>NonPreFirstTopSort(G)</a:t>
            </a:r>
            <a:endParaRPr lang="zh-CN" altLang="zh-CN"/>
          </a:p>
          <a:p>
            <a:r>
              <a:rPr lang="en-US" altLang="zh-CN"/>
              <a:t>{//</a:t>
            </a:r>
            <a:r>
              <a:rPr lang="zh-CN" altLang="zh-CN"/>
              <a:t>优先输出无前趋的顶点</a:t>
            </a:r>
            <a:endParaRPr lang="zh-CN" altLang="zh-CN"/>
          </a:p>
          <a:p>
            <a:r>
              <a:rPr lang="en-US" altLang="zh-CN"/>
              <a:t>  	while(G</a:t>
            </a:r>
            <a:r>
              <a:rPr lang="zh-CN" altLang="zh-CN"/>
              <a:t>中有入度为</a:t>
            </a:r>
            <a:r>
              <a:rPr lang="en-US" altLang="zh-CN"/>
              <a:t>0</a:t>
            </a:r>
            <a:r>
              <a:rPr lang="zh-CN" altLang="zh-CN"/>
              <a:t>的顶点</a:t>
            </a:r>
            <a:r>
              <a:rPr lang="en-US" altLang="zh-CN"/>
              <a:t>)</a:t>
            </a:r>
            <a:endParaRPr lang="zh-CN" altLang="zh-CN"/>
          </a:p>
          <a:p>
            <a:r>
              <a:rPr lang="en-US" altLang="zh-CN"/>
              <a:t>  	{</a:t>
            </a:r>
            <a:endParaRPr lang="zh-CN" altLang="zh-CN"/>
          </a:p>
          <a:p>
            <a:r>
              <a:rPr lang="en-US" altLang="zh-CN"/>
              <a:t>       	</a:t>
            </a:r>
            <a:r>
              <a:rPr lang="zh-CN" altLang="zh-CN"/>
              <a:t>从</a:t>
            </a:r>
            <a:r>
              <a:rPr lang="en-US" altLang="zh-CN"/>
              <a:t>G</a:t>
            </a:r>
            <a:r>
              <a:rPr lang="zh-CN" altLang="zh-CN"/>
              <a:t>中选择一个入度为</a:t>
            </a:r>
            <a:r>
              <a:rPr lang="en-US" altLang="zh-CN"/>
              <a:t>0</a:t>
            </a:r>
            <a:r>
              <a:rPr lang="zh-CN" altLang="zh-CN"/>
              <a:t>的顶点</a:t>
            </a:r>
            <a:r>
              <a:rPr lang="en-US" altLang="zh-CN"/>
              <a:t>v</a:t>
            </a:r>
            <a:r>
              <a:rPr lang="zh-CN" altLang="zh-CN"/>
              <a:t>且输出之；</a:t>
            </a:r>
            <a:endParaRPr lang="zh-CN" altLang="zh-CN"/>
          </a:p>
          <a:p>
            <a:r>
              <a:rPr lang="en-US" altLang="zh-CN"/>
              <a:t>     </a:t>
            </a:r>
            <a:r>
              <a:rPr lang="zh-CN" altLang="zh-CN"/>
              <a:t>　</a:t>
            </a:r>
            <a:r>
              <a:rPr lang="en-US" altLang="zh-CN"/>
              <a:t>	</a:t>
            </a:r>
            <a:r>
              <a:rPr lang="zh-CN" altLang="zh-CN"/>
              <a:t>从</a:t>
            </a:r>
            <a:r>
              <a:rPr lang="en-US" altLang="zh-CN"/>
              <a:t>G</a:t>
            </a:r>
            <a:r>
              <a:rPr lang="zh-CN" altLang="zh-CN"/>
              <a:t>中删去</a:t>
            </a:r>
            <a:r>
              <a:rPr lang="en-US" altLang="zh-CN"/>
              <a:t>v</a:t>
            </a:r>
            <a:r>
              <a:rPr lang="zh-CN" altLang="zh-CN"/>
              <a:t>及其所有出边；</a:t>
            </a:r>
            <a:endParaRPr lang="zh-CN" altLang="zh-CN"/>
          </a:p>
          <a:p>
            <a:r>
              <a:rPr lang="en-US" altLang="zh-CN"/>
              <a:t>  	}</a:t>
            </a:r>
            <a:endParaRPr lang="zh-CN" altLang="zh-CN"/>
          </a:p>
          <a:p>
            <a:r>
              <a:rPr lang="en-US" altLang="zh-CN"/>
              <a:t>  	if(</a:t>
            </a:r>
            <a:r>
              <a:rPr lang="zh-CN" altLang="zh-CN"/>
              <a:t>输出的顶点数目</a:t>
            </a:r>
            <a:r>
              <a:rPr lang="en-US" altLang="zh-CN"/>
              <a:t>&lt;|V(G)|)</a:t>
            </a:r>
            <a:endParaRPr lang="zh-CN" altLang="zh-CN"/>
          </a:p>
          <a:p>
            <a:r>
              <a:rPr lang="en-US" altLang="zh-CN"/>
              <a:t>    	//</a:t>
            </a:r>
            <a:r>
              <a:rPr lang="zh-CN" altLang="zh-CN"/>
              <a:t>若此条件不成立，则表示所有顶点均已输出，排序成功。</a:t>
            </a:r>
            <a:endParaRPr lang="zh-CN" altLang="zh-CN"/>
          </a:p>
          <a:p>
            <a:r>
              <a:rPr lang="en-US" altLang="zh-CN"/>
              <a:t>     	Error("G</a:t>
            </a:r>
            <a:r>
              <a:rPr lang="zh-CN" altLang="zh-CN"/>
              <a:t>中存在有向环，排序失败！</a:t>
            </a:r>
            <a:r>
              <a:rPr lang="en-US" altLang="zh-CN"/>
              <a:t>")</a:t>
            </a:r>
            <a:r>
              <a:rPr lang="zh-CN" altLang="zh-CN"/>
              <a:t>；</a:t>
            </a:r>
            <a:endParaRPr lang="zh-CN" altLang="zh-CN"/>
          </a:p>
          <a:p>
            <a:r>
              <a:rPr lang="en-US" altLang="zh-CN"/>
              <a:t>}</a:t>
            </a:r>
            <a:endParaRPr lang="zh-CN" altLang="zh-CN"/>
          </a:p>
          <a:p>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拓扑排序算法描述</a:t>
            </a:r>
            <a:endParaRPr lang="zh-CN" altLang="en-US"/>
          </a:p>
        </p:txBody>
      </p:sp>
      <p:sp>
        <p:nvSpPr>
          <p:cNvPr id="3" name="内容占位符 2"/>
          <p:cNvSpPr>
            <a:spLocks noGrp="1"/>
          </p:cNvSpPr>
          <p:nvPr>
            <p:ph idx="1"/>
          </p:nvPr>
        </p:nvSpPr>
        <p:spPr/>
        <p:txBody>
          <a:bodyPr/>
          <a:lstStyle/>
          <a:p>
            <a:r>
              <a:rPr lang="zh-CN" altLang="zh-CN" dirty="0" smtClean="0"/>
              <a:t>细化</a:t>
            </a:r>
            <a:r>
              <a:rPr lang="zh-CN" altLang="zh-CN" dirty="0"/>
              <a:t>步骤二</a:t>
            </a:r>
            <a:endParaRPr lang="zh-CN" altLang="zh-CN" dirty="0"/>
          </a:p>
          <a:p>
            <a:r>
              <a:rPr lang="zh-CN" altLang="zh-CN" dirty="0" smtClean="0"/>
              <a:t>① </a:t>
            </a:r>
            <a:r>
              <a:rPr lang="zh-CN" altLang="zh-CN" dirty="0"/>
              <a:t>把</a:t>
            </a:r>
            <a:r>
              <a:rPr lang="zh-CN" altLang="zh-CN" dirty="0">
                <a:solidFill>
                  <a:srgbClr val="FF0000"/>
                </a:solidFill>
              </a:rPr>
              <a:t>邻接表</a:t>
            </a:r>
            <a:r>
              <a:rPr lang="zh-CN" altLang="zh-CN" dirty="0"/>
              <a:t>中所有入度为零的顶点进栈；</a:t>
            </a:r>
            <a:endParaRPr lang="zh-CN" altLang="zh-CN" dirty="0"/>
          </a:p>
          <a:p>
            <a:r>
              <a:rPr lang="zh-CN" altLang="zh-CN" dirty="0"/>
              <a:t>② 在栈不空时：</a:t>
            </a:r>
            <a:endParaRPr lang="zh-CN" altLang="zh-CN" dirty="0"/>
          </a:p>
          <a:p>
            <a:r>
              <a:rPr lang="en-US" altLang="zh-CN" dirty="0">
                <a:sym typeface="Wingdings" panose="05000000000000000000"/>
              </a:rPr>
              <a:t></a:t>
            </a:r>
            <a:r>
              <a:rPr lang="en-US" altLang="zh-CN" baseline="-25000" dirty="0"/>
              <a:t>  </a:t>
            </a:r>
            <a:r>
              <a:rPr lang="zh-CN" altLang="zh-CN" dirty="0"/>
              <a:t>退栈并输出栈顶的顶点</a:t>
            </a:r>
            <a:r>
              <a:rPr lang="en-US" altLang="zh-CN" dirty="0"/>
              <a:t>j</a:t>
            </a:r>
            <a:r>
              <a:rPr lang="zh-CN" altLang="zh-CN" dirty="0"/>
              <a:t>；</a:t>
            </a:r>
            <a:endParaRPr lang="zh-CN" altLang="zh-CN" dirty="0"/>
          </a:p>
          <a:p>
            <a:r>
              <a:rPr lang="en-US" altLang="zh-CN" dirty="0">
                <a:sym typeface="Wingdings" panose="05000000000000000000"/>
              </a:rPr>
              <a:t></a:t>
            </a:r>
            <a:r>
              <a:rPr lang="en-US" altLang="zh-CN" baseline="-25000" dirty="0"/>
              <a:t>  </a:t>
            </a:r>
            <a:r>
              <a:rPr lang="zh-CN" altLang="zh-CN" dirty="0"/>
              <a:t>在邻接表的第</a:t>
            </a:r>
            <a:r>
              <a:rPr lang="en-US" altLang="zh-CN" dirty="0"/>
              <a:t>j</a:t>
            </a:r>
            <a:r>
              <a:rPr lang="zh-CN" altLang="zh-CN" dirty="0"/>
              <a:t>个单链表中，查找顶点为</a:t>
            </a:r>
            <a:r>
              <a:rPr lang="en-US" altLang="zh-CN" dirty="0"/>
              <a:t>j</a:t>
            </a:r>
            <a:r>
              <a:rPr lang="zh-CN" altLang="zh-CN" dirty="0"/>
              <a:t>的所有直接后继顶点</a:t>
            </a:r>
            <a:r>
              <a:rPr lang="en-US" altLang="zh-CN" dirty="0"/>
              <a:t>k</a:t>
            </a:r>
            <a:r>
              <a:rPr lang="zh-CN" altLang="zh-CN" dirty="0"/>
              <a:t>，并将</a:t>
            </a:r>
            <a:r>
              <a:rPr lang="en-US" altLang="zh-CN" dirty="0"/>
              <a:t>k</a:t>
            </a:r>
            <a:r>
              <a:rPr lang="zh-CN" altLang="zh-CN" dirty="0"/>
              <a:t>的入度减</a:t>
            </a:r>
            <a:r>
              <a:rPr lang="en-US" altLang="zh-CN" dirty="0"/>
              <a:t>1</a:t>
            </a:r>
            <a:r>
              <a:rPr lang="zh-CN" altLang="zh-CN" dirty="0"/>
              <a:t>。若顶点</a:t>
            </a:r>
            <a:r>
              <a:rPr lang="en-US" altLang="zh-CN" dirty="0"/>
              <a:t>k</a:t>
            </a:r>
            <a:r>
              <a:rPr lang="zh-CN" altLang="zh-CN" dirty="0"/>
              <a:t>的入度为零，则顶点</a:t>
            </a:r>
            <a:r>
              <a:rPr lang="en-US" altLang="zh-CN" dirty="0"/>
              <a:t>k</a:t>
            </a:r>
            <a:r>
              <a:rPr lang="zh-CN" altLang="zh-CN" dirty="0"/>
              <a:t>进栈；</a:t>
            </a:r>
            <a:endParaRPr lang="zh-CN" altLang="zh-CN" dirty="0"/>
          </a:p>
          <a:p>
            <a:r>
              <a:rPr lang="en-US" altLang="zh-CN" dirty="0">
                <a:sym typeface="Wingdings" panose="05000000000000000000"/>
              </a:rPr>
              <a:t></a:t>
            </a:r>
            <a:r>
              <a:rPr lang="en-US" altLang="zh-CN" baseline="-25000" dirty="0"/>
              <a:t>  </a:t>
            </a:r>
            <a:r>
              <a:rPr lang="zh-CN" altLang="zh-CN" dirty="0"/>
              <a:t>若栈空时输出的顶点个数不是</a:t>
            </a:r>
            <a:r>
              <a:rPr lang="en-US" altLang="zh-CN" dirty="0"/>
              <a:t>n</a:t>
            </a:r>
            <a:r>
              <a:rPr lang="zh-CN" altLang="zh-CN" dirty="0"/>
              <a:t>，则有向图中有环路，否则拓扑排序完毕。</a:t>
            </a:r>
            <a:endParaRPr lang="zh-CN" altLang="zh-CN" dirty="0"/>
          </a:p>
          <a:p>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6.2 </a:t>
            </a:r>
            <a:r>
              <a:rPr lang="zh-CN" altLang="en-US">
                <a:solidFill>
                  <a:schemeClr val="tx2">
                    <a:lumMod val="90000"/>
                    <a:lumOff val="10000"/>
                  </a:schemeClr>
                </a:solidFill>
                <a:latin typeface="黑体" panose="02010609060101010101" charset="-122"/>
                <a:ea typeface="黑体" panose="02010609060101010101" charset="-122"/>
                <a:cs typeface="+mj-cs"/>
              </a:rPr>
              <a:t>图</a:t>
            </a:r>
            <a:r>
              <a:rPr lang="zh-CN" altLang="en-US" smtClean="0">
                <a:solidFill>
                  <a:schemeClr val="tx2">
                    <a:lumMod val="90000"/>
                    <a:lumOff val="10000"/>
                  </a:schemeClr>
                </a:solidFill>
                <a:latin typeface="黑体" panose="02010609060101010101" charset="-122"/>
                <a:ea typeface="黑体" panose="02010609060101010101" charset="-122"/>
                <a:cs typeface="+mj-cs"/>
              </a:rPr>
              <a:t>的逻辑结构</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250"/>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6.2.1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250"/>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6.2.2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 图的</a:t>
            </a:r>
            <a:r>
              <a:rPr lang="zh-CN" altLang="en-US" sz="2400">
                <a:solidFill>
                  <a:schemeClr val="tx1"/>
                </a:solidFill>
              </a:rPr>
              <a:t>定义和基本术语</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 图的</a:t>
            </a:r>
            <a:r>
              <a:rPr lang="zh-CN" altLang="en-US" sz="2400">
                <a:solidFill>
                  <a:schemeClr val="tx1"/>
                </a:solidFill>
              </a:rPr>
              <a:t>操作定义</a:t>
            </a:r>
            <a:endParaRPr lang="zh-CN" altLang="zh-CN" sz="2400">
              <a:solidFill>
                <a:schemeClr val="tx1"/>
              </a:solidFill>
            </a:endParaRPr>
          </a:p>
        </p:txBody>
      </p:sp>
      <p:sp>
        <p:nvSpPr>
          <p:cNvPr id="16394" name="标题 2"/>
          <p:cNvSpPr>
            <a:spLocks noGrp="1"/>
          </p:cNvSpPr>
          <p:nvPr>
            <p:ph type="title"/>
          </p:nvPr>
        </p:nvSpPr>
        <p:spPr/>
        <p:txBody>
          <a:bodyPr/>
          <a:lstStyle/>
          <a:p>
            <a:pPr eaLnBrk="1" hangingPunct="1"/>
            <a:endParaRPr lang="zh-CN" altLang="en-US" smtClean="0"/>
          </a:p>
        </p:txBody>
      </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拓扑排序</a:t>
            </a:r>
            <a:r>
              <a:rPr lang="zh-CN" altLang="zh-CN"/>
              <a:t>数据结构描述</a:t>
            </a:r>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28674" name="Picture 2" descr="6t6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7742" y="2132856"/>
            <a:ext cx="8399835" cy="286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898490" y="5363924"/>
            <a:ext cx="3416320" cy="369332"/>
          </a:xfrm>
          <a:prstGeom prst="rect">
            <a:avLst/>
          </a:prstGeom>
        </p:spPr>
        <p:txBody>
          <a:bodyPr wrap="none">
            <a:spAutoFit/>
          </a:bodyPr>
          <a:lstStyle/>
          <a:p>
            <a:pPr algn="l"/>
            <a:r>
              <a:rPr lang="zh-CN" altLang="zh-CN">
                <a:solidFill>
                  <a:schemeClr val="tx1"/>
                </a:solidFill>
                <a:latin typeface="黑体" panose="02010609060101010101" charset="-122"/>
                <a:ea typeface="黑体" panose="02010609060101010101" charset="-122"/>
              </a:rPr>
              <a:t>基于邻接表的拓扑排序数据结构</a:t>
            </a:r>
            <a:endParaRPr lang="zh-CN" altLang="en-US">
              <a:solidFill>
                <a:schemeClr val="tx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拓扑排序算法</a:t>
            </a:r>
            <a:endParaRPr lang="zh-CN" altLang="en-US"/>
          </a:p>
        </p:txBody>
      </p:sp>
      <p:sp>
        <p:nvSpPr>
          <p:cNvPr id="3" name="内容占位符 2"/>
          <p:cNvSpPr>
            <a:spLocks noGrp="1"/>
          </p:cNvSpPr>
          <p:nvPr>
            <p:ph idx="1"/>
          </p:nvPr>
        </p:nvSpPr>
        <p:spPr>
          <a:xfrm>
            <a:off x="1259632" y="1700808"/>
            <a:ext cx="6264944" cy="2200275"/>
          </a:xfrm>
        </p:spPr>
        <p:txBody>
          <a:bodyPr/>
          <a:lstStyle/>
          <a:p>
            <a:pPr marL="0" indent="0">
              <a:buNone/>
            </a:pPr>
            <a:r>
              <a:rPr lang="en-US" altLang="zh-CN" sz="2000"/>
              <a:t>/*=======================================</a:t>
            </a:r>
            <a:endParaRPr lang="zh-CN" altLang="zh-CN" sz="2000"/>
          </a:p>
          <a:p>
            <a:pPr marL="0" indent="0">
              <a:buNone/>
            </a:pPr>
            <a:r>
              <a:rPr lang="zh-CN" altLang="zh-CN" sz="2000"/>
              <a:t>函数功能：无前趋的顶点优先的拓扑排序</a:t>
            </a:r>
            <a:endParaRPr lang="zh-CN" altLang="zh-CN" sz="2000"/>
          </a:p>
          <a:p>
            <a:pPr marL="0" indent="0">
              <a:buNone/>
            </a:pPr>
            <a:r>
              <a:rPr lang="zh-CN" altLang="zh-CN" sz="2000"/>
              <a:t>函数输入：邻接表</a:t>
            </a:r>
            <a:r>
              <a:rPr lang="en-US" altLang="zh-CN" sz="2000"/>
              <a:t>G</a:t>
            </a:r>
            <a:r>
              <a:rPr lang="zh-CN" altLang="zh-CN" sz="2000"/>
              <a:t>、（拓扑排序序列数组</a:t>
            </a:r>
            <a:r>
              <a:rPr lang="en-US" altLang="zh-CN" sz="2000"/>
              <a:t>v[]</a:t>
            </a:r>
            <a:r>
              <a:rPr lang="zh-CN" altLang="zh-CN" sz="2000"/>
              <a:t>）</a:t>
            </a:r>
            <a:endParaRPr lang="zh-CN" altLang="zh-CN" sz="2000"/>
          </a:p>
          <a:p>
            <a:pPr marL="0" indent="0">
              <a:buNone/>
            </a:pPr>
            <a:r>
              <a:rPr lang="zh-CN" altLang="zh-CN" sz="2000"/>
              <a:t>函数输出：</a:t>
            </a:r>
            <a:r>
              <a:rPr lang="en-US" altLang="zh-CN" sz="2000"/>
              <a:t>TURE——G</a:t>
            </a:r>
            <a:r>
              <a:rPr lang="zh-CN" altLang="zh-CN" sz="2000"/>
              <a:t>无回路，</a:t>
            </a:r>
            <a:r>
              <a:rPr lang="en-US" altLang="zh-CN" sz="2000"/>
              <a:t> FALSE——G</a:t>
            </a:r>
            <a:r>
              <a:rPr lang="zh-CN" altLang="zh-CN" sz="2000"/>
              <a:t>有回路</a:t>
            </a:r>
            <a:endParaRPr lang="zh-CN" altLang="zh-CN" sz="2000"/>
          </a:p>
          <a:p>
            <a:pPr marL="0" indent="0">
              <a:buNone/>
            </a:pPr>
            <a:r>
              <a:rPr lang="en-US" altLang="zh-CN" sz="2000"/>
              <a:t>        </a:t>
            </a:r>
            <a:r>
              <a:rPr lang="zh-CN" altLang="zh-CN" sz="2000"/>
              <a:t>拓扑排序序列数组</a:t>
            </a:r>
            <a:r>
              <a:rPr lang="en-US" altLang="zh-CN" sz="2000"/>
              <a:t>v[]</a:t>
            </a:r>
            <a:endParaRPr lang="zh-CN" altLang="zh-CN" sz="2000"/>
          </a:p>
          <a:p>
            <a:pPr marL="0" indent="0">
              <a:buNone/>
            </a:pPr>
            <a:r>
              <a:rPr lang="en-US" altLang="zh-CN" sz="2000"/>
              <a:t>==========================================*/</a:t>
            </a:r>
            <a:endParaRPr lang="zh-CN" altLang="zh-CN" sz="2000"/>
          </a:p>
          <a:p>
            <a:pPr marL="0" indent="0">
              <a:buNone/>
            </a:pPr>
            <a:r>
              <a:rPr lang="en-US" altLang="zh-CN" sz="2000"/>
              <a:t>int TopologicalSort(AL_Graph G,int v[])</a:t>
            </a:r>
            <a:endParaRPr lang="zh-CN" altLang="zh-CN" sz="2000"/>
          </a:p>
          <a:p>
            <a:pPr marL="0" indent="0">
              <a:buNone/>
            </a:pPr>
            <a:endParaRPr lang="zh-CN" altLang="en-US" sz="200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6.8</a:t>
            </a:r>
            <a:r>
              <a:rPr lang="zh-CN" altLang="en-US">
                <a:solidFill>
                  <a:schemeClr val="tx2">
                    <a:lumMod val="90000"/>
                    <a:lumOff val="10000"/>
                  </a:schemeClr>
                </a:solidFill>
                <a:latin typeface="黑体" panose="02010609060101010101" charset="-122"/>
                <a:ea typeface="黑体" panose="02010609060101010101" charset="-122"/>
                <a:cs typeface="+mj-cs"/>
              </a:rPr>
              <a:t>活动顶点与活动边的问题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6.8.1</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6.8.2</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问题引入</a:t>
            </a:r>
            <a:endParaRPr lang="zh-CN" altLang="zh-CN" sz="2400">
              <a:solidFill>
                <a:schemeClr val="bg1">
                  <a:lumMod val="7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en-US" altLang="zh-CN" sz="2400">
                <a:solidFill>
                  <a:schemeClr val="bg1">
                    <a:lumMod val="75000"/>
                  </a:schemeClr>
                </a:solidFill>
              </a:rPr>
              <a:t>AOV</a:t>
            </a:r>
            <a:r>
              <a:rPr lang="zh-CN" altLang="en-US" sz="2400">
                <a:solidFill>
                  <a:schemeClr val="bg1">
                    <a:lumMod val="75000"/>
                  </a:schemeClr>
                </a:solidFill>
              </a:rPr>
              <a:t>网与拓扑排序</a:t>
            </a:r>
            <a:endParaRPr lang="zh-CN" altLang="zh-CN" sz="2400">
              <a:solidFill>
                <a:schemeClr val="bg1">
                  <a:lumMod val="7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6.8.3</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6.8.4</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47864" y="3601765"/>
            <a:ext cx="3537350"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en-US" altLang="zh-CN" sz="2400">
                <a:solidFill>
                  <a:schemeClr val="tx1"/>
                </a:solidFill>
              </a:rPr>
              <a:t>AOE</a:t>
            </a:r>
            <a:r>
              <a:rPr lang="zh-CN" altLang="en-US" sz="2400">
                <a:solidFill>
                  <a:schemeClr val="tx1"/>
                </a:solidFill>
              </a:rPr>
              <a:t>网与关键路径</a:t>
            </a:r>
            <a:endParaRPr lang="zh-CN" altLang="zh-CN" sz="2400">
              <a:solidFill>
                <a:schemeClr val="tx1"/>
              </a:solidFill>
            </a:endParaRPr>
          </a:p>
        </p:txBody>
      </p:sp>
      <p:sp>
        <p:nvSpPr>
          <p:cNvPr id="14" name="矩形 16"/>
          <p:cNvSpPr>
            <a:spLocks noChangeArrowheads="1"/>
          </p:cNvSpPr>
          <p:nvPr/>
        </p:nvSpPr>
        <p:spPr bwMode="auto">
          <a:xfrm>
            <a:off x="3347864" y="4327252"/>
            <a:ext cx="3537350"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小结</a:t>
            </a:r>
            <a:endParaRPr lang="zh-CN" altLang="zh-CN" sz="2400">
              <a:solidFill>
                <a:schemeClr val="bg1">
                  <a:lumMod val="75000"/>
                </a:schemeClr>
              </a:solidFill>
            </a:endParaRPr>
          </a:p>
        </p:txBody>
      </p:sp>
    </p:spTree>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7544" y="2276872"/>
            <a:ext cx="8216570" cy="2508900"/>
            <a:chOff x="467544" y="2276872"/>
            <a:chExt cx="8216570" cy="2508900"/>
          </a:xfrm>
        </p:grpSpPr>
        <p:pic>
          <p:nvPicPr>
            <p:cNvPr id="29698" name="Picture 2" descr="6t7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7544" y="2276872"/>
              <a:ext cx="8216570" cy="250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427984" y="3212976"/>
              <a:ext cx="504056" cy="369332"/>
            </a:xfrm>
            <a:prstGeom prst="rect">
              <a:avLst/>
            </a:prstGeom>
            <a:ln>
              <a:noFill/>
            </a:ln>
          </p:spPr>
          <p:txBody>
            <a:bodyPr rtlCol="0" anchor="ctr">
              <a:spAutoFit/>
            </a:bodyPr>
            <a:lstStyle/>
            <a:p>
              <a:pPr algn="ctr"/>
              <a:r>
                <a:rPr lang="en-US" altLang="zh-CN" b="1" dirty="0" smtClean="0">
                  <a:solidFill>
                    <a:srgbClr val="5F5F5F"/>
                  </a:solidFill>
                  <a:latin typeface="黑体" panose="02010609060101010101" charset="-122"/>
                  <a:ea typeface="黑体" panose="02010609060101010101" charset="-122"/>
                </a:rPr>
                <a:t>C1</a:t>
              </a:r>
              <a:endParaRPr lang="zh-CN" altLang="en-US" b="1" dirty="0" smtClean="0">
                <a:solidFill>
                  <a:srgbClr val="5F5F5F"/>
                </a:solidFill>
                <a:latin typeface="黑体" panose="02010609060101010101" charset="-122"/>
                <a:ea typeface="黑体" panose="02010609060101010101" charset="-122"/>
              </a:endParaRPr>
            </a:p>
          </p:txBody>
        </p:sp>
        <p:sp>
          <p:nvSpPr>
            <p:cNvPr id="8" name="矩形 7"/>
            <p:cNvSpPr/>
            <p:nvPr/>
          </p:nvSpPr>
          <p:spPr>
            <a:xfrm>
              <a:off x="4801471" y="3545734"/>
              <a:ext cx="504056" cy="338554"/>
            </a:xfrm>
            <a:prstGeom prst="rect">
              <a:avLst/>
            </a:prstGeom>
            <a:solidFill>
              <a:schemeClr val="bg1"/>
            </a:solidFill>
            <a:ln>
              <a:noFill/>
            </a:ln>
          </p:spPr>
          <p:txBody>
            <a:bodyPr wrap="square" rtlCol="0" anchor="ctr">
              <a:spAutoFit/>
            </a:bodyPr>
            <a:lstStyle/>
            <a:p>
              <a:pPr algn="ctr"/>
              <a:r>
                <a:rPr lang="en-US" altLang="zh-CN" sz="1600" b="1" dirty="0" smtClean="0">
                  <a:solidFill>
                    <a:srgbClr val="5F5F5F"/>
                  </a:solidFill>
                  <a:latin typeface="黑体" panose="02010609060101010101" charset="-122"/>
                  <a:ea typeface="黑体" panose="02010609060101010101" charset="-122"/>
                </a:rPr>
                <a:t>C6</a:t>
              </a:r>
              <a:endParaRPr lang="zh-CN" altLang="en-US" sz="1600" b="1" dirty="0" smtClean="0">
                <a:solidFill>
                  <a:srgbClr val="5F5F5F"/>
                </a:solidFill>
                <a:latin typeface="黑体" panose="02010609060101010101" charset="-122"/>
                <a:ea typeface="黑体" panose="02010609060101010101" charset="-122"/>
              </a:endParaRPr>
            </a:p>
          </p:txBody>
        </p:sp>
      </p:grpSp>
      <p:sp>
        <p:nvSpPr>
          <p:cNvPr id="2" name="标题 1"/>
          <p:cNvSpPr>
            <a:spLocks noGrp="1"/>
          </p:cNvSpPr>
          <p:nvPr>
            <p:ph type="title"/>
          </p:nvPr>
        </p:nvSpPr>
        <p:spPr/>
        <p:txBody>
          <a:bodyPr/>
          <a:lstStyle/>
          <a:p>
            <a:r>
              <a:rPr lang="zh-CN" altLang="zh-CN" dirty="0"/>
              <a:t>活动边最长问题</a:t>
            </a:r>
            <a:r>
              <a:rPr lang="en-US" altLang="zh-CN" dirty="0"/>
              <a:t>——</a:t>
            </a:r>
            <a:r>
              <a:rPr lang="zh-CN" altLang="en-US" dirty="0"/>
              <a:t>问题背景</a:t>
            </a:r>
            <a:endParaRPr lang="zh-CN" altLang="en-US" dirty="0"/>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sp>
        <p:nvSpPr>
          <p:cNvPr id="5" name="AutoShape 131"/>
          <p:cNvSpPr>
            <a:spLocks noChangeArrowheads="1"/>
          </p:cNvSpPr>
          <p:nvPr/>
        </p:nvSpPr>
        <p:spPr bwMode="auto">
          <a:xfrm>
            <a:off x="683568" y="4869160"/>
            <a:ext cx="3132348" cy="1152129"/>
          </a:xfrm>
          <a:prstGeom prst="cloudCallout">
            <a:avLst>
              <a:gd name="adj1" fmla="val 35438"/>
              <a:gd name="adj2" fmla="val -71749"/>
            </a:avLst>
          </a:prstGeom>
          <a:solidFill>
            <a:schemeClr val="bg2">
              <a:lumMod val="20000"/>
              <a:lumOff val="80000"/>
            </a:schemeClr>
          </a:solidFill>
          <a:ln w="9525">
            <a:solidFill>
              <a:srgbClr val="5F5F5F"/>
            </a:solidFill>
            <a:round/>
          </a:ln>
          <a:effectLst/>
        </p:spPr>
        <p:txBody>
          <a:bodyPr/>
          <a:lstStyle/>
          <a:p>
            <a:pPr algn="l" eaLnBrk="0" hangingPunct="0">
              <a:spcBef>
                <a:spcPct val="20000"/>
              </a:spcBef>
              <a:buClr>
                <a:schemeClr val="hlink"/>
              </a:buClr>
              <a:buFont typeface="Wingdings" panose="05000000000000000000" pitchFamily="2" charset="2"/>
              <a:buNone/>
            </a:pPr>
            <a:r>
              <a:rPr lang="zh-CN" altLang="zh-CN" dirty="0">
                <a:solidFill>
                  <a:schemeClr val="tx1"/>
                </a:solidFill>
                <a:latin typeface="黑体" panose="02010609060101010101" charset="-122"/>
                <a:ea typeface="黑体" panose="02010609060101010101" charset="-122"/>
              </a:rPr>
              <a:t>至少在多长时间内能学完这些课程</a:t>
            </a:r>
            <a:r>
              <a:rPr lang="zh-CN" altLang="en-US" dirty="0">
                <a:solidFill>
                  <a:schemeClr val="tx1"/>
                </a:solidFill>
                <a:latin typeface="黑体" panose="02010609060101010101" charset="-122"/>
                <a:ea typeface="黑体" panose="02010609060101010101" charset="-122"/>
              </a:rPr>
              <a:t>？</a:t>
            </a:r>
            <a:endParaRPr lang="zh-CN" altLang="en-US" dirty="0">
              <a:solidFill>
                <a:schemeClr val="tx1"/>
              </a:solidFill>
              <a:latin typeface="黑体" panose="02010609060101010101" charset="-122"/>
              <a:ea typeface="黑体" panose="02010609060101010101" charset="-122"/>
            </a:endParaRPr>
          </a:p>
        </p:txBody>
      </p:sp>
      <p:sp>
        <p:nvSpPr>
          <p:cNvPr id="6" name="AutoShape 131"/>
          <p:cNvSpPr>
            <a:spLocks noChangeArrowheads="1"/>
          </p:cNvSpPr>
          <p:nvPr/>
        </p:nvSpPr>
        <p:spPr bwMode="auto">
          <a:xfrm>
            <a:off x="5220072" y="4869160"/>
            <a:ext cx="3132348" cy="1152129"/>
          </a:xfrm>
          <a:prstGeom prst="cloudCallout">
            <a:avLst>
              <a:gd name="adj1" fmla="val -26878"/>
              <a:gd name="adj2" fmla="val -97058"/>
            </a:avLst>
          </a:prstGeom>
          <a:solidFill>
            <a:schemeClr val="bg2">
              <a:lumMod val="20000"/>
              <a:lumOff val="80000"/>
            </a:schemeClr>
          </a:solidFill>
          <a:ln w="9525">
            <a:solidFill>
              <a:srgbClr val="5F5F5F"/>
            </a:solidFill>
            <a:round/>
          </a:ln>
          <a:effectLst/>
        </p:spPr>
        <p:txBody>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buNone/>
            </a:pPr>
            <a:r>
              <a:rPr lang="zh-CN" altLang="en-US" sz="1800" b="0" dirty="0" smtClean="0"/>
              <a:t>顶点的持续时间，如何在图中表示？</a:t>
            </a:r>
            <a:endParaRPr lang="zh-CN" altLang="en-US" sz="1800" b="0" dirty="0"/>
          </a:p>
        </p:txBody>
      </p:sp>
      <p:sp>
        <p:nvSpPr>
          <p:cNvPr id="9" name="TextBox 8"/>
          <p:cNvSpPr txBox="1"/>
          <p:nvPr/>
        </p:nvSpPr>
        <p:spPr bwMode="auto">
          <a:xfrm>
            <a:off x="1187624" y="1052736"/>
            <a:ext cx="7128792"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dirty="0" smtClean="0">
                <a:solidFill>
                  <a:srgbClr val="FF0000"/>
                </a:solidFill>
              </a:rPr>
              <a:t>拓扑排序  </a:t>
            </a:r>
            <a:r>
              <a:rPr lang="zh-CN" altLang="en-US" dirty="0" smtClean="0"/>
              <a:t>解答工程能否正常进行（各门课程的先后次序）</a:t>
            </a:r>
            <a:endParaRPr lang="zh-CN" altLang="en-US" dirty="0"/>
          </a:p>
        </p:txBody>
      </p:sp>
      <p:sp>
        <p:nvSpPr>
          <p:cNvPr id="10" name="TextBox 9"/>
          <p:cNvSpPr txBox="1"/>
          <p:nvPr/>
        </p:nvSpPr>
        <p:spPr bwMode="auto">
          <a:xfrm>
            <a:off x="1187624" y="1556792"/>
            <a:ext cx="7128792" cy="648512"/>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dirty="0" smtClean="0"/>
              <a:t>问题：</a:t>
            </a:r>
            <a:r>
              <a:rPr lang="en-US" altLang="zh-CN" dirty="0" smtClean="0"/>
              <a:t>1.</a:t>
            </a:r>
            <a:r>
              <a:rPr lang="zh-CN" altLang="en-US" dirty="0" smtClean="0"/>
              <a:t>完成工程至少需要多长时间？</a:t>
            </a:r>
            <a:endParaRPr lang="en-US" altLang="zh-CN" dirty="0" smtClean="0"/>
          </a:p>
          <a:p>
            <a:pPr algn="l"/>
            <a:r>
              <a:rPr lang="en-US" altLang="zh-CN" dirty="0" smtClean="0"/>
              <a:t>            2.</a:t>
            </a:r>
            <a:r>
              <a:rPr lang="zh-CN" altLang="en-US" dirty="0" smtClean="0"/>
              <a:t>哪些活动是影响工程进度的关键？</a:t>
            </a:r>
            <a:endParaRPr lang="en-US" altLang="zh-CN" dirty="0" smtClean="0"/>
          </a:p>
        </p:txBody>
      </p:sp>
      <p:sp>
        <p:nvSpPr>
          <p:cNvPr id="12" name="矩形 11"/>
          <p:cNvSpPr/>
          <p:nvPr/>
        </p:nvSpPr>
        <p:spPr>
          <a:xfrm>
            <a:off x="6372200" y="2283837"/>
            <a:ext cx="2592288" cy="2585323"/>
          </a:xfrm>
          <a:prstGeom prst="rect">
            <a:avLst/>
          </a:prstGeom>
          <a:solidFill>
            <a:schemeClr val="bg1"/>
          </a:solidFill>
          <a:ln>
            <a:noFill/>
          </a:ln>
        </p:spPr>
        <p:txBody>
          <a:bodyPr wrap="square" rtlCol="0" anchor="ctr">
            <a:spAutoFit/>
          </a:bodyPr>
          <a:lstStyle/>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en-US" altLang="zh-CN" dirty="0" smtClean="0">
              <a:solidFill>
                <a:srgbClr val="5F5F5F"/>
              </a:solidFill>
              <a:latin typeface="黑体" panose="02010609060101010101" charset="-122"/>
              <a:ea typeface="黑体" panose="02010609060101010101" charset="-122"/>
            </a:endParaRPr>
          </a:p>
          <a:p>
            <a:pPr algn="ctr"/>
            <a:endParaRPr lang="zh-CN" altLang="en-US" dirty="0"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ox(i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12"/>
                                        </p:tgtEl>
                                        <p:attrNameLst>
                                          <p:attrName>ppt_x</p:attrName>
                                        </p:attrNameLst>
                                      </p:cBhvr>
                                      <p:tavLst>
                                        <p:tav tm="0">
                                          <p:val>
                                            <p:strVal val="ppt_x"/>
                                          </p:val>
                                        </p:tav>
                                        <p:tav tm="100000">
                                          <p:val>
                                            <p:strVal val="ppt_x"/>
                                          </p:val>
                                        </p:tav>
                                      </p:tavLst>
                                    </p:anim>
                                    <p:anim calcmode="lin" valueType="num">
                                      <p:cBhvr additive="base">
                                        <p:cTn id="31" dur="500"/>
                                        <p:tgtEl>
                                          <p:spTgt spid="12"/>
                                        </p:tgtEl>
                                        <p:attrNameLst>
                                          <p:attrName>ppt_y</p:attrName>
                                        </p:attrNameLst>
                                      </p:cBhvr>
                                      <p:tavLst>
                                        <p:tav tm="0">
                                          <p:val>
                                            <p:strVal val="ppt_y"/>
                                          </p:val>
                                        </p:tav>
                                        <p:tav tm="100000">
                                          <p:val>
                                            <p:strVal val="1+ppt_h/2"/>
                                          </p:val>
                                        </p:tav>
                                      </p:tavLst>
                                    </p:anim>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2"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活动边最长问题</a:t>
            </a:r>
            <a:r>
              <a:rPr lang="en-US" altLang="zh-CN"/>
              <a:t>——</a:t>
            </a:r>
            <a:r>
              <a:rPr lang="zh-CN" altLang="en-US"/>
              <a:t>问题背景</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30722" name="Picture 2" descr="6t7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5385" y="2750392"/>
            <a:ext cx="8853852" cy="97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descr="6t7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4716550"/>
            <a:ext cx="4464668" cy="120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42869" y="4221088"/>
            <a:ext cx="3185487" cy="369332"/>
          </a:xfrm>
          <a:prstGeom prst="rect">
            <a:avLst/>
          </a:prstGeom>
        </p:spPr>
        <p:txBody>
          <a:bodyPr wrap="none">
            <a:spAutoFit/>
          </a:bodyPr>
          <a:lstStyle/>
          <a:p>
            <a:pPr algn="l"/>
            <a:r>
              <a:rPr lang="zh-CN" altLang="zh-CN">
                <a:solidFill>
                  <a:schemeClr val="tx1"/>
                </a:solidFill>
                <a:latin typeface="黑体" panose="02010609060101010101" charset="-122"/>
                <a:ea typeface="黑体" panose="02010609060101010101" charset="-122"/>
              </a:rPr>
              <a:t>顶点与边的转换中信息的描述</a:t>
            </a:r>
            <a:endParaRPr lang="zh-CN" altLang="en-US">
              <a:solidFill>
                <a:schemeClr val="tx1"/>
              </a:solidFill>
              <a:latin typeface="黑体" panose="02010609060101010101" charset="-122"/>
              <a:ea typeface="黑体" panose="02010609060101010101" charset="-122"/>
            </a:endParaRPr>
          </a:p>
        </p:txBody>
      </p:sp>
      <p:sp>
        <p:nvSpPr>
          <p:cNvPr id="8" name="AutoShape 131"/>
          <p:cNvSpPr>
            <a:spLocks noChangeArrowheads="1"/>
          </p:cNvSpPr>
          <p:nvPr/>
        </p:nvSpPr>
        <p:spPr bwMode="auto">
          <a:xfrm>
            <a:off x="6011652" y="1343142"/>
            <a:ext cx="3132348" cy="1152129"/>
          </a:xfrm>
          <a:prstGeom prst="cloudCallout">
            <a:avLst>
              <a:gd name="adj1" fmla="val -64455"/>
              <a:gd name="adj2" fmla="val 41522"/>
            </a:avLst>
          </a:prstGeom>
          <a:solidFill>
            <a:schemeClr val="bg2">
              <a:lumMod val="20000"/>
              <a:lumOff val="80000"/>
            </a:schemeClr>
          </a:solidFill>
          <a:ln w="9525">
            <a:solidFill>
              <a:srgbClr val="5F5F5F"/>
            </a:solidFill>
            <a:round/>
          </a:ln>
          <a:effectLst/>
        </p:spPr>
        <p:txBody>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spcBef>
                <a:spcPct val="0"/>
              </a:spcBef>
              <a:buNone/>
            </a:pPr>
            <a:r>
              <a:rPr lang="en-US" altLang="zh-CN" sz="1800" b="0" smtClean="0"/>
              <a:t>AOV</a:t>
            </a:r>
            <a:r>
              <a:rPr lang="zh-CN" altLang="zh-CN" sz="1800" b="0" smtClean="0"/>
              <a:t>网增加了活动的权值后，应该如何描述？</a:t>
            </a:r>
            <a:endParaRPr lang="zh-CN" altLang="en-US" sz="1800" b="0"/>
          </a:p>
        </p:txBody>
      </p:sp>
      <p:sp>
        <p:nvSpPr>
          <p:cNvPr id="6" name="矩形 5"/>
          <p:cNvSpPr/>
          <p:nvPr/>
        </p:nvSpPr>
        <p:spPr>
          <a:xfrm>
            <a:off x="3556337" y="6165304"/>
            <a:ext cx="2031325" cy="369332"/>
          </a:xfrm>
          <a:prstGeom prst="rect">
            <a:avLst/>
          </a:prstGeom>
        </p:spPr>
        <p:txBody>
          <a:bodyPr wrap="none">
            <a:spAutoFit/>
          </a:bodyPr>
          <a:lstStyle/>
          <a:p>
            <a:pPr algn="l"/>
            <a:r>
              <a:rPr lang="zh-CN" altLang="zh-CN">
                <a:solidFill>
                  <a:schemeClr val="tx1"/>
                </a:solidFill>
                <a:latin typeface="黑体" panose="02010609060101010101" charset="-122"/>
                <a:ea typeface="黑体" panose="02010609060101010101" charset="-122"/>
              </a:rPr>
              <a:t>“活动边”的链接</a:t>
            </a:r>
            <a:endParaRPr lang="zh-CN" altLang="en-US">
              <a:solidFill>
                <a:schemeClr val="tx1"/>
              </a:solidFill>
              <a:latin typeface="黑体" panose="02010609060101010101" charset="-122"/>
              <a:ea typeface="黑体" panose="02010609060101010101" charset="-122"/>
            </a:endParaRPr>
          </a:p>
        </p:txBody>
      </p:sp>
      <p:pic>
        <p:nvPicPr>
          <p:cNvPr id="104450" name="Picture 2"/>
          <p:cNvPicPr>
            <a:picLocks noChangeAspect="1" noChangeArrowheads="1"/>
          </p:cNvPicPr>
          <p:nvPr/>
        </p:nvPicPr>
        <p:blipFill>
          <a:blip r:embed="rId3" cstate="print"/>
          <a:srcRect/>
          <a:stretch>
            <a:fillRect/>
          </a:stretch>
        </p:blipFill>
        <p:spPr bwMode="auto">
          <a:xfrm>
            <a:off x="827584" y="1124744"/>
            <a:ext cx="2016224" cy="1443569"/>
          </a:xfrm>
          <a:prstGeom prst="rect">
            <a:avLst/>
          </a:prstGeom>
          <a:noFill/>
          <a:ln w="9525">
            <a:noFill/>
            <a:miter lim="800000"/>
            <a:headEnd/>
            <a:tailEnd/>
          </a:ln>
        </p:spPr>
      </p:pic>
      <p:sp>
        <p:nvSpPr>
          <p:cNvPr id="10" name="矩形 9"/>
          <p:cNvSpPr/>
          <p:nvPr/>
        </p:nvSpPr>
        <p:spPr>
          <a:xfrm>
            <a:off x="1187624" y="4581128"/>
            <a:ext cx="6336704" cy="2016224"/>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1" name="矩形 10"/>
          <p:cNvSpPr/>
          <p:nvPr/>
        </p:nvSpPr>
        <p:spPr>
          <a:xfrm>
            <a:off x="0" y="2564904"/>
            <a:ext cx="9144000" cy="1224136"/>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2" name="椭圆 11"/>
          <p:cNvSpPr/>
          <p:nvPr/>
        </p:nvSpPr>
        <p:spPr>
          <a:xfrm>
            <a:off x="611560" y="1052736"/>
            <a:ext cx="1656184" cy="1152128"/>
          </a:xfrm>
          <a:prstGeom prst="ellipse">
            <a:avLst/>
          </a:prstGeom>
          <a:ln>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活动边最长问题</a:t>
            </a:r>
            <a:r>
              <a:rPr lang="en-US" altLang="zh-CN"/>
              <a:t>——</a:t>
            </a:r>
            <a:r>
              <a:rPr lang="zh-CN" altLang="en-US"/>
              <a:t>问题背景</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31746" name="Picture 2" descr="6t7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4713" y="2406524"/>
            <a:ext cx="8082001" cy="21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771800" y="4725144"/>
            <a:ext cx="2954655" cy="369332"/>
          </a:xfrm>
          <a:prstGeom prst="rect">
            <a:avLst/>
          </a:prstGeom>
        </p:spPr>
        <p:txBody>
          <a:bodyPr wrap="none">
            <a:spAutoFit/>
          </a:bodyPr>
          <a:lstStyle/>
          <a:p>
            <a:pPr algn="l"/>
            <a:r>
              <a:rPr lang="zh-CN" altLang="zh-CN">
                <a:solidFill>
                  <a:schemeClr val="tx1"/>
                </a:solidFill>
                <a:latin typeface="黑体" panose="02010609060101010101" charset="-122"/>
                <a:ea typeface="黑体" panose="02010609060101010101" charset="-122"/>
              </a:rPr>
              <a:t>活动边表示的网络初步形态</a:t>
            </a:r>
            <a:endParaRPr lang="zh-CN" altLang="en-US">
              <a:solidFill>
                <a:schemeClr val="tx1"/>
              </a:solidFill>
              <a:latin typeface="黑体" panose="02010609060101010101" charset="-122"/>
              <a:ea typeface="黑体" panose="02010609060101010101" charset="-122"/>
            </a:endParaRPr>
          </a:p>
        </p:txBody>
      </p:sp>
      <p:sp>
        <p:nvSpPr>
          <p:cNvPr id="6" name="TextBox 5"/>
          <p:cNvSpPr txBox="1"/>
          <p:nvPr/>
        </p:nvSpPr>
        <p:spPr bwMode="auto">
          <a:xfrm>
            <a:off x="539552" y="5301208"/>
            <a:ext cx="8064896" cy="648512"/>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t>其中活动边</a:t>
            </a:r>
            <a:r>
              <a:rPr lang="en-US" altLang="zh-CN" dirty="0" smtClean="0"/>
              <a:t>C2</a:t>
            </a:r>
            <a:r>
              <a:rPr lang="zh-CN" altLang="en-US" dirty="0" smtClean="0"/>
              <a:t>、</a:t>
            </a:r>
            <a:r>
              <a:rPr lang="en-US" altLang="zh-CN" dirty="0" smtClean="0"/>
              <a:t>C4</a:t>
            </a:r>
            <a:r>
              <a:rPr lang="zh-CN" altLang="en-US" dirty="0" smtClean="0"/>
              <a:t>、</a:t>
            </a:r>
            <a:r>
              <a:rPr lang="en-US" altLang="zh-CN" dirty="0" smtClean="0"/>
              <a:t>C5</a:t>
            </a:r>
            <a:r>
              <a:rPr lang="zh-CN" altLang="en-US" dirty="0" smtClean="0"/>
              <a:t>跟顶点相仿，根据边与顶点的逻辑关系和连接情形，将它们分成多条边（入度为</a:t>
            </a:r>
            <a:r>
              <a:rPr lang="en-US" altLang="zh-CN" dirty="0" err="1" smtClean="0"/>
              <a:t>n</a:t>
            </a:r>
            <a:r>
              <a:rPr lang="zh-CN" altLang="en-US" dirty="0" smtClean="0"/>
              <a:t>就分成</a:t>
            </a:r>
            <a:r>
              <a:rPr lang="en-US" altLang="zh-CN" dirty="0" smtClean="0"/>
              <a:t>n</a:t>
            </a:r>
            <a:r>
              <a:rPr lang="zh-CN" altLang="en-US" dirty="0" smtClean="0"/>
              <a:t>条边）</a:t>
            </a:r>
            <a:endParaRPr lang="zh-CN" altLang="en-US" dirty="0"/>
          </a:p>
        </p:txBody>
      </p:sp>
      <p:sp>
        <p:nvSpPr>
          <p:cNvPr id="7" name="矩形 6"/>
          <p:cNvSpPr/>
          <p:nvPr/>
        </p:nvSpPr>
        <p:spPr>
          <a:xfrm>
            <a:off x="4283968" y="3059668"/>
            <a:ext cx="415498" cy="369332"/>
          </a:xfrm>
          <a:prstGeom prst="rect">
            <a:avLst/>
          </a:prstGeom>
        </p:spPr>
        <p:txBody>
          <a:bodyPr wrap="none">
            <a:spAutoFit/>
          </a:bodyPr>
          <a:lstStyle/>
          <a:p>
            <a:r>
              <a:rPr lang="zh-CN" altLang="en-US" dirty="0" smtClean="0">
                <a:solidFill>
                  <a:srgbClr val="FF0000"/>
                </a:solidFill>
                <a:latin typeface="幼圆" panose="02010509060101010101" pitchFamily="49" charset="-122"/>
                <a:ea typeface="幼圆" panose="02010509060101010101" pitchFamily="49" charset="-122"/>
              </a:rPr>
              <a:t>★</a:t>
            </a:r>
            <a:endParaRPr lang="zh-CN" altLang="en-US" dirty="0">
              <a:solidFill>
                <a:srgbClr val="FF0000"/>
              </a:solidFill>
            </a:endParaRPr>
          </a:p>
        </p:txBody>
      </p:sp>
      <p:sp>
        <p:nvSpPr>
          <p:cNvPr id="8" name="矩形 7"/>
          <p:cNvSpPr/>
          <p:nvPr/>
        </p:nvSpPr>
        <p:spPr>
          <a:xfrm>
            <a:off x="6532766" y="4427820"/>
            <a:ext cx="415498" cy="369332"/>
          </a:xfrm>
          <a:prstGeom prst="rect">
            <a:avLst/>
          </a:prstGeom>
        </p:spPr>
        <p:txBody>
          <a:bodyPr wrap="none">
            <a:spAutoFit/>
          </a:bodyPr>
          <a:lstStyle/>
          <a:p>
            <a:r>
              <a:rPr lang="zh-CN" altLang="en-US" dirty="0" smtClean="0">
                <a:solidFill>
                  <a:srgbClr val="FF0000"/>
                </a:solidFill>
                <a:latin typeface="幼圆" panose="02010509060101010101" pitchFamily="49" charset="-122"/>
                <a:ea typeface="幼圆" panose="02010509060101010101" pitchFamily="49" charset="-122"/>
              </a:rPr>
              <a:t>★</a:t>
            </a:r>
            <a:endParaRPr lang="zh-CN" altLang="en-US" dirty="0">
              <a:solidFill>
                <a:srgbClr val="FF0000"/>
              </a:solidFill>
            </a:endParaRPr>
          </a:p>
        </p:txBody>
      </p:sp>
      <p:sp>
        <p:nvSpPr>
          <p:cNvPr id="9" name="矩形 8"/>
          <p:cNvSpPr/>
          <p:nvPr/>
        </p:nvSpPr>
        <p:spPr>
          <a:xfrm>
            <a:off x="6732240" y="2123564"/>
            <a:ext cx="415498" cy="369332"/>
          </a:xfrm>
          <a:prstGeom prst="rect">
            <a:avLst/>
          </a:prstGeom>
        </p:spPr>
        <p:txBody>
          <a:bodyPr wrap="none">
            <a:spAutoFit/>
          </a:bodyPr>
          <a:lstStyle/>
          <a:p>
            <a:r>
              <a:rPr lang="zh-CN" altLang="en-US" dirty="0" smtClean="0">
                <a:solidFill>
                  <a:srgbClr val="FF0000"/>
                </a:solidFill>
                <a:latin typeface="幼圆" panose="02010509060101010101" pitchFamily="49" charset="-122"/>
                <a:ea typeface="幼圆" panose="02010509060101010101" pitchFamily="49" charset="-122"/>
              </a:rPr>
              <a:t>★</a:t>
            </a:r>
            <a:endParaRPr lang="zh-CN" altLang="en-US" dirty="0">
              <a:solidFill>
                <a:srgbClr val="FF0000"/>
              </a:solidFill>
            </a:endParaRPr>
          </a:p>
        </p:txBody>
      </p:sp>
      <p:pic>
        <p:nvPicPr>
          <p:cNvPr id="10" name="Picture 2"/>
          <p:cNvPicPr>
            <a:picLocks noChangeAspect="1" noChangeArrowheads="1"/>
          </p:cNvPicPr>
          <p:nvPr/>
        </p:nvPicPr>
        <p:blipFill>
          <a:blip r:embed="rId2" cstate="print"/>
          <a:srcRect/>
          <a:stretch>
            <a:fillRect/>
          </a:stretch>
        </p:blipFill>
        <p:spPr bwMode="auto">
          <a:xfrm>
            <a:off x="467544" y="908720"/>
            <a:ext cx="2016224" cy="144356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活动边最长问题</a:t>
            </a:r>
            <a:r>
              <a:rPr lang="en-US" altLang="zh-CN"/>
              <a:t>——</a:t>
            </a:r>
            <a:r>
              <a:rPr lang="zh-CN" altLang="en-US"/>
              <a:t>问题背景</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32770" name="Picture 2" descr="6t7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5536" y="2060848"/>
            <a:ext cx="8480144" cy="274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158279" y="6151326"/>
            <a:ext cx="2954655" cy="369332"/>
          </a:xfrm>
          <a:prstGeom prst="rect">
            <a:avLst/>
          </a:prstGeom>
        </p:spPr>
        <p:txBody>
          <a:bodyPr wrap="none">
            <a:spAutoFit/>
          </a:bodyPr>
          <a:lstStyle/>
          <a:p>
            <a:pPr algn="l"/>
            <a:r>
              <a:rPr lang="zh-CN" altLang="zh-CN">
                <a:solidFill>
                  <a:schemeClr val="tx1"/>
                </a:solidFill>
                <a:latin typeface="黑体" panose="02010609060101010101" charset="-122"/>
                <a:ea typeface="黑体" panose="02010609060101010101" charset="-122"/>
              </a:rPr>
              <a:t>活动边表示的网络最终形态</a:t>
            </a:r>
            <a:endParaRPr lang="zh-CN" altLang="en-US">
              <a:solidFill>
                <a:schemeClr val="tx1"/>
              </a:solidFill>
              <a:latin typeface="黑体" panose="02010609060101010101" charset="-122"/>
              <a:ea typeface="黑体" panose="02010609060101010101" charset="-122"/>
            </a:endParaRPr>
          </a:p>
        </p:txBody>
      </p:sp>
      <p:sp>
        <p:nvSpPr>
          <p:cNvPr id="8" name="矩形 7"/>
          <p:cNvSpPr/>
          <p:nvPr/>
        </p:nvSpPr>
        <p:spPr>
          <a:xfrm>
            <a:off x="2352724" y="1414385"/>
            <a:ext cx="4565769" cy="391710"/>
          </a:xfrm>
          <a:prstGeom prst="rect">
            <a:avLst/>
          </a:prstGeom>
        </p:spPr>
        <p:txBody>
          <a:bodyPr wrap="square">
            <a:spAutoFit/>
          </a:bodyPr>
          <a:lstStyle/>
          <a:p>
            <a:pPr algn="l" eaLnBrk="0" hangingPunct="0">
              <a:lnSpc>
                <a:spcPct val="120000"/>
              </a:lnSpc>
              <a:spcBef>
                <a:spcPct val="30000"/>
              </a:spcBef>
              <a:defRPr/>
            </a:pPr>
            <a:r>
              <a:rPr lang="zh-CN" altLang="zh-CN"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整个课程网络中，最长的路径为</a:t>
            </a:r>
            <a:r>
              <a:rPr lang="en-US" altLang="zh-CN"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c6</a:t>
            </a:r>
            <a:r>
              <a:rPr lang="zh-CN" altLang="zh-CN"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a:t>
            </a:r>
            <a:r>
              <a:rPr lang="en-US" altLang="zh-CN"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c4</a:t>
            </a:r>
            <a:r>
              <a:rPr lang="zh-CN" altLang="zh-CN"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a:t>
            </a:r>
            <a:r>
              <a:rPr lang="en-US" altLang="zh-CN"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c5</a:t>
            </a:r>
            <a:endParaRPr lang="zh-CN" altLang="en-US" b="1" dirty="0">
              <a:solidFill>
                <a:srgbClr val="FF0000"/>
              </a:solidFill>
              <a:effectLst>
                <a:outerShdw blurRad="38100" dist="38100" dir="2700000" algn="tl">
                  <a:srgbClr val="000000">
                    <a:alpha val="43137"/>
                  </a:srgbClr>
                </a:outerShdw>
              </a:effectLst>
              <a:ea typeface="黑体" panose="02010609060101010101" charset="-122"/>
            </a:endParaRPr>
          </a:p>
        </p:txBody>
      </p:sp>
      <p:sp>
        <p:nvSpPr>
          <p:cNvPr id="9" name="矩形 8"/>
          <p:cNvSpPr/>
          <p:nvPr/>
        </p:nvSpPr>
        <p:spPr>
          <a:xfrm>
            <a:off x="2057244" y="5240754"/>
            <a:ext cx="5156727" cy="653897"/>
          </a:xfrm>
          <a:prstGeom prst="rect">
            <a:avLst/>
          </a:prstGeom>
        </p:spPr>
        <p:txBody>
          <a:bodyPr wrap="square">
            <a:spAutoFit/>
          </a:bodyPr>
          <a:lstStyle/>
          <a:p>
            <a:pPr algn="l" eaLnBrk="0" hangingPunct="0">
              <a:lnSpc>
                <a:spcPct val="120000"/>
              </a:lnSpc>
              <a:spcBef>
                <a:spcPct val="30000"/>
              </a:spcBef>
              <a:defRPr/>
            </a:pPr>
            <a:r>
              <a:rPr lang="zh-CN" altLang="zh-CN" sz="1600" b="1" dirty="0">
                <a:solidFill>
                  <a:schemeClr val="tx1"/>
                </a:solidFill>
                <a:latin typeface="黑体" panose="02010609060101010101" charset="-122"/>
                <a:ea typeface="黑体" panose="02010609060101010101" charset="-122"/>
              </a:rPr>
              <a:t>在多门课程可以并行学习的情况下，至少需要</a:t>
            </a:r>
            <a:r>
              <a:rPr lang="en-US" altLang="zh-CN" sz="1600" b="1" dirty="0">
                <a:solidFill>
                  <a:schemeClr val="tx1"/>
                </a:solidFill>
                <a:latin typeface="黑体" panose="02010609060101010101" charset="-122"/>
                <a:ea typeface="黑体" panose="02010609060101010101" charset="-122"/>
              </a:rPr>
              <a:t>96+46+52=194</a:t>
            </a:r>
            <a:r>
              <a:rPr lang="zh-CN" altLang="zh-CN" sz="1600" b="1" dirty="0">
                <a:solidFill>
                  <a:schemeClr val="tx1"/>
                </a:solidFill>
                <a:latin typeface="黑体" panose="02010609060101010101" charset="-122"/>
                <a:ea typeface="黑体" panose="02010609060101010101" charset="-122"/>
              </a:rPr>
              <a:t>个学时才能完成表中课程的学习</a:t>
            </a:r>
            <a:endParaRPr lang="zh-CN" altLang="en-US" sz="1600" b="1" dirty="0">
              <a:solidFill>
                <a:schemeClr val="tx1"/>
              </a:solidFill>
              <a:ea typeface="黑体" panose="02010609060101010101" charset="-122"/>
            </a:endParaRPr>
          </a:p>
        </p:txBody>
      </p:sp>
      <p:sp>
        <p:nvSpPr>
          <p:cNvPr id="16" name="任意多边形 15"/>
          <p:cNvSpPr/>
          <p:nvPr/>
        </p:nvSpPr>
        <p:spPr bwMode="auto">
          <a:xfrm>
            <a:off x="1219200" y="3643086"/>
            <a:ext cx="6872687" cy="1030514"/>
          </a:xfrm>
          <a:custGeom>
            <a:avLst/>
            <a:gdLst>
              <a:gd name="connsiteX0" fmla="*/ 0 w 6872687"/>
              <a:gd name="connsiteY0" fmla="*/ 174171 h 1030514"/>
              <a:gd name="connsiteX1" fmla="*/ 58057 w 6872687"/>
              <a:gd name="connsiteY1" fmla="*/ 333828 h 1030514"/>
              <a:gd name="connsiteX2" fmla="*/ 101600 w 6872687"/>
              <a:gd name="connsiteY2" fmla="*/ 362857 h 1030514"/>
              <a:gd name="connsiteX3" fmla="*/ 203200 w 6872687"/>
              <a:gd name="connsiteY3" fmla="*/ 464457 h 1030514"/>
              <a:gd name="connsiteX4" fmla="*/ 275771 w 6872687"/>
              <a:gd name="connsiteY4" fmla="*/ 537028 h 1030514"/>
              <a:gd name="connsiteX5" fmla="*/ 362857 w 6872687"/>
              <a:gd name="connsiteY5" fmla="*/ 609600 h 1030514"/>
              <a:gd name="connsiteX6" fmla="*/ 391886 w 6872687"/>
              <a:gd name="connsiteY6" fmla="*/ 653143 h 1030514"/>
              <a:gd name="connsiteX7" fmla="*/ 478971 w 6872687"/>
              <a:gd name="connsiteY7" fmla="*/ 711200 h 1030514"/>
              <a:gd name="connsiteX8" fmla="*/ 508000 w 6872687"/>
              <a:gd name="connsiteY8" fmla="*/ 754743 h 1030514"/>
              <a:gd name="connsiteX9" fmla="*/ 551543 w 6872687"/>
              <a:gd name="connsiteY9" fmla="*/ 783771 h 1030514"/>
              <a:gd name="connsiteX10" fmla="*/ 609600 w 6872687"/>
              <a:gd name="connsiteY10" fmla="*/ 856343 h 1030514"/>
              <a:gd name="connsiteX11" fmla="*/ 638629 w 6872687"/>
              <a:gd name="connsiteY11" fmla="*/ 899885 h 1030514"/>
              <a:gd name="connsiteX12" fmla="*/ 812800 w 6872687"/>
              <a:gd name="connsiteY12" fmla="*/ 986971 h 1030514"/>
              <a:gd name="connsiteX13" fmla="*/ 856343 w 6872687"/>
              <a:gd name="connsiteY13" fmla="*/ 1001485 h 1030514"/>
              <a:gd name="connsiteX14" fmla="*/ 899886 w 6872687"/>
              <a:gd name="connsiteY14" fmla="*/ 1016000 h 1030514"/>
              <a:gd name="connsiteX15" fmla="*/ 986971 w 6872687"/>
              <a:gd name="connsiteY15" fmla="*/ 1030514 h 1030514"/>
              <a:gd name="connsiteX16" fmla="*/ 1364343 w 6872687"/>
              <a:gd name="connsiteY16" fmla="*/ 1016000 h 1030514"/>
              <a:gd name="connsiteX17" fmla="*/ 1828800 w 6872687"/>
              <a:gd name="connsiteY17" fmla="*/ 986971 h 1030514"/>
              <a:gd name="connsiteX18" fmla="*/ 2162629 w 6872687"/>
              <a:gd name="connsiteY18" fmla="*/ 957943 h 1030514"/>
              <a:gd name="connsiteX19" fmla="*/ 2206171 w 6872687"/>
              <a:gd name="connsiteY19" fmla="*/ 943428 h 1030514"/>
              <a:gd name="connsiteX20" fmla="*/ 2336800 w 6872687"/>
              <a:gd name="connsiteY20" fmla="*/ 914400 h 1030514"/>
              <a:gd name="connsiteX21" fmla="*/ 2438400 w 6872687"/>
              <a:gd name="connsiteY21" fmla="*/ 885371 h 1030514"/>
              <a:gd name="connsiteX22" fmla="*/ 2554514 w 6872687"/>
              <a:gd name="connsiteY22" fmla="*/ 870857 h 1030514"/>
              <a:gd name="connsiteX23" fmla="*/ 2641600 w 6872687"/>
              <a:gd name="connsiteY23" fmla="*/ 856343 h 1030514"/>
              <a:gd name="connsiteX24" fmla="*/ 2801257 w 6872687"/>
              <a:gd name="connsiteY24" fmla="*/ 827314 h 1030514"/>
              <a:gd name="connsiteX25" fmla="*/ 2888343 w 6872687"/>
              <a:gd name="connsiteY25" fmla="*/ 812800 h 1030514"/>
              <a:gd name="connsiteX26" fmla="*/ 2931886 w 6872687"/>
              <a:gd name="connsiteY26" fmla="*/ 798285 h 1030514"/>
              <a:gd name="connsiteX27" fmla="*/ 3048000 w 6872687"/>
              <a:gd name="connsiteY27" fmla="*/ 769257 h 1030514"/>
              <a:gd name="connsiteX28" fmla="*/ 3135086 w 6872687"/>
              <a:gd name="connsiteY28" fmla="*/ 740228 h 1030514"/>
              <a:gd name="connsiteX29" fmla="*/ 3178629 w 6872687"/>
              <a:gd name="connsiteY29" fmla="*/ 725714 h 1030514"/>
              <a:gd name="connsiteX30" fmla="*/ 3236686 w 6872687"/>
              <a:gd name="connsiteY30" fmla="*/ 711200 h 1030514"/>
              <a:gd name="connsiteX31" fmla="*/ 3280229 w 6872687"/>
              <a:gd name="connsiteY31" fmla="*/ 696685 h 1030514"/>
              <a:gd name="connsiteX32" fmla="*/ 3483429 w 6872687"/>
              <a:gd name="connsiteY32" fmla="*/ 638628 h 1030514"/>
              <a:gd name="connsiteX33" fmla="*/ 3526971 w 6872687"/>
              <a:gd name="connsiteY33" fmla="*/ 624114 h 1030514"/>
              <a:gd name="connsiteX34" fmla="*/ 3570514 w 6872687"/>
              <a:gd name="connsiteY34" fmla="*/ 595085 h 1030514"/>
              <a:gd name="connsiteX35" fmla="*/ 3657600 w 6872687"/>
              <a:gd name="connsiteY35" fmla="*/ 566057 h 1030514"/>
              <a:gd name="connsiteX36" fmla="*/ 3817257 w 6872687"/>
              <a:gd name="connsiteY36" fmla="*/ 522514 h 1030514"/>
              <a:gd name="connsiteX37" fmla="*/ 3875314 w 6872687"/>
              <a:gd name="connsiteY37" fmla="*/ 508000 h 1030514"/>
              <a:gd name="connsiteX38" fmla="*/ 4093029 w 6872687"/>
              <a:gd name="connsiteY38" fmla="*/ 435428 h 1030514"/>
              <a:gd name="connsiteX39" fmla="*/ 4136571 w 6872687"/>
              <a:gd name="connsiteY39" fmla="*/ 420914 h 1030514"/>
              <a:gd name="connsiteX40" fmla="*/ 4238171 w 6872687"/>
              <a:gd name="connsiteY40" fmla="*/ 391885 h 1030514"/>
              <a:gd name="connsiteX41" fmla="*/ 4339771 w 6872687"/>
              <a:gd name="connsiteY41" fmla="*/ 377371 h 1030514"/>
              <a:gd name="connsiteX42" fmla="*/ 4513943 w 6872687"/>
              <a:gd name="connsiteY42" fmla="*/ 348343 h 1030514"/>
              <a:gd name="connsiteX43" fmla="*/ 5878286 w 6872687"/>
              <a:gd name="connsiteY43" fmla="*/ 333828 h 1030514"/>
              <a:gd name="connsiteX44" fmla="*/ 5965371 w 6872687"/>
              <a:gd name="connsiteY44" fmla="*/ 319314 h 1030514"/>
              <a:gd name="connsiteX45" fmla="*/ 6008914 w 6872687"/>
              <a:gd name="connsiteY45" fmla="*/ 304800 h 1030514"/>
              <a:gd name="connsiteX46" fmla="*/ 6066971 w 6872687"/>
              <a:gd name="connsiteY46" fmla="*/ 290285 h 1030514"/>
              <a:gd name="connsiteX47" fmla="*/ 6110514 w 6872687"/>
              <a:gd name="connsiteY47" fmla="*/ 275771 h 1030514"/>
              <a:gd name="connsiteX48" fmla="*/ 6168571 w 6872687"/>
              <a:gd name="connsiteY48" fmla="*/ 261257 h 1030514"/>
              <a:gd name="connsiteX49" fmla="*/ 6212114 w 6872687"/>
              <a:gd name="connsiteY49" fmla="*/ 246743 h 1030514"/>
              <a:gd name="connsiteX50" fmla="*/ 6270171 w 6872687"/>
              <a:gd name="connsiteY50" fmla="*/ 232228 h 1030514"/>
              <a:gd name="connsiteX51" fmla="*/ 6342743 w 6872687"/>
              <a:gd name="connsiteY51" fmla="*/ 217714 h 1030514"/>
              <a:gd name="connsiteX52" fmla="*/ 6429829 w 6872687"/>
              <a:gd name="connsiteY52" fmla="*/ 188685 h 1030514"/>
              <a:gd name="connsiteX53" fmla="*/ 6473371 w 6872687"/>
              <a:gd name="connsiteY53" fmla="*/ 174171 h 1030514"/>
              <a:gd name="connsiteX54" fmla="*/ 6531429 w 6872687"/>
              <a:gd name="connsiteY54" fmla="*/ 159657 h 1030514"/>
              <a:gd name="connsiteX55" fmla="*/ 6618514 w 6872687"/>
              <a:gd name="connsiteY55" fmla="*/ 130628 h 1030514"/>
              <a:gd name="connsiteX56" fmla="*/ 6662057 w 6872687"/>
              <a:gd name="connsiteY56" fmla="*/ 101600 h 1030514"/>
              <a:gd name="connsiteX57" fmla="*/ 6749143 w 6872687"/>
              <a:gd name="connsiteY57" fmla="*/ 72571 h 1030514"/>
              <a:gd name="connsiteX58" fmla="*/ 6836229 w 6872687"/>
              <a:gd name="connsiteY58" fmla="*/ 14514 h 1030514"/>
              <a:gd name="connsiteX59" fmla="*/ 6792686 w 6872687"/>
              <a:gd name="connsiteY59" fmla="*/ 0 h 1030514"/>
              <a:gd name="connsiteX60" fmla="*/ 6676571 w 6872687"/>
              <a:gd name="connsiteY60" fmla="*/ 14514 h 1030514"/>
              <a:gd name="connsiteX61" fmla="*/ 6865257 w 6872687"/>
              <a:gd name="connsiteY61" fmla="*/ 29028 h 1030514"/>
              <a:gd name="connsiteX62" fmla="*/ 6836229 w 6872687"/>
              <a:gd name="connsiteY62" fmla="*/ 130628 h 1030514"/>
              <a:gd name="connsiteX63" fmla="*/ 6821714 w 6872687"/>
              <a:gd name="connsiteY63" fmla="*/ 174171 h 1030514"/>
              <a:gd name="connsiteX64" fmla="*/ 6778171 w 6872687"/>
              <a:gd name="connsiteY64" fmla="*/ 188685 h 1030514"/>
              <a:gd name="connsiteX65" fmla="*/ 6763657 w 6872687"/>
              <a:gd name="connsiteY65" fmla="*/ 203200 h 103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72687" h="1030514">
                <a:moveTo>
                  <a:pt x="0" y="174171"/>
                </a:moveTo>
                <a:cubicBezTo>
                  <a:pt x="10651" y="227428"/>
                  <a:pt x="16834" y="292604"/>
                  <a:pt x="58057" y="333828"/>
                </a:cubicBezTo>
                <a:cubicBezTo>
                  <a:pt x="70392" y="346163"/>
                  <a:pt x="87086" y="353181"/>
                  <a:pt x="101600" y="362857"/>
                </a:cubicBezTo>
                <a:cubicBezTo>
                  <a:pt x="168144" y="462673"/>
                  <a:pt x="126559" y="438911"/>
                  <a:pt x="203200" y="464457"/>
                </a:cubicBezTo>
                <a:cubicBezTo>
                  <a:pt x="256420" y="544286"/>
                  <a:pt x="203200" y="476552"/>
                  <a:pt x="275771" y="537028"/>
                </a:cubicBezTo>
                <a:cubicBezTo>
                  <a:pt x="387528" y="630159"/>
                  <a:pt x="254747" y="537526"/>
                  <a:pt x="362857" y="609600"/>
                </a:cubicBezTo>
                <a:cubicBezTo>
                  <a:pt x="372533" y="624114"/>
                  <a:pt x="378758" y="641656"/>
                  <a:pt x="391886" y="653143"/>
                </a:cubicBezTo>
                <a:cubicBezTo>
                  <a:pt x="418142" y="676117"/>
                  <a:pt x="478971" y="711200"/>
                  <a:pt x="478971" y="711200"/>
                </a:cubicBezTo>
                <a:cubicBezTo>
                  <a:pt x="488647" y="725714"/>
                  <a:pt x="495665" y="742408"/>
                  <a:pt x="508000" y="754743"/>
                </a:cubicBezTo>
                <a:cubicBezTo>
                  <a:pt x="520335" y="767078"/>
                  <a:pt x="540646" y="770150"/>
                  <a:pt x="551543" y="783771"/>
                </a:cubicBezTo>
                <a:cubicBezTo>
                  <a:pt x="631668" y="883926"/>
                  <a:pt x="484809" y="773148"/>
                  <a:pt x="609600" y="856343"/>
                </a:cubicBezTo>
                <a:cubicBezTo>
                  <a:pt x="619276" y="870857"/>
                  <a:pt x="625501" y="888398"/>
                  <a:pt x="638629" y="899885"/>
                </a:cubicBezTo>
                <a:cubicBezTo>
                  <a:pt x="707891" y="960489"/>
                  <a:pt x="730578" y="959564"/>
                  <a:pt x="812800" y="986971"/>
                </a:cubicBezTo>
                <a:lnTo>
                  <a:pt x="856343" y="1001485"/>
                </a:lnTo>
                <a:cubicBezTo>
                  <a:pt x="870857" y="1006323"/>
                  <a:pt x="884795" y="1013485"/>
                  <a:pt x="899886" y="1016000"/>
                </a:cubicBezTo>
                <a:lnTo>
                  <a:pt x="986971" y="1030514"/>
                </a:lnTo>
                <a:lnTo>
                  <a:pt x="1364343" y="1016000"/>
                </a:lnTo>
                <a:cubicBezTo>
                  <a:pt x="1499088" y="1009875"/>
                  <a:pt x="1689886" y="998234"/>
                  <a:pt x="1828800" y="986971"/>
                </a:cubicBezTo>
                <a:lnTo>
                  <a:pt x="2162629" y="957943"/>
                </a:lnTo>
                <a:cubicBezTo>
                  <a:pt x="2177143" y="953105"/>
                  <a:pt x="2191329" y="947139"/>
                  <a:pt x="2206171" y="943428"/>
                </a:cubicBezTo>
                <a:cubicBezTo>
                  <a:pt x="2325893" y="913497"/>
                  <a:pt x="2232501" y="944200"/>
                  <a:pt x="2336800" y="914400"/>
                </a:cubicBezTo>
                <a:cubicBezTo>
                  <a:pt x="2385123" y="900593"/>
                  <a:pt x="2383942" y="894447"/>
                  <a:pt x="2438400" y="885371"/>
                </a:cubicBezTo>
                <a:cubicBezTo>
                  <a:pt x="2476875" y="878959"/>
                  <a:pt x="2515900" y="876373"/>
                  <a:pt x="2554514" y="870857"/>
                </a:cubicBezTo>
                <a:cubicBezTo>
                  <a:pt x="2583647" y="866695"/>
                  <a:pt x="2612571" y="861181"/>
                  <a:pt x="2641600" y="856343"/>
                </a:cubicBezTo>
                <a:cubicBezTo>
                  <a:pt x="2726974" y="827884"/>
                  <a:pt x="2657654" y="847828"/>
                  <a:pt x="2801257" y="827314"/>
                </a:cubicBezTo>
                <a:cubicBezTo>
                  <a:pt x="2830390" y="823152"/>
                  <a:pt x="2859314" y="817638"/>
                  <a:pt x="2888343" y="812800"/>
                </a:cubicBezTo>
                <a:cubicBezTo>
                  <a:pt x="2902857" y="807962"/>
                  <a:pt x="2917126" y="802311"/>
                  <a:pt x="2931886" y="798285"/>
                </a:cubicBezTo>
                <a:cubicBezTo>
                  <a:pt x="2970376" y="787788"/>
                  <a:pt x="3010152" y="781873"/>
                  <a:pt x="3048000" y="769257"/>
                </a:cubicBezTo>
                <a:lnTo>
                  <a:pt x="3135086" y="740228"/>
                </a:lnTo>
                <a:cubicBezTo>
                  <a:pt x="3149600" y="735390"/>
                  <a:pt x="3163786" y="729425"/>
                  <a:pt x="3178629" y="725714"/>
                </a:cubicBezTo>
                <a:cubicBezTo>
                  <a:pt x="3197981" y="720876"/>
                  <a:pt x="3217506" y="716680"/>
                  <a:pt x="3236686" y="711200"/>
                </a:cubicBezTo>
                <a:cubicBezTo>
                  <a:pt x="3251397" y="706997"/>
                  <a:pt x="3265469" y="700711"/>
                  <a:pt x="3280229" y="696685"/>
                </a:cubicBezTo>
                <a:cubicBezTo>
                  <a:pt x="3480718" y="642006"/>
                  <a:pt x="3316549" y="694255"/>
                  <a:pt x="3483429" y="638628"/>
                </a:cubicBezTo>
                <a:lnTo>
                  <a:pt x="3526971" y="624114"/>
                </a:lnTo>
                <a:cubicBezTo>
                  <a:pt x="3541485" y="614438"/>
                  <a:pt x="3554573" y="602170"/>
                  <a:pt x="3570514" y="595085"/>
                </a:cubicBezTo>
                <a:cubicBezTo>
                  <a:pt x="3598476" y="582658"/>
                  <a:pt x="3628571" y="575733"/>
                  <a:pt x="3657600" y="566057"/>
                </a:cubicBezTo>
                <a:cubicBezTo>
                  <a:pt x="3738990" y="538928"/>
                  <a:pt x="3686305" y="555252"/>
                  <a:pt x="3817257" y="522514"/>
                </a:cubicBezTo>
                <a:cubicBezTo>
                  <a:pt x="3836609" y="517676"/>
                  <a:pt x="3856390" y="514308"/>
                  <a:pt x="3875314" y="508000"/>
                </a:cubicBezTo>
                <a:lnTo>
                  <a:pt x="4093029" y="435428"/>
                </a:lnTo>
                <a:lnTo>
                  <a:pt x="4136571" y="420914"/>
                </a:lnTo>
                <a:cubicBezTo>
                  <a:pt x="4173872" y="408481"/>
                  <a:pt x="4198085" y="399174"/>
                  <a:pt x="4238171" y="391885"/>
                </a:cubicBezTo>
                <a:cubicBezTo>
                  <a:pt x="4271830" y="385765"/>
                  <a:pt x="4306112" y="383491"/>
                  <a:pt x="4339771" y="377371"/>
                </a:cubicBezTo>
                <a:cubicBezTo>
                  <a:pt x="4430819" y="360817"/>
                  <a:pt x="4387522" y="350822"/>
                  <a:pt x="4513943" y="348343"/>
                </a:cubicBezTo>
                <a:lnTo>
                  <a:pt x="5878286" y="333828"/>
                </a:lnTo>
                <a:cubicBezTo>
                  <a:pt x="5907314" y="328990"/>
                  <a:pt x="5936643" y="325698"/>
                  <a:pt x="5965371" y="319314"/>
                </a:cubicBezTo>
                <a:cubicBezTo>
                  <a:pt x="5980306" y="315995"/>
                  <a:pt x="5994203" y="309003"/>
                  <a:pt x="6008914" y="304800"/>
                </a:cubicBezTo>
                <a:cubicBezTo>
                  <a:pt x="6028094" y="299320"/>
                  <a:pt x="6047791" y="295765"/>
                  <a:pt x="6066971" y="290285"/>
                </a:cubicBezTo>
                <a:cubicBezTo>
                  <a:pt x="6081682" y="286082"/>
                  <a:pt x="6095803" y="279974"/>
                  <a:pt x="6110514" y="275771"/>
                </a:cubicBezTo>
                <a:cubicBezTo>
                  <a:pt x="6129694" y="270291"/>
                  <a:pt x="6149391" y="266737"/>
                  <a:pt x="6168571" y="261257"/>
                </a:cubicBezTo>
                <a:cubicBezTo>
                  <a:pt x="6183282" y="257054"/>
                  <a:pt x="6197403" y="250946"/>
                  <a:pt x="6212114" y="246743"/>
                </a:cubicBezTo>
                <a:cubicBezTo>
                  <a:pt x="6231294" y="241263"/>
                  <a:pt x="6250698" y="236555"/>
                  <a:pt x="6270171" y="232228"/>
                </a:cubicBezTo>
                <a:cubicBezTo>
                  <a:pt x="6294253" y="226876"/>
                  <a:pt x="6318943" y="224205"/>
                  <a:pt x="6342743" y="217714"/>
                </a:cubicBezTo>
                <a:cubicBezTo>
                  <a:pt x="6372264" y="209663"/>
                  <a:pt x="6400800" y="198361"/>
                  <a:pt x="6429829" y="188685"/>
                </a:cubicBezTo>
                <a:cubicBezTo>
                  <a:pt x="6444343" y="183847"/>
                  <a:pt x="6458529" y="177881"/>
                  <a:pt x="6473371" y="174171"/>
                </a:cubicBezTo>
                <a:cubicBezTo>
                  <a:pt x="6492724" y="169333"/>
                  <a:pt x="6512322" y="165389"/>
                  <a:pt x="6531429" y="159657"/>
                </a:cubicBezTo>
                <a:cubicBezTo>
                  <a:pt x="6560737" y="150865"/>
                  <a:pt x="6593054" y="147601"/>
                  <a:pt x="6618514" y="130628"/>
                </a:cubicBezTo>
                <a:cubicBezTo>
                  <a:pt x="6633028" y="120952"/>
                  <a:pt x="6646117" y="108685"/>
                  <a:pt x="6662057" y="101600"/>
                </a:cubicBezTo>
                <a:cubicBezTo>
                  <a:pt x="6690019" y="89173"/>
                  <a:pt x="6723683" y="89544"/>
                  <a:pt x="6749143" y="72571"/>
                </a:cubicBezTo>
                <a:lnTo>
                  <a:pt x="6836229" y="14514"/>
                </a:lnTo>
                <a:cubicBezTo>
                  <a:pt x="6821715" y="9676"/>
                  <a:pt x="6807985" y="0"/>
                  <a:pt x="6792686" y="0"/>
                </a:cubicBezTo>
                <a:cubicBezTo>
                  <a:pt x="6753680" y="0"/>
                  <a:pt x="6640355" y="28"/>
                  <a:pt x="6676571" y="14514"/>
                </a:cubicBezTo>
                <a:cubicBezTo>
                  <a:pt x="6735140" y="37941"/>
                  <a:pt x="6802362" y="24190"/>
                  <a:pt x="6865257" y="29028"/>
                </a:cubicBezTo>
                <a:cubicBezTo>
                  <a:pt x="6830451" y="133450"/>
                  <a:pt x="6872687" y="3027"/>
                  <a:pt x="6836229" y="130628"/>
                </a:cubicBezTo>
                <a:cubicBezTo>
                  <a:pt x="6832026" y="145339"/>
                  <a:pt x="6832532" y="163353"/>
                  <a:pt x="6821714" y="174171"/>
                </a:cubicBezTo>
                <a:cubicBezTo>
                  <a:pt x="6810896" y="184989"/>
                  <a:pt x="6791855" y="181843"/>
                  <a:pt x="6778171" y="188685"/>
                </a:cubicBezTo>
                <a:cubicBezTo>
                  <a:pt x="6772051" y="191745"/>
                  <a:pt x="6768495" y="198362"/>
                  <a:pt x="6763657" y="203200"/>
                </a:cubicBezTo>
              </a:path>
            </a:pathLst>
          </a:custGeom>
          <a:noFill/>
          <a:ln w="28575" cap="flat" cmpd="sng" algn="ctr">
            <a:solidFill>
              <a:srgbClr val="FF0000"/>
            </a:solidFill>
            <a:prstDash val="solid"/>
            <a:round/>
            <a:headEnd type="none" w="med" len="med"/>
            <a:tailEnd type="none" w="med" len="med"/>
          </a:ln>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Arial" panose="020B0604020202020204" pitchFamily="34" charset="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9" grpId="0"/>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页脚占位符 3"/>
          <p:cNvSpPr>
            <a:spLocks noGrp="1"/>
          </p:cNvSpPr>
          <p:nvPr>
            <p:ph type="ftr" sz="quarter" idx="10"/>
          </p:nvPr>
        </p:nvSpPr>
        <p:spPr/>
        <p:txBody>
          <a:bodyPr/>
          <a:lstStyle/>
          <a:p>
            <a:pPr>
              <a:defRPr/>
            </a:pPr>
            <a:fld id="{4E61F448-FC9C-4B2C-8575-A62A3C2A14D1}" type="slidenum">
              <a:rPr lang="zh-CN" altLang="en-US">
                <a:ea typeface="黑体" panose="02010609060101010101" charset="-122"/>
              </a:rPr>
            </a:fld>
            <a:endParaRPr lang="en-US" altLang="zh-CN">
              <a:ea typeface="黑体" panose="02010609060101010101" charset="-122"/>
            </a:endParaRPr>
          </a:p>
        </p:txBody>
      </p:sp>
      <p:sp>
        <p:nvSpPr>
          <p:cNvPr id="82947" name="Rectangle 2"/>
          <p:cNvSpPr>
            <a:spLocks noGrp="1" noChangeArrowheads="1"/>
          </p:cNvSpPr>
          <p:nvPr>
            <p:ph type="title"/>
          </p:nvPr>
        </p:nvSpPr>
        <p:spPr>
          <a:xfrm>
            <a:off x="1266825" y="370573"/>
            <a:ext cx="6553200" cy="646331"/>
          </a:xfrm>
        </p:spPr>
        <p:txBody>
          <a:bodyPr/>
          <a:lstStyle/>
          <a:p>
            <a:pPr eaLnBrk="1" hangingPunct="1"/>
            <a:r>
              <a:rPr lang="en-US" altLang="zh-CN"/>
              <a:t>AOE</a:t>
            </a:r>
            <a:r>
              <a:rPr lang="zh-CN" altLang="zh-CN" smtClean="0"/>
              <a:t>网的</a:t>
            </a:r>
            <a:r>
              <a:rPr lang="zh-CN" altLang="zh-CN"/>
              <a:t>概念</a:t>
            </a:r>
            <a:endParaRPr lang="zh-CN" altLang="en-US" sz="4000" smtClean="0"/>
          </a:p>
        </p:txBody>
      </p:sp>
      <p:sp>
        <p:nvSpPr>
          <p:cNvPr id="121887" name="Rectangle 31"/>
          <p:cNvSpPr>
            <a:spLocks noChangeArrowheads="1"/>
          </p:cNvSpPr>
          <p:nvPr/>
        </p:nvSpPr>
        <p:spPr bwMode="auto">
          <a:xfrm>
            <a:off x="1331913" y="1782829"/>
            <a:ext cx="6335712" cy="710067"/>
          </a:xfrm>
          <a:prstGeom prst="rect">
            <a:avLst/>
          </a:prstGeom>
          <a:noFill/>
          <a:ln w="28575">
            <a:solidFill>
              <a:schemeClr val="bg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defRPr/>
            </a:pPr>
            <a:r>
              <a:rPr lang="en-US" altLang="zh-CN" sz="2000" b="1">
                <a:solidFill>
                  <a:schemeClr val="tx1"/>
                </a:solidFill>
                <a:latin typeface="Consolas" panose="020B0609020204030204"/>
                <a:ea typeface="黑体" panose="02010609060101010101" charset="-122"/>
              </a:rPr>
              <a:t>AOE</a:t>
            </a:r>
            <a:r>
              <a:rPr lang="zh-CN" altLang="en-US" sz="2000" b="1">
                <a:solidFill>
                  <a:schemeClr val="tx1"/>
                </a:solidFill>
                <a:latin typeface="Consolas" panose="020B0609020204030204"/>
                <a:ea typeface="黑体" panose="02010609060101010101" charset="-122"/>
              </a:rPr>
              <a:t>网是表示工程流程的带权有向图，其中顶点表示事件，有向边表示活动，边上的权值表示活动的持续时间。</a:t>
            </a:r>
            <a:endParaRPr lang="zh-CN" altLang="en-US" sz="2000" b="1">
              <a:solidFill>
                <a:schemeClr val="tx1"/>
              </a:solidFill>
              <a:latin typeface="Consolas" panose="020B0609020204030204"/>
              <a:ea typeface="黑体" panose="02010609060101010101" charset="-122"/>
            </a:endParaRPr>
          </a:p>
        </p:txBody>
      </p:sp>
      <p:sp>
        <p:nvSpPr>
          <p:cNvPr id="121888" name="AutoShape 32" descr="未标题-10"/>
          <p:cNvSpPr>
            <a:spLocks noChangeArrowheads="1"/>
          </p:cNvSpPr>
          <p:nvPr/>
        </p:nvSpPr>
        <p:spPr bwMode="auto">
          <a:xfrm>
            <a:off x="1043608" y="1340768"/>
            <a:ext cx="2975816" cy="458932"/>
          </a:xfrm>
          <a:prstGeom prst="roundRect">
            <a:avLst>
              <a:gd name="adj" fmla="val 16667"/>
            </a:avLst>
          </a:prstGeom>
          <a:solidFill>
            <a:schemeClr val="accent2">
              <a:lumMod val="75000"/>
            </a:schemeClr>
          </a:solidFill>
          <a:ln w="28575">
            <a:noFill/>
            <a:round/>
          </a:ln>
          <a:effec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en-US" altLang="zh-CN" sz="2000" b="0">
                <a:solidFill>
                  <a:schemeClr val="bg1"/>
                </a:solidFill>
                <a:latin typeface="华文新魏" panose="02010800040101010101" pitchFamily="2" charset="-122"/>
                <a:ea typeface="华文新魏" panose="02010800040101010101" pitchFamily="2" charset="-122"/>
              </a:rPr>
              <a:t>AOE(Activity On Edge)</a:t>
            </a:r>
            <a:r>
              <a:rPr lang="zh-CN" altLang="en-US" sz="2400" b="0">
                <a:solidFill>
                  <a:schemeClr val="bg1"/>
                </a:solidFill>
                <a:latin typeface="华文新魏" panose="02010800040101010101" pitchFamily="2" charset="-122"/>
                <a:ea typeface="华文新魏" panose="02010800040101010101" pitchFamily="2" charset="-122"/>
              </a:rPr>
              <a:t>网 </a:t>
            </a:r>
            <a:endParaRPr lang="zh-CN" altLang="en-US" sz="2400" b="0">
              <a:solidFill>
                <a:schemeClr val="bg1"/>
              </a:solidFill>
              <a:latin typeface="华文新魏" panose="02010800040101010101" pitchFamily="2" charset="-122"/>
              <a:ea typeface="华文新魏" panose="02010800040101010101" pitchFamily="2" charset="-122"/>
            </a:endParaRPr>
          </a:p>
        </p:txBody>
      </p:sp>
      <p:sp>
        <p:nvSpPr>
          <p:cNvPr id="121889" name="Rectangle 33"/>
          <p:cNvSpPr>
            <a:spLocks noChangeArrowheads="1"/>
          </p:cNvSpPr>
          <p:nvPr/>
        </p:nvSpPr>
        <p:spPr bwMode="auto">
          <a:xfrm>
            <a:off x="1331913" y="3427661"/>
            <a:ext cx="6335712" cy="402291"/>
          </a:xfrm>
          <a:prstGeom prst="rect">
            <a:avLst/>
          </a:prstGeom>
          <a:noFill/>
          <a:ln w="28575">
            <a:solidFill>
              <a:schemeClr val="bg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l">
              <a:defRPr/>
            </a:pPr>
            <a:r>
              <a:rPr lang="zh-CN" altLang="en-US" sz="2000" b="1" dirty="0">
                <a:solidFill>
                  <a:schemeClr val="tx1"/>
                </a:solidFill>
                <a:effectLst>
                  <a:outerShdw blurRad="38100" dist="38100" dir="2700000" algn="tl">
                    <a:srgbClr val="C0C0C0"/>
                  </a:outerShdw>
                </a:effectLst>
                <a:latin typeface="Consolas" panose="020B0609020204030204"/>
                <a:ea typeface="黑体" panose="02010609060101010101" charset="-122"/>
              </a:rPr>
              <a:t> </a:t>
            </a:r>
            <a:r>
              <a:rPr lang="en-US" altLang="zh-CN" sz="2000" b="1" dirty="0">
                <a:solidFill>
                  <a:schemeClr val="tx1"/>
                </a:solidFill>
                <a:latin typeface="Consolas" panose="020B0609020204030204"/>
                <a:ea typeface="黑体" panose="02010609060101010101" charset="-122"/>
              </a:rPr>
              <a:t>AOE</a:t>
            </a:r>
            <a:r>
              <a:rPr lang="zh-CN" altLang="en-US" sz="2000" b="1" dirty="0">
                <a:solidFill>
                  <a:schemeClr val="tx1"/>
                </a:solidFill>
                <a:latin typeface="Consolas" panose="020B0609020204030204"/>
                <a:ea typeface="黑体" panose="02010609060101010101" charset="-122"/>
              </a:rPr>
              <a:t>网中，路径长度最长的路径</a:t>
            </a:r>
            <a:r>
              <a:rPr lang="zh-CN" altLang="en-US" sz="2000" b="1" dirty="0" smtClean="0">
                <a:solidFill>
                  <a:schemeClr val="tx1"/>
                </a:solidFill>
                <a:latin typeface="Consolas" panose="020B0609020204030204"/>
                <a:ea typeface="黑体" panose="02010609060101010101" charset="-122"/>
              </a:rPr>
              <a:t>叫做关键路径</a:t>
            </a:r>
            <a:endParaRPr lang="en-US" altLang="zh-CN" sz="2000" b="1" dirty="0">
              <a:solidFill>
                <a:schemeClr val="tx1"/>
              </a:solidFill>
              <a:latin typeface="Consolas" panose="020B0609020204030204"/>
              <a:ea typeface="黑体" panose="02010609060101010101" charset="-122"/>
            </a:endParaRPr>
          </a:p>
        </p:txBody>
      </p:sp>
      <p:sp>
        <p:nvSpPr>
          <p:cNvPr id="121890" name="AutoShape 34" descr="未标题-10"/>
          <p:cNvSpPr>
            <a:spLocks noChangeArrowheads="1"/>
          </p:cNvSpPr>
          <p:nvPr/>
        </p:nvSpPr>
        <p:spPr bwMode="auto">
          <a:xfrm>
            <a:off x="6822247" y="3258100"/>
            <a:ext cx="1540985" cy="458932"/>
          </a:xfrm>
          <a:prstGeom prst="roundRect">
            <a:avLst>
              <a:gd name="adj" fmla="val 16667"/>
            </a:avLst>
          </a:prstGeom>
          <a:solidFill>
            <a:schemeClr val="accent2">
              <a:lumMod val="75000"/>
            </a:schemeClr>
          </a:solidFill>
          <a:ln w="28575">
            <a:noFill/>
            <a:round/>
          </a:ln>
          <a:effec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2400" b="0">
                <a:solidFill>
                  <a:schemeClr val="bg1"/>
                </a:solidFill>
                <a:latin typeface="华文新魏" panose="02010800040101010101" pitchFamily="2" charset="-122"/>
                <a:ea typeface="华文新魏" panose="02010800040101010101" pitchFamily="2" charset="-122"/>
              </a:rPr>
              <a:t>关键路径</a:t>
            </a:r>
            <a:endParaRPr lang="zh-CN" altLang="en-US" sz="2400" b="0">
              <a:solidFill>
                <a:schemeClr val="bg1"/>
              </a:solidFill>
              <a:latin typeface="华文新魏" panose="02010800040101010101" pitchFamily="2" charset="-122"/>
              <a:ea typeface="华文新魏" panose="02010800040101010101" pitchFamily="2" charset="-122"/>
            </a:endParaRPr>
          </a:p>
        </p:txBody>
      </p:sp>
      <p:sp>
        <p:nvSpPr>
          <p:cNvPr id="82956" name="Rectangle 38"/>
          <p:cNvSpPr>
            <a:spLocks noChangeArrowheads="1"/>
          </p:cNvSpPr>
          <p:nvPr/>
        </p:nvSpPr>
        <p:spPr bwMode="auto">
          <a:xfrm>
            <a:off x="1333218" y="2671143"/>
            <a:ext cx="6840538" cy="584835"/>
          </a:xfrm>
          <a:prstGeom prst="rect">
            <a:avLst/>
          </a:prstGeom>
          <a:noFill/>
          <a:ln>
            <a:noFill/>
          </a:ln>
          <a:effectLst/>
        </p:spPr>
        <p:txBody>
          <a:bodyPr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1600">
                <a:solidFill>
                  <a:srgbClr val="FF0000"/>
                </a:solidFill>
                <a:latin typeface="Consolas" panose="020B0609020204030204"/>
                <a:ea typeface="黑体" panose="02010609060101010101" charset="-122"/>
              </a:rPr>
              <a:t>顶点</a:t>
            </a:r>
            <a:r>
              <a:rPr lang="zh-CN" altLang="en-US" sz="1600">
                <a:solidFill>
                  <a:srgbClr val="002060"/>
                </a:solidFill>
                <a:latin typeface="Consolas" panose="020B0609020204030204"/>
                <a:ea typeface="黑体" panose="02010609060101010101" charset="-122"/>
              </a:rPr>
              <a:t>所表示的</a:t>
            </a:r>
            <a:r>
              <a:rPr lang="zh-CN" altLang="en-US" sz="1600">
                <a:solidFill>
                  <a:srgbClr val="FF0000"/>
                </a:solidFill>
                <a:latin typeface="Consolas" panose="020B0609020204030204"/>
                <a:ea typeface="黑体" panose="02010609060101010101" charset="-122"/>
              </a:rPr>
              <a:t>事件</a:t>
            </a:r>
            <a:r>
              <a:rPr lang="en-US" altLang="zh-CN" sz="1600">
                <a:solidFill>
                  <a:srgbClr val="FF0000"/>
                </a:solidFill>
                <a:latin typeface="Consolas" panose="020B0609020204030204"/>
                <a:ea typeface="黑体" panose="02010609060101010101" charset="-122"/>
              </a:rPr>
              <a:t>=</a:t>
            </a:r>
            <a:r>
              <a:rPr lang="zh-CN" altLang="en-US" sz="1600">
                <a:solidFill>
                  <a:srgbClr val="002060"/>
                </a:solidFill>
                <a:latin typeface="Consolas" panose="020B0609020204030204"/>
                <a:ea typeface="黑体" panose="02010609060101010101" charset="-122"/>
              </a:rPr>
              <a:t>实际上就是它的</a:t>
            </a:r>
            <a:r>
              <a:rPr lang="zh-CN" altLang="en-US" sz="1600">
                <a:solidFill>
                  <a:srgbClr val="FF0000"/>
                </a:solidFill>
                <a:latin typeface="Consolas" panose="020B0609020204030204"/>
                <a:ea typeface="黑体" panose="02010609060101010101" charset="-122"/>
              </a:rPr>
              <a:t>入边</a:t>
            </a:r>
            <a:r>
              <a:rPr lang="zh-CN" altLang="en-US" sz="1600">
                <a:solidFill>
                  <a:srgbClr val="002060"/>
                </a:solidFill>
                <a:latin typeface="Consolas" panose="020B0609020204030204"/>
                <a:ea typeface="黑体" panose="02010609060101010101" charset="-122"/>
              </a:rPr>
              <a:t>所表示的</a:t>
            </a:r>
            <a:r>
              <a:rPr lang="zh-CN" altLang="en-US" sz="1600">
                <a:solidFill>
                  <a:srgbClr val="FF0000"/>
                </a:solidFill>
                <a:latin typeface="Consolas" panose="020B0609020204030204"/>
                <a:ea typeface="黑体" panose="02010609060101010101" charset="-122"/>
              </a:rPr>
              <a:t>活动都已完成</a:t>
            </a:r>
            <a:r>
              <a:rPr lang="en-US" altLang="zh-CN" sz="1600">
                <a:solidFill>
                  <a:srgbClr val="FF0000"/>
                </a:solidFill>
                <a:latin typeface="Consolas" panose="020B0609020204030204"/>
                <a:ea typeface="黑体" panose="02010609060101010101" charset="-122"/>
              </a:rPr>
              <a:t>+</a:t>
            </a:r>
            <a:endParaRPr lang="zh-CN" altLang="en-US" sz="1600">
              <a:solidFill>
                <a:srgbClr val="002060"/>
              </a:solidFill>
              <a:latin typeface="Consolas" panose="020B0609020204030204"/>
              <a:ea typeface="黑体" panose="02010609060101010101" charset="-122"/>
            </a:endParaRPr>
          </a:p>
          <a:p>
            <a:pPr eaLnBrk="1" hangingPunct="1">
              <a:spcBef>
                <a:spcPct val="0"/>
              </a:spcBef>
              <a:buClrTx/>
              <a:buFontTx/>
              <a:buNone/>
            </a:pPr>
            <a:r>
              <a:rPr lang="zh-CN" altLang="en-US" sz="1600">
                <a:solidFill>
                  <a:srgbClr val="002060"/>
                </a:solidFill>
                <a:latin typeface="Consolas" panose="020B0609020204030204"/>
                <a:ea typeface="黑体" panose="02010609060101010101" charset="-122"/>
              </a:rPr>
              <a:t>它的</a:t>
            </a:r>
            <a:r>
              <a:rPr lang="zh-CN" altLang="en-US" sz="1600">
                <a:solidFill>
                  <a:srgbClr val="FF0000"/>
                </a:solidFill>
                <a:latin typeface="Consolas" panose="020B0609020204030204"/>
                <a:ea typeface="黑体" panose="02010609060101010101" charset="-122"/>
              </a:rPr>
              <a:t>出边</a:t>
            </a:r>
            <a:r>
              <a:rPr lang="zh-CN" altLang="en-US" sz="1600">
                <a:solidFill>
                  <a:srgbClr val="002060"/>
                </a:solidFill>
                <a:latin typeface="Consolas" panose="020B0609020204030204"/>
                <a:ea typeface="黑体" panose="02010609060101010101" charset="-122"/>
              </a:rPr>
              <a:t>所表示的</a:t>
            </a:r>
            <a:r>
              <a:rPr lang="zh-CN" altLang="en-US" sz="1600">
                <a:solidFill>
                  <a:srgbClr val="FF0000"/>
                </a:solidFill>
                <a:latin typeface="Consolas" panose="020B0609020204030204"/>
                <a:ea typeface="黑体" panose="02010609060101010101" charset="-122"/>
              </a:rPr>
              <a:t>活动可以开始</a:t>
            </a:r>
            <a:r>
              <a:rPr lang="zh-CN" altLang="en-US" sz="1600">
                <a:solidFill>
                  <a:srgbClr val="002060"/>
                </a:solidFill>
                <a:latin typeface="Consolas" panose="020B0609020204030204"/>
                <a:ea typeface="黑体" panose="02010609060101010101" charset="-122"/>
              </a:rPr>
              <a:t>这样一种状态。</a:t>
            </a:r>
            <a:endParaRPr lang="zh-CN" altLang="en-US" sz="1600">
              <a:solidFill>
                <a:srgbClr val="002060"/>
              </a:solidFill>
              <a:latin typeface="Consolas" panose="020B0609020204030204"/>
              <a:ea typeface="黑体" panose="02010609060101010101" charset="-122"/>
            </a:endParaRPr>
          </a:p>
        </p:txBody>
      </p:sp>
      <p:sp>
        <p:nvSpPr>
          <p:cNvPr id="45" name="Rectangle 31"/>
          <p:cNvSpPr>
            <a:spLocks noChangeArrowheads="1"/>
          </p:cNvSpPr>
          <p:nvPr/>
        </p:nvSpPr>
        <p:spPr bwMode="auto">
          <a:xfrm>
            <a:off x="1329372" y="4581128"/>
            <a:ext cx="7059052" cy="1633397"/>
          </a:xfrm>
          <a:prstGeom prst="rect">
            <a:avLst/>
          </a:prstGeom>
          <a:noFill/>
          <a:ln w="28575">
            <a:solidFill>
              <a:schemeClr val="bg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l">
              <a:defRPr/>
            </a:pPr>
            <a:r>
              <a:rPr lang="zh-CN" altLang="en-US" sz="2000" b="1">
                <a:solidFill>
                  <a:schemeClr val="tx1"/>
                </a:solidFill>
                <a:latin typeface="Consolas" panose="020B0609020204030204"/>
                <a:ea typeface="黑体" panose="02010609060101010101" charset="-122"/>
              </a:rPr>
              <a:t>（</a:t>
            </a:r>
            <a:r>
              <a:rPr lang="en-US" altLang="zh-CN" sz="2000" b="1">
                <a:solidFill>
                  <a:schemeClr val="tx1"/>
                </a:solidFill>
                <a:latin typeface="Consolas" panose="020B0609020204030204"/>
                <a:ea typeface="黑体" panose="02010609060101010101" charset="-122"/>
              </a:rPr>
              <a:t>1</a:t>
            </a:r>
            <a:r>
              <a:rPr lang="zh-CN" altLang="en-US" sz="2000" b="1">
                <a:solidFill>
                  <a:schemeClr val="tx1"/>
                </a:solidFill>
                <a:latin typeface="Consolas" panose="020B0609020204030204"/>
                <a:ea typeface="黑体" panose="02010609060101010101" charset="-122"/>
              </a:rPr>
              <a:t>）只有在某顶点所代表的事件发生后，从该顶点出发的各有向边所代表的活动才能开始。</a:t>
            </a:r>
            <a:endParaRPr lang="zh-CN" altLang="en-US" sz="2000" b="1">
              <a:solidFill>
                <a:schemeClr val="tx1"/>
              </a:solidFill>
              <a:latin typeface="Consolas" panose="020B0609020204030204"/>
              <a:ea typeface="黑体" panose="02010609060101010101" charset="-122"/>
            </a:endParaRPr>
          </a:p>
          <a:p>
            <a:pPr algn="l">
              <a:defRPr/>
            </a:pPr>
            <a:r>
              <a:rPr lang="zh-CN" altLang="en-US" sz="2000" b="1">
                <a:solidFill>
                  <a:schemeClr val="tx1"/>
                </a:solidFill>
                <a:latin typeface="Consolas" panose="020B0609020204030204"/>
                <a:ea typeface="黑体" panose="02010609060101010101" charset="-122"/>
              </a:rPr>
              <a:t>（</a:t>
            </a:r>
            <a:r>
              <a:rPr lang="en-US" altLang="zh-CN" sz="2000" b="1">
                <a:solidFill>
                  <a:schemeClr val="tx1"/>
                </a:solidFill>
                <a:latin typeface="Consolas" panose="020B0609020204030204"/>
                <a:ea typeface="黑体" panose="02010609060101010101" charset="-122"/>
              </a:rPr>
              <a:t>2</a:t>
            </a:r>
            <a:r>
              <a:rPr lang="zh-CN" altLang="en-US" sz="2000" b="1">
                <a:solidFill>
                  <a:schemeClr val="tx1"/>
                </a:solidFill>
                <a:latin typeface="Consolas" panose="020B0609020204030204"/>
                <a:ea typeface="黑体" panose="02010609060101010101" charset="-122"/>
              </a:rPr>
              <a:t>）只有在进入某点的各有向边所代表的活动都已结束，该顶点所代表的时事件才能发生。</a:t>
            </a:r>
            <a:endParaRPr lang="zh-CN" altLang="en-US" sz="2000" b="1">
              <a:solidFill>
                <a:schemeClr val="tx1"/>
              </a:solidFill>
              <a:latin typeface="Consolas" panose="020B0609020204030204"/>
              <a:ea typeface="黑体" panose="02010609060101010101" charset="-122"/>
            </a:endParaRPr>
          </a:p>
          <a:p>
            <a:pPr algn="l">
              <a:defRPr/>
            </a:pPr>
            <a:r>
              <a:rPr lang="zh-CN" altLang="en-US" sz="2000" b="1">
                <a:solidFill>
                  <a:schemeClr val="tx1"/>
                </a:solidFill>
                <a:latin typeface="Consolas" panose="020B0609020204030204"/>
                <a:ea typeface="黑体" panose="02010609060101010101" charset="-122"/>
              </a:rPr>
              <a:t> </a:t>
            </a:r>
            <a:r>
              <a:rPr lang="zh-CN" altLang="en-US" sz="2000" b="1" smtClean="0">
                <a:solidFill>
                  <a:schemeClr val="tx1"/>
                </a:solidFill>
                <a:latin typeface="Consolas" panose="020B0609020204030204"/>
                <a:ea typeface="黑体" panose="02010609060101010101" charset="-122"/>
              </a:rPr>
              <a:t>     </a:t>
            </a:r>
            <a:r>
              <a:rPr lang="en-US" altLang="zh-CN" sz="2000" b="1" smtClean="0">
                <a:solidFill>
                  <a:schemeClr val="tx1"/>
                </a:solidFill>
                <a:latin typeface="Consolas" panose="020B0609020204030204"/>
                <a:ea typeface="黑体" panose="02010609060101010101" charset="-122"/>
              </a:rPr>
              <a:t>AOE</a:t>
            </a:r>
            <a:r>
              <a:rPr lang="zh-CN" altLang="en-US" sz="2000" b="1">
                <a:solidFill>
                  <a:schemeClr val="tx1"/>
                </a:solidFill>
                <a:latin typeface="Consolas" panose="020B0609020204030204"/>
                <a:ea typeface="黑体" panose="02010609060101010101" charset="-122"/>
              </a:rPr>
              <a:t>网只有一个源点一个汇点</a:t>
            </a:r>
            <a:endParaRPr lang="zh-CN" altLang="en-US" sz="2000" b="1">
              <a:solidFill>
                <a:schemeClr val="tx1"/>
              </a:solidFill>
              <a:latin typeface="Consolas" panose="020B0609020204030204"/>
              <a:ea typeface="黑体" panose="02010609060101010101" charset="-122"/>
            </a:endParaRPr>
          </a:p>
        </p:txBody>
      </p:sp>
      <p:sp>
        <p:nvSpPr>
          <p:cNvPr id="46" name="AutoShape 32" descr="未标题-10"/>
          <p:cNvSpPr>
            <a:spLocks noChangeArrowheads="1"/>
          </p:cNvSpPr>
          <p:nvPr/>
        </p:nvSpPr>
        <p:spPr bwMode="auto">
          <a:xfrm>
            <a:off x="1115616" y="4163917"/>
            <a:ext cx="2032523" cy="417211"/>
          </a:xfrm>
          <a:prstGeom prst="roundRect">
            <a:avLst>
              <a:gd name="adj" fmla="val 16667"/>
            </a:avLst>
          </a:prstGeom>
          <a:solidFill>
            <a:schemeClr val="accent2">
              <a:lumMod val="75000"/>
            </a:schemeClr>
          </a:solidFill>
          <a:ln w="28575">
            <a:noFill/>
            <a:round/>
          </a:ln>
          <a:effec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en-US" altLang="zh-CN" sz="2000" b="0" smtClean="0">
                <a:solidFill>
                  <a:schemeClr val="bg1"/>
                </a:solidFill>
                <a:latin typeface="华文新魏" panose="02010800040101010101" pitchFamily="2" charset="-122"/>
                <a:ea typeface="华文新魏" panose="02010800040101010101" pitchFamily="2" charset="-122"/>
              </a:rPr>
              <a:t>AOE</a:t>
            </a:r>
            <a:r>
              <a:rPr lang="zh-CN" altLang="en-US" sz="2400" b="0" smtClean="0">
                <a:solidFill>
                  <a:schemeClr val="bg1"/>
                </a:solidFill>
                <a:latin typeface="华文新魏" panose="02010800040101010101" pitchFamily="2" charset="-122"/>
                <a:ea typeface="华文新魏" panose="02010800040101010101" pitchFamily="2" charset="-122"/>
              </a:rPr>
              <a:t>网 </a:t>
            </a:r>
            <a:r>
              <a:rPr lang="zh-CN" altLang="en-US" sz="2400" b="0">
                <a:solidFill>
                  <a:schemeClr val="bg1"/>
                </a:solidFill>
                <a:latin typeface="华文新魏" panose="02010800040101010101" pitchFamily="2" charset="-122"/>
                <a:ea typeface="华文新魏" panose="02010800040101010101" pitchFamily="2" charset="-122"/>
              </a:rPr>
              <a:t>性质</a:t>
            </a:r>
            <a:endParaRPr lang="zh-CN" altLang="en-US" sz="2400" b="0">
              <a:solidFill>
                <a:schemeClr val="bg1"/>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21887"/>
                                        </p:tgtEl>
                                        <p:attrNameLst>
                                          <p:attrName>style.visibility</p:attrName>
                                        </p:attrNameLst>
                                      </p:cBhvr>
                                      <p:to>
                                        <p:strVal val="visible"/>
                                      </p:to>
                                    </p:set>
                                    <p:animEffect transition="in" filter="diamond(in)">
                                      <p:cBhvr>
                                        <p:cTn id="7" dur="2000"/>
                                        <p:tgtEl>
                                          <p:spTgt spid="12188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2000" fill="hold">
                                          <p:stCondLst>
                                            <p:cond delay="0"/>
                                          </p:stCondLst>
                                        </p:cTn>
                                        <p:tgtEl>
                                          <p:spTgt spid="82956"/>
                                        </p:tgtEl>
                                        <p:attrNameLst>
                                          <p:attrName>style.visibility</p:attrName>
                                        </p:attrNameLst>
                                      </p:cBhvr>
                                      <p:to>
                                        <p:strVal val="visible"/>
                                      </p:to>
                                    </p:set>
                                    <p:animEffect transition="in" filter="diamond(in)">
                                      <p:cBhvr>
                                        <p:cTn id="12" dur="2000"/>
                                        <p:tgtEl>
                                          <p:spTgt spid="829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1889"/>
                                        </p:tgtEl>
                                        <p:attrNameLst>
                                          <p:attrName>style.visibility</p:attrName>
                                        </p:attrNameLst>
                                      </p:cBhvr>
                                      <p:to>
                                        <p:strVal val="visible"/>
                                      </p:to>
                                    </p:set>
                                    <p:animEffect transition="in" filter="blinds(horizontal)">
                                      <p:cBhvr>
                                        <p:cTn id="17" dur="500"/>
                                        <p:tgtEl>
                                          <p:spTgt spid="12188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5">
                                            <p:bg/>
                                          </p:spTgt>
                                        </p:tgtEl>
                                        <p:attrNameLst>
                                          <p:attrName>style.visibility</p:attrName>
                                        </p:attrNameLst>
                                      </p:cBhvr>
                                      <p:to>
                                        <p:strVal val="visible"/>
                                      </p:to>
                                    </p:set>
                                    <p:animEffect transition="in" filter="blinds(horizontal)">
                                      <p:cBhvr>
                                        <p:cTn id="22" dur="500"/>
                                        <p:tgtEl>
                                          <p:spTgt spid="45">
                                            <p:bg/>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5">
                                            <p:txEl>
                                              <p:pRg st="0" end="0"/>
                                            </p:txEl>
                                          </p:spTgt>
                                        </p:tgtEl>
                                        <p:attrNameLst>
                                          <p:attrName>style.visibility</p:attrName>
                                        </p:attrNameLst>
                                      </p:cBhvr>
                                      <p:to>
                                        <p:strVal val="visible"/>
                                      </p:to>
                                    </p:set>
                                    <p:animEffect transition="in" filter="blinds(horizontal)">
                                      <p:cBhvr>
                                        <p:cTn id="27" dur="500"/>
                                        <p:tgtEl>
                                          <p:spTgt spid="4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5">
                                            <p:txEl>
                                              <p:pRg st="1" end="1"/>
                                            </p:txEl>
                                          </p:spTgt>
                                        </p:tgtEl>
                                        <p:attrNameLst>
                                          <p:attrName>style.visibility</p:attrName>
                                        </p:attrNameLst>
                                      </p:cBhvr>
                                      <p:to>
                                        <p:strVal val="visible"/>
                                      </p:to>
                                    </p:set>
                                    <p:animEffect transition="in" filter="blinds(horizontal)">
                                      <p:cBhvr>
                                        <p:cTn id="32" dur="500"/>
                                        <p:tgtEl>
                                          <p:spTgt spid="4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5">
                                            <p:txEl>
                                              <p:pRg st="2" end="2"/>
                                            </p:txEl>
                                          </p:spTgt>
                                        </p:tgtEl>
                                        <p:attrNameLst>
                                          <p:attrName>style.visibility</p:attrName>
                                        </p:attrNameLst>
                                      </p:cBhvr>
                                      <p:to>
                                        <p:strVal val="visible"/>
                                      </p:to>
                                    </p:set>
                                    <p:animEffect transition="in" filter="blinds(horizontal)">
                                      <p:cBhvr>
                                        <p:cTn id="37" dur="500"/>
                                        <p:tgtEl>
                                          <p:spTgt spid="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87" grpId="0" animBg="1"/>
      <p:bldP spid="121889" grpId="0" animBg="1"/>
      <p:bldP spid="82956" grpId="0" bldLvl="0" animBg="1"/>
      <p:bldP spid="45" grpId="0" animBg="1"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关键活动</a:t>
            </a:r>
            <a:r>
              <a:rPr lang="zh-CN" altLang="en-US"/>
              <a:t>算法</a:t>
            </a:r>
            <a:r>
              <a:rPr lang="zh-CN" altLang="zh-CN"/>
              <a:t>分析</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33794" name="Picture 2" descr="6t7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76056" y="1293010"/>
            <a:ext cx="3645059" cy="344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3" descr="6t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4744885"/>
            <a:ext cx="5642705" cy="2066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17847" y="1772816"/>
            <a:ext cx="3649217" cy="1015663"/>
          </a:xfrm>
          <a:prstGeom prst="rect">
            <a:avLst/>
          </a:prstGeom>
        </p:spPr>
        <p:txBody>
          <a:bodyPr wrap="square">
            <a:spAutoFit/>
          </a:bodyPr>
          <a:lstStyle/>
          <a:p>
            <a:pPr algn="l"/>
            <a:r>
              <a:rPr lang="zh-CN" altLang="en-US" sz="2000" b="1">
                <a:solidFill>
                  <a:schemeClr val="bg1">
                    <a:lumMod val="25000"/>
                  </a:schemeClr>
                </a:solidFill>
                <a:latin typeface="黑体" panose="02010609060101010101" charset="-122"/>
                <a:ea typeface="黑体" panose="02010609060101010101" charset="-122"/>
              </a:rPr>
              <a:t>某项目</a:t>
            </a:r>
            <a:r>
              <a:rPr lang="zh-CN" altLang="en-US" sz="2000" b="1" smtClean="0">
                <a:solidFill>
                  <a:schemeClr val="bg1">
                    <a:lumMod val="25000"/>
                  </a:schemeClr>
                </a:solidFill>
                <a:latin typeface="黑体" panose="02010609060101010101" charset="-122"/>
                <a:ea typeface="黑体" panose="02010609060101010101" charset="-122"/>
              </a:rPr>
              <a:t>由</a:t>
            </a:r>
            <a:r>
              <a:rPr lang="en-US" altLang="zh-CN" sz="2000" b="1" smtClean="0">
                <a:solidFill>
                  <a:schemeClr val="bg1">
                    <a:lumMod val="25000"/>
                  </a:schemeClr>
                </a:solidFill>
                <a:latin typeface="黑体" panose="02010609060101010101" charset="-122"/>
                <a:ea typeface="黑体" panose="02010609060101010101" charset="-122"/>
              </a:rPr>
              <a:t>10</a:t>
            </a:r>
            <a:r>
              <a:rPr lang="zh-CN" altLang="en-US" sz="2000" b="1" smtClean="0">
                <a:solidFill>
                  <a:schemeClr val="bg1">
                    <a:lumMod val="25000"/>
                  </a:schemeClr>
                </a:solidFill>
                <a:latin typeface="黑体" panose="02010609060101010101" charset="-122"/>
                <a:ea typeface="黑体" panose="02010609060101010101" charset="-122"/>
              </a:rPr>
              <a:t>道</a:t>
            </a:r>
            <a:r>
              <a:rPr lang="zh-CN" altLang="en-US" sz="2000" b="1">
                <a:solidFill>
                  <a:schemeClr val="bg1">
                    <a:lumMod val="25000"/>
                  </a:schemeClr>
                </a:solidFill>
                <a:latin typeface="黑体" panose="02010609060101010101" charset="-122"/>
                <a:ea typeface="黑体" panose="02010609060101010101" charset="-122"/>
              </a:rPr>
              <a:t>工序组成，工序明细表见</a:t>
            </a:r>
            <a:r>
              <a:rPr lang="zh-CN" altLang="en-US" sz="2000" b="1" smtClean="0">
                <a:solidFill>
                  <a:schemeClr val="bg1">
                    <a:lumMod val="25000"/>
                  </a:schemeClr>
                </a:solidFill>
                <a:latin typeface="黑体" panose="02010609060101010101" charset="-122"/>
                <a:ea typeface="黑体" panose="02010609060101010101" charset="-122"/>
              </a:rPr>
              <a:t>表。</a:t>
            </a:r>
            <a:r>
              <a:rPr lang="zh-CN" altLang="en-US" sz="2000" b="1">
                <a:solidFill>
                  <a:schemeClr val="bg1">
                    <a:lumMod val="25000"/>
                  </a:schemeClr>
                </a:solidFill>
                <a:latin typeface="黑体" panose="02010609060101010101" charset="-122"/>
                <a:ea typeface="黑体" panose="02010609060101010101" charset="-122"/>
              </a:rPr>
              <a:t>绘制该项目的项目网络图</a:t>
            </a:r>
            <a:endParaRPr lang="zh-CN" altLang="en-US" sz="2000" b="1">
              <a:solidFill>
                <a:schemeClr val="bg1">
                  <a:lumMod val="25000"/>
                </a:schemeClr>
              </a:solidFill>
              <a:latin typeface="黑体" panose="02010609060101010101" charset="-122"/>
              <a:ea typeface="黑体" panose="02010609060101010101" charset="-122"/>
            </a:endParaRPr>
          </a:p>
        </p:txBody>
      </p:sp>
      <p:sp>
        <p:nvSpPr>
          <p:cNvPr id="8" name="矩形 7"/>
          <p:cNvSpPr/>
          <p:nvPr/>
        </p:nvSpPr>
        <p:spPr>
          <a:xfrm>
            <a:off x="6140340" y="5333904"/>
            <a:ext cx="2580775" cy="923330"/>
          </a:xfrm>
          <a:prstGeom prst="rect">
            <a:avLst/>
          </a:prstGeom>
          <a:solidFill>
            <a:schemeClr val="bg1"/>
          </a:solidFill>
          <a:ln>
            <a:solidFill>
              <a:schemeClr val="bg1">
                <a:lumMod val="50000"/>
              </a:schemeClr>
            </a:solidFill>
          </a:ln>
        </p:spPr>
        <p:txBody>
          <a:bodyPr>
            <a:spAutoFit/>
          </a:bodyPr>
          <a:lstStyle/>
          <a:p>
            <a:pPr algn="l">
              <a:defRPr/>
            </a:pPr>
            <a:r>
              <a:rPr lang="en-US" altLang="zh-CN" b="1" smtClean="0">
                <a:solidFill>
                  <a:schemeClr val="tx1"/>
                </a:solidFill>
                <a:latin typeface="Consolas" panose="020B0609020204030204"/>
                <a:ea typeface="黑体" panose="02010609060101010101" charset="-122"/>
              </a:rPr>
              <a:t>Vi——</a:t>
            </a:r>
            <a:r>
              <a:rPr lang="zh-CN" altLang="en-US" b="1" smtClean="0">
                <a:solidFill>
                  <a:schemeClr val="tx1"/>
                </a:solidFill>
                <a:latin typeface="Consolas" panose="020B0609020204030204"/>
                <a:ea typeface="黑体" panose="02010609060101010101" charset="-122"/>
              </a:rPr>
              <a:t>事件</a:t>
            </a:r>
            <a:endParaRPr lang="en-US" altLang="zh-CN" b="1" smtClean="0">
              <a:solidFill>
                <a:schemeClr val="tx1"/>
              </a:solidFill>
              <a:latin typeface="Consolas" panose="020B0609020204030204"/>
              <a:ea typeface="黑体" panose="02010609060101010101" charset="-122"/>
            </a:endParaRPr>
          </a:p>
          <a:p>
            <a:pPr algn="l">
              <a:defRPr/>
            </a:pPr>
            <a:r>
              <a:rPr lang="en-US" altLang="zh-CN" b="1" smtClean="0">
                <a:solidFill>
                  <a:schemeClr val="tx1"/>
                </a:solidFill>
                <a:latin typeface="Consolas" panose="020B0609020204030204"/>
                <a:ea typeface="黑体" panose="02010609060101010101" charset="-122"/>
              </a:rPr>
              <a:t>ai——</a:t>
            </a:r>
            <a:r>
              <a:rPr lang="zh-CN" altLang="en-US" b="1" smtClean="0">
                <a:solidFill>
                  <a:schemeClr val="tx1"/>
                </a:solidFill>
                <a:latin typeface="Consolas" panose="020B0609020204030204"/>
                <a:ea typeface="黑体" panose="02010609060101010101" charset="-122"/>
              </a:rPr>
              <a:t>活动</a:t>
            </a:r>
            <a:endParaRPr lang="en-US" altLang="zh-CN" b="1" smtClean="0">
              <a:solidFill>
                <a:schemeClr val="tx1"/>
              </a:solidFill>
              <a:latin typeface="Consolas" panose="020B0609020204030204"/>
              <a:ea typeface="黑体" panose="02010609060101010101" charset="-122"/>
            </a:endParaRPr>
          </a:p>
          <a:p>
            <a:pPr algn="l">
              <a:defRPr/>
            </a:pPr>
            <a:r>
              <a:rPr lang="zh-CN" altLang="en-US" b="1" smtClean="0">
                <a:solidFill>
                  <a:schemeClr val="tx1"/>
                </a:solidFill>
                <a:latin typeface="Consolas" panose="020B0609020204030204"/>
                <a:ea typeface="黑体" panose="02010609060101010101" charset="-122"/>
              </a:rPr>
              <a:t>权值</a:t>
            </a:r>
            <a:r>
              <a:rPr lang="en-US" altLang="zh-CN" b="1" smtClean="0">
                <a:solidFill>
                  <a:schemeClr val="tx1"/>
                </a:solidFill>
                <a:latin typeface="Consolas" panose="020B0609020204030204"/>
                <a:ea typeface="黑体" panose="02010609060101010101" charset="-122"/>
              </a:rPr>
              <a:t>——</a:t>
            </a:r>
            <a:r>
              <a:rPr lang="zh-CN" altLang="en-US" b="1" smtClean="0">
                <a:solidFill>
                  <a:schemeClr val="tx1"/>
                </a:solidFill>
                <a:latin typeface="Consolas" panose="020B0609020204030204"/>
                <a:ea typeface="黑体" panose="02010609060101010101" charset="-122"/>
              </a:rPr>
              <a:t>活动开销</a:t>
            </a:r>
            <a:endParaRPr lang="zh-CN" altLang="en-US" b="1">
              <a:solidFill>
                <a:schemeClr val="tx1"/>
              </a:solidFill>
              <a:latin typeface="Consolas" panose="020B0609020204030204"/>
              <a:ea typeface="黑体" panose="02010609060101010101" charset="-122"/>
            </a:endParaRPr>
          </a:p>
        </p:txBody>
      </p:sp>
      <p:sp>
        <p:nvSpPr>
          <p:cNvPr id="10" name="矩形 9"/>
          <p:cNvSpPr/>
          <p:nvPr/>
        </p:nvSpPr>
        <p:spPr>
          <a:xfrm>
            <a:off x="0" y="4725144"/>
            <a:ext cx="9144000" cy="2132856"/>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gn="just">
              <a:lnSpc>
                <a:spcPct val="90000"/>
              </a:lnSpc>
              <a:spcBef>
                <a:spcPct val="50000"/>
              </a:spcBef>
              <a:buClr>
                <a:schemeClr val="tx2"/>
              </a:buClr>
            </a:pPr>
            <a:r>
              <a:rPr kumimoji="1" lang="zh-CN" altLang="en-US" dirty="0" smtClean="0">
                <a:latin typeface="Times New Roman" panose="02020603050405020304" pitchFamily="18" charset="0"/>
              </a:rPr>
              <a:t> </a:t>
            </a:r>
            <a:r>
              <a:rPr lang="zh-CN" altLang="en-US" dirty="0" smtClean="0">
                <a:solidFill>
                  <a:srgbClr val="000000"/>
                </a:solidFill>
                <a:latin typeface="楷体_GB2312" pitchFamily="49" charset="-122"/>
                <a:ea typeface="楷体_GB2312" pitchFamily="49" charset="-122"/>
              </a:rPr>
              <a:t>为了在</a:t>
            </a:r>
            <a:r>
              <a:rPr lang="en-US" altLang="zh-CN" dirty="0" smtClean="0">
                <a:solidFill>
                  <a:srgbClr val="000000"/>
                </a:solidFill>
                <a:latin typeface="楷体_GB2312" pitchFamily="49" charset="-122"/>
                <a:ea typeface="楷体_GB2312" pitchFamily="49" charset="-122"/>
              </a:rPr>
              <a:t>AOE</a:t>
            </a:r>
            <a:r>
              <a:rPr lang="zh-CN" altLang="en-US" dirty="0" smtClean="0">
                <a:solidFill>
                  <a:srgbClr val="000000"/>
                </a:solidFill>
                <a:latin typeface="楷体_GB2312" pitchFamily="49" charset="-122"/>
                <a:ea typeface="楷体_GB2312" pitchFamily="49" charset="-122"/>
              </a:rPr>
              <a:t>网中找出关键路径，需要定义几个参量：</a:t>
            </a:r>
            <a:endParaRPr lang="zh-CN" altLang="en-US" dirty="0" smtClean="0">
              <a:solidFill>
                <a:srgbClr val="000000"/>
              </a:solidFill>
              <a:latin typeface="楷体_GB2312" pitchFamily="49" charset="-122"/>
              <a:ea typeface="楷体_GB2312" pitchFamily="49" charset="-122"/>
            </a:endParaRPr>
          </a:p>
          <a:p>
            <a:pPr algn="just">
              <a:lnSpc>
                <a:spcPct val="90000"/>
              </a:lnSpc>
              <a:spcBef>
                <a:spcPct val="50000"/>
              </a:spcBef>
              <a:buClr>
                <a:schemeClr val="tx2"/>
              </a:buClr>
            </a:pPr>
            <a:r>
              <a:rPr lang="zh-CN" altLang="en-US" dirty="0" smtClean="0">
                <a:solidFill>
                  <a:srgbClr val="000000"/>
                </a:solidFill>
                <a:latin typeface="楷体_GB2312" pitchFamily="49" charset="-122"/>
                <a:ea typeface="楷体_GB2312" pitchFamily="49" charset="-122"/>
              </a:rPr>
              <a:t>⑴事件</a:t>
            </a:r>
            <a:r>
              <a:rPr lang="en-US" altLang="zh-CN" dirty="0" err="1" smtClean="0">
                <a:solidFill>
                  <a:srgbClr val="000000"/>
                </a:solidFill>
                <a:latin typeface="楷体_GB2312" pitchFamily="49" charset="-122"/>
                <a:ea typeface="楷体_GB2312" pitchFamily="49" charset="-122"/>
              </a:rPr>
              <a:t>vk</a:t>
            </a:r>
            <a:r>
              <a:rPr lang="zh-CN" altLang="en-US" dirty="0" smtClean="0">
                <a:solidFill>
                  <a:srgbClr val="000000"/>
                </a:solidFill>
                <a:latin typeface="楷体_GB2312" pitchFamily="49" charset="-122"/>
                <a:ea typeface="楷体_GB2312" pitchFamily="49" charset="-122"/>
              </a:rPr>
              <a:t>的最早发生时间</a:t>
            </a:r>
            <a:r>
              <a:rPr lang="en-US" altLang="zh-CN" dirty="0" err="1" smtClean="0">
                <a:solidFill>
                  <a:srgbClr val="000000"/>
                </a:solidFill>
                <a:latin typeface="楷体_GB2312" pitchFamily="49" charset="-122"/>
                <a:ea typeface="楷体_GB2312" pitchFamily="49" charset="-122"/>
              </a:rPr>
              <a:t>ve</a:t>
            </a:r>
            <a:r>
              <a:rPr lang="en-US" altLang="zh-CN" dirty="0" smtClean="0">
                <a:solidFill>
                  <a:srgbClr val="000000"/>
                </a:solidFill>
                <a:latin typeface="楷体_GB2312" pitchFamily="49" charset="-122"/>
                <a:ea typeface="楷体_GB2312" pitchFamily="49" charset="-122"/>
              </a:rPr>
              <a:t>[k] </a:t>
            </a:r>
            <a:endParaRPr lang="en-US" altLang="zh-CN" dirty="0" smtClean="0">
              <a:solidFill>
                <a:srgbClr val="000000"/>
              </a:solidFill>
              <a:latin typeface="楷体_GB2312" pitchFamily="49" charset="-122"/>
              <a:ea typeface="楷体_GB2312" pitchFamily="49" charset="-122"/>
            </a:endParaRPr>
          </a:p>
          <a:p>
            <a:r>
              <a:rPr lang="zh-CN" altLang="en-US" dirty="0" smtClean="0">
                <a:solidFill>
                  <a:srgbClr val="000000"/>
                </a:solidFill>
                <a:latin typeface="楷体_GB2312" pitchFamily="49" charset="-122"/>
                <a:ea typeface="楷体_GB2312" pitchFamily="49" charset="-122"/>
              </a:rPr>
              <a:t>⑵事件</a:t>
            </a:r>
            <a:r>
              <a:rPr lang="en-US" altLang="zh-CN" dirty="0" smtClean="0">
                <a:solidFill>
                  <a:srgbClr val="000000"/>
                </a:solidFill>
                <a:latin typeface="楷体_GB2312" pitchFamily="49" charset="-122"/>
                <a:ea typeface="楷体_GB2312" pitchFamily="49" charset="-122"/>
              </a:rPr>
              <a:t>vk</a:t>
            </a:r>
            <a:r>
              <a:rPr lang="zh-CN" altLang="en-US" dirty="0" smtClean="0">
                <a:solidFill>
                  <a:srgbClr val="000000"/>
                </a:solidFill>
                <a:latin typeface="楷体_GB2312" pitchFamily="49" charset="-122"/>
                <a:ea typeface="楷体_GB2312" pitchFamily="49" charset="-122"/>
              </a:rPr>
              <a:t>的最迟发生时间</a:t>
            </a:r>
            <a:r>
              <a:rPr lang="en-US" altLang="zh-CN" dirty="0" err="1" smtClean="0">
                <a:solidFill>
                  <a:srgbClr val="000000"/>
                </a:solidFill>
                <a:latin typeface="楷体_GB2312" pitchFamily="49" charset="-122"/>
                <a:ea typeface="楷体_GB2312" pitchFamily="49" charset="-122"/>
              </a:rPr>
              <a:t>vl</a:t>
            </a:r>
            <a:r>
              <a:rPr lang="en-US" altLang="zh-CN" dirty="0" smtClean="0">
                <a:solidFill>
                  <a:srgbClr val="000000"/>
                </a:solidFill>
                <a:latin typeface="楷体_GB2312" pitchFamily="49" charset="-122"/>
                <a:ea typeface="楷体_GB2312" pitchFamily="49" charset="-122"/>
              </a:rPr>
              <a:t>[k]</a:t>
            </a:r>
            <a:r>
              <a:rPr lang="zh-CN" altLang="en-US" dirty="0" smtClean="0">
                <a:solidFill>
                  <a:srgbClr val="000000"/>
                </a:solidFill>
                <a:latin typeface="楷体_GB2312" pitchFamily="49" charset="-122"/>
                <a:ea typeface="楷体_GB2312" pitchFamily="49" charset="-122"/>
              </a:rPr>
              <a:t>：</a:t>
            </a:r>
            <a:endParaRPr lang="en-US" altLang="zh-CN" dirty="0" smtClean="0">
              <a:solidFill>
                <a:srgbClr val="000000"/>
              </a:solidFill>
              <a:latin typeface="楷体_GB2312" pitchFamily="49" charset="-122"/>
              <a:ea typeface="楷体_GB2312" pitchFamily="49" charset="-122"/>
            </a:endParaRPr>
          </a:p>
          <a:p>
            <a:r>
              <a:rPr lang="en-US" altLang="zh-CN" dirty="0" smtClean="0">
                <a:solidFill>
                  <a:srgbClr val="000000"/>
                </a:solidFill>
                <a:latin typeface="楷体_GB2312" pitchFamily="49" charset="-122"/>
                <a:ea typeface="楷体_GB2312" pitchFamily="49" charset="-122"/>
              </a:rPr>
              <a:t>⑶</a:t>
            </a:r>
            <a:r>
              <a:rPr lang="zh-CN" altLang="en-US" dirty="0" smtClean="0">
                <a:solidFill>
                  <a:srgbClr val="000000"/>
                </a:solidFill>
                <a:latin typeface="楷体_GB2312" pitchFamily="49" charset="-122"/>
                <a:ea typeface="楷体_GB2312" pitchFamily="49" charset="-122"/>
              </a:rPr>
              <a:t>活动</a:t>
            </a:r>
            <a:r>
              <a:rPr lang="en-US" altLang="zh-CN" dirty="0" err="1" smtClean="0">
                <a:solidFill>
                  <a:srgbClr val="000000"/>
                </a:solidFill>
                <a:latin typeface="楷体_GB2312" pitchFamily="49" charset="-122"/>
                <a:ea typeface="楷体_GB2312" pitchFamily="49" charset="-122"/>
              </a:rPr>
              <a:t>ai</a:t>
            </a:r>
            <a:r>
              <a:rPr lang="zh-CN" altLang="en-US" dirty="0" smtClean="0">
                <a:solidFill>
                  <a:srgbClr val="000000"/>
                </a:solidFill>
                <a:latin typeface="楷体_GB2312" pitchFamily="49" charset="-122"/>
                <a:ea typeface="楷体_GB2312" pitchFamily="49" charset="-122"/>
              </a:rPr>
              <a:t>的最早开始时间</a:t>
            </a:r>
            <a:r>
              <a:rPr lang="en-US" altLang="zh-CN" dirty="0" err="1" smtClean="0">
                <a:solidFill>
                  <a:srgbClr val="000000"/>
                </a:solidFill>
                <a:latin typeface="楷体_GB2312" pitchFamily="49" charset="-122"/>
                <a:ea typeface="楷体_GB2312" pitchFamily="49" charset="-122"/>
              </a:rPr>
              <a:t>ee</a:t>
            </a:r>
            <a:r>
              <a:rPr lang="en-US" altLang="zh-CN" dirty="0" smtClean="0">
                <a:solidFill>
                  <a:srgbClr val="000000"/>
                </a:solidFill>
                <a:latin typeface="楷体_GB2312" pitchFamily="49" charset="-122"/>
                <a:ea typeface="楷体_GB2312" pitchFamily="49" charset="-122"/>
              </a:rPr>
              <a:t>[</a:t>
            </a:r>
            <a:r>
              <a:rPr lang="en-US" altLang="zh-CN" dirty="0" err="1" smtClean="0">
                <a:solidFill>
                  <a:srgbClr val="000000"/>
                </a:solidFill>
                <a:latin typeface="楷体_GB2312" pitchFamily="49" charset="-122"/>
                <a:ea typeface="楷体_GB2312" pitchFamily="49" charset="-122"/>
              </a:rPr>
              <a:t>i</a:t>
            </a:r>
            <a:r>
              <a:rPr lang="en-US" altLang="zh-CN" dirty="0" smtClean="0">
                <a:solidFill>
                  <a:srgbClr val="000000"/>
                </a:solidFill>
                <a:latin typeface="楷体_GB2312" pitchFamily="49" charset="-122"/>
                <a:ea typeface="楷体_GB2312" pitchFamily="49" charset="-122"/>
              </a:rPr>
              <a:t>]</a:t>
            </a:r>
            <a:r>
              <a:rPr lang="en-US" altLang="zh-CN" dirty="0" smtClean="0">
                <a:latin typeface="楷体_GB2312" pitchFamily="49" charset="-122"/>
                <a:ea typeface="楷体_GB2312" pitchFamily="49" charset="-122"/>
              </a:rPr>
              <a:t> </a:t>
            </a:r>
            <a:endParaRPr lang="en-US" altLang="zh-CN" dirty="0" smtClean="0">
              <a:latin typeface="楷体_GB2312" pitchFamily="49" charset="-122"/>
              <a:ea typeface="楷体_GB2312" pitchFamily="49" charset="-122"/>
            </a:endParaRPr>
          </a:p>
          <a:p>
            <a:r>
              <a:rPr lang="en-US" altLang="zh-CN" dirty="0" smtClean="0">
                <a:solidFill>
                  <a:srgbClr val="000000"/>
                </a:solidFill>
                <a:latin typeface="楷体_GB2312" pitchFamily="49" charset="-122"/>
                <a:ea typeface="楷体_GB2312" pitchFamily="49" charset="-122"/>
              </a:rPr>
              <a:t>⑷</a:t>
            </a:r>
            <a:r>
              <a:rPr lang="zh-CN" altLang="en-US" dirty="0" smtClean="0">
                <a:solidFill>
                  <a:srgbClr val="000000"/>
                </a:solidFill>
                <a:latin typeface="楷体_GB2312" pitchFamily="49" charset="-122"/>
                <a:ea typeface="楷体_GB2312" pitchFamily="49" charset="-122"/>
              </a:rPr>
              <a:t>活动</a:t>
            </a:r>
            <a:r>
              <a:rPr lang="en-US" altLang="zh-CN" dirty="0" err="1" smtClean="0">
                <a:solidFill>
                  <a:srgbClr val="000000"/>
                </a:solidFill>
                <a:latin typeface="楷体_GB2312" pitchFamily="49" charset="-122"/>
                <a:ea typeface="楷体_GB2312" pitchFamily="49" charset="-122"/>
              </a:rPr>
              <a:t>ai</a:t>
            </a:r>
            <a:r>
              <a:rPr lang="zh-CN" altLang="en-US" dirty="0" smtClean="0">
                <a:solidFill>
                  <a:srgbClr val="000000"/>
                </a:solidFill>
                <a:latin typeface="楷体_GB2312" pitchFamily="49" charset="-122"/>
                <a:ea typeface="楷体_GB2312" pitchFamily="49" charset="-122"/>
              </a:rPr>
              <a:t>的最晚开始时间</a:t>
            </a:r>
            <a:r>
              <a:rPr lang="en-US" altLang="zh-CN" dirty="0" smtClean="0">
                <a:solidFill>
                  <a:srgbClr val="000000"/>
                </a:solidFill>
                <a:latin typeface="楷体_GB2312" pitchFamily="49" charset="-122"/>
                <a:ea typeface="楷体_GB2312" pitchFamily="49" charset="-122"/>
              </a:rPr>
              <a:t>el[</a:t>
            </a:r>
            <a:r>
              <a:rPr lang="en-US" altLang="zh-CN" dirty="0" err="1" smtClean="0">
                <a:solidFill>
                  <a:srgbClr val="000000"/>
                </a:solidFill>
                <a:latin typeface="楷体_GB2312" pitchFamily="49" charset="-122"/>
                <a:ea typeface="楷体_GB2312" pitchFamily="49" charset="-122"/>
              </a:rPr>
              <a:t>i</a:t>
            </a:r>
            <a:r>
              <a:rPr lang="en-US" altLang="zh-CN" dirty="0" smtClean="0">
                <a:solidFill>
                  <a:srgbClr val="000000"/>
                </a:solidFill>
                <a:latin typeface="楷体_GB2312" pitchFamily="49" charset="-122"/>
                <a:ea typeface="楷体_GB2312" pitchFamily="49" charset="-122"/>
              </a:rPr>
              <a:t>]</a:t>
            </a:r>
            <a:endParaRPr lang="en-US" altLang="zh-CN" dirty="0" smtClean="0">
              <a:solidFill>
                <a:srgbClr val="000000"/>
              </a:solidFill>
              <a:latin typeface="楷体_GB2312" pitchFamily="49" charset="-122"/>
              <a:ea typeface="楷体_GB2312" pitchFamily="49" charset="-122"/>
            </a:endParaRPr>
          </a:p>
          <a:p>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6.2 </a:t>
            </a:r>
            <a:r>
              <a:rPr lang="zh-CN" altLang="en-US">
                <a:solidFill>
                  <a:schemeClr val="tx2">
                    <a:lumMod val="90000"/>
                    <a:lumOff val="10000"/>
                  </a:schemeClr>
                </a:solidFill>
                <a:latin typeface="黑体" panose="02010609060101010101" charset="-122"/>
                <a:ea typeface="黑体" panose="02010609060101010101" charset="-122"/>
                <a:cs typeface="+mj-cs"/>
              </a:rPr>
              <a:t>图</a:t>
            </a:r>
            <a:r>
              <a:rPr lang="zh-CN" altLang="en-US" smtClean="0">
                <a:solidFill>
                  <a:schemeClr val="tx2">
                    <a:lumMod val="90000"/>
                    <a:lumOff val="10000"/>
                  </a:schemeClr>
                </a:solidFill>
                <a:latin typeface="黑体" panose="02010609060101010101" charset="-122"/>
                <a:ea typeface="黑体" panose="02010609060101010101" charset="-122"/>
                <a:cs typeface="+mj-cs"/>
              </a:rPr>
              <a:t>的逻辑结构</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250"/>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6.2.1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6.2.2</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Tx/>
              <a:buNone/>
            </a:pPr>
            <a:r>
              <a:rPr lang="zh-CN" altLang="en-US" sz="2400" smtClean="0">
                <a:solidFill>
                  <a:schemeClr val="tx1"/>
                </a:solidFill>
              </a:rPr>
              <a:t>图的</a:t>
            </a:r>
            <a:r>
              <a:rPr lang="zh-CN" altLang="en-US" sz="2400">
                <a:solidFill>
                  <a:schemeClr val="tx1"/>
                </a:solidFill>
              </a:rPr>
              <a:t>定义和基本术语</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Tx/>
              <a:buNone/>
            </a:pPr>
            <a:r>
              <a:rPr lang="zh-CN" altLang="en-US" sz="2400">
                <a:solidFill>
                  <a:schemeClr val="bg1">
                    <a:lumMod val="75000"/>
                  </a:schemeClr>
                </a:solidFill>
              </a:rPr>
              <a:t>图</a:t>
            </a:r>
            <a:r>
              <a:rPr lang="zh-CN" altLang="en-US" sz="2400" smtClean="0">
                <a:solidFill>
                  <a:schemeClr val="bg1">
                    <a:lumMod val="75000"/>
                  </a:schemeClr>
                </a:solidFill>
              </a:rPr>
              <a:t>的</a:t>
            </a:r>
            <a:r>
              <a:rPr lang="zh-CN" altLang="en-US" sz="2400">
                <a:solidFill>
                  <a:schemeClr val="bg1">
                    <a:lumMod val="75000"/>
                  </a:schemeClr>
                </a:solidFill>
              </a:rPr>
              <a:t>操作定义</a:t>
            </a:r>
            <a:endParaRPr lang="zh-CN" altLang="zh-CN" sz="2400">
              <a:solidFill>
                <a:schemeClr val="bg1">
                  <a:lumMod val="7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Tree>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9165" y="94367"/>
            <a:ext cx="7208520" cy="1200329"/>
          </a:xfrm>
        </p:spPr>
        <p:txBody>
          <a:bodyPr/>
          <a:lstStyle/>
          <a:p>
            <a:r>
              <a:rPr lang="en-US" altLang="zh-CN" b="1" dirty="0" smtClean="0">
                <a:solidFill>
                  <a:srgbClr val="FF0000"/>
                </a:solidFill>
                <a:effectLst>
                  <a:outerShdw blurRad="38100" dist="38100" dir="2700000" algn="tl">
                    <a:srgbClr val="000000">
                      <a:alpha val="43137"/>
                    </a:srgbClr>
                  </a:outerShdw>
                </a:effectLst>
              </a:rPr>
              <a:t>1) </a:t>
            </a:r>
            <a:r>
              <a:rPr lang="zh-CN" altLang="en-US" b="1" dirty="0" smtClean="0">
                <a:solidFill>
                  <a:srgbClr val="FF0000"/>
                </a:solidFill>
                <a:effectLst>
                  <a:outerShdw blurRad="38100" dist="38100" dir="2700000" algn="tl">
                    <a:srgbClr val="000000">
                      <a:alpha val="43137"/>
                    </a:srgbClr>
                  </a:outerShdw>
                </a:effectLst>
              </a:rPr>
              <a:t>找关键路径</a:t>
            </a:r>
            <a:br>
              <a:rPr lang="en-US" altLang="zh-CN" b="1" dirty="0" smtClean="0">
                <a:solidFill>
                  <a:srgbClr val="FF0000"/>
                </a:solidFill>
                <a:effectLst>
                  <a:outerShdw blurRad="38100" dist="38100" dir="2700000" algn="tl">
                    <a:srgbClr val="000000">
                      <a:alpha val="43137"/>
                    </a:srgbClr>
                  </a:outerShdw>
                </a:effectLst>
              </a:rPr>
            </a:br>
            <a:r>
              <a:rPr lang="zh-CN" altLang="zh-CN" dirty="0" smtClean="0"/>
              <a:t>源点</a:t>
            </a:r>
            <a:r>
              <a:rPr lang="zh-CN" altLang="zh-CN" dirty="0"/>
              <a:t>到汇点各顶点事件开始时间</a:t>
            </a:r>
            <a:endParaRPr lang="zh-CN" altLang="en-US" dirty="0"/>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fld>
            <a:endParaRPr lang="en-US" altLang="zh-CN"/>
          </a:p>
        </p:txBody>
      </p:sp>
      <p:pic>
        <p:nvPicPr>
          <p:cNvPr id="34818" name="Picture 2" descr="6t77"/>
          <p:cNvPicPr>
            <a:picLocks noChangeAspect="1" noChangeArrowheads="1"/>
          </p:cNvPicPr>
          <p:nvPr/>
        </p:nvPicPr>
        <p:blipFill>
          <a:blip r:embed="rId1" cstate="print">
            <a:extLst>
              <a:ext uri="{28A0092B-C50C-407E-A947-70E740481C1C}">
                <a14:useLocalDpi xmlns:a14="http://schemas.microsoft.com/office/drawing/2010/main" val="0"/>
              </a:ext>
            </a:extLst>
          </a:blip>
          <a:srcRect b="53928"/>
          <a:stretch>
            <a:fillRect/>
          </a:stretch>
        </p:blipFill>
        <p:spPr bwMode="auto">
          <a:xfrm>
            <a:off x="792480" y="1250315"/>
            <a:ext cx="7524115" cy="23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6t77"/>
          <p:cNvPicPr>
            <a:picLocks noChangeAspect="1" noChangeArrowheads="1"/>
          </p:cNvPicPr>
          <p:nvPr/>
        </p:nvPicPr>
        <p:blipFill>
          <a:blip r:embed="rId1" cstate="print">
            <a:extLst>
              <a:ext uri="{28A0092B-C50C-407E-A947-70E740481C1C}">
                <a14:useLocalDpi xmlns:a14="http://schemas.microsoft.com/office/drawing/2010/main" val="0"/>
              </a:ext>
            </a:extLst>
          </a:blip>
          <a:srcRect t="45620" b="34343"/>
          <a:stretch>
            <a:fillRect/>
          </a:stretch>
        </p:blipFill>
        <p:spPr bwMode="auto">
          <a:xfrm>
            <a:off x="792480" y="3623945"/>
            <a:ext cx="7524115" cy="104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t77"/>
          <p:cNvPicPr>
            <a:picLocks noChangeAspect="1" noChangeArrowheads="1"/>
          </p:cNvPicPr>
          <p:nvPr/>
        </p:nvPicPr>
        <p:blipFill>
          <a:blip r:embed="rId1" cstate="print">
            <a:extLst>
              <a:ext uri="{28A0092B-C50C-407E-A947-70E740481C1C}">
                <a14:useLocalDpi xmlns:a14="http://schemas.microsoft.com/office/drawing/2010/main" val="0"/>
              </a:ext>
            </a:extLst>
          </a:blip>
          <a:srcRect t="66453"/>
          <a:stretch>
            <a:fillRect/>
          </a:stretch>
        </p:blipFill>
        <p:spPr bwMode="auto">
          <a:xfrm>
            <a:off x="810260" y="4720677"/>
            <a:ext cx="7524115" cy="174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amond(in)">
                                      <p:cBhvr>
                                        <p:cTn id="11" dur="2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t78"/>
          <p:cNvPicPr>
            <a:picLocks noChangeAspect="1" noChangeArrowheads="1"/>
          </p:cNvPicPr>
          <p:nvPr/>
        </p:nvPicPr>
        <p:blipFill>
          <a:blip r:embed="rId1" cstate="print">
            <a:extLst>
              <a:ext uri="{28A0092B-C50C-407E-A947-70E740481C1C}">
                <a14:useLocalDpi xmlns:a14="http://schemas.microsoft.com/office/drawing/2010/main" val="0"/>
              </a:ext>
            </a:extLst>
          </a:blip>
          <a:srcRect t="43306"/>
          <a:stretch>
            <a:fillRect/>
          </a:stretch>
        </p:blipFill>
        <p:spPr bwMode="auto">
          <a:xfrm>
            <a:off x="434975" y="3634163"/>
            <a:ext cx="5864860" cy="303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266825" y="371366"/>
            <a:ext cx="6553200" cy="646331"/>
          </a:xfrm>
        </p:spPr>
        <p:txBody>
          <a:bodyPr/>
          <a:lstStyle/>
          <a:p>
            <a:r>
              <a:rPr lang="zh-CN" altLang="zh-CN"/>
              <a:t>各顶点事件的最早与最迟</a:t>
            </a:r>
            <a:r>
              <a:rPr lang="zh-CN" altLang="zh-CN" smtClean="0"/>
              <a:t>开始</a:t>
            </a:r>
            <a:endParaRPr lang="zh-CN" altLang="en-US"/>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fld>
            <a:endParaRPr lang="en-US" altLang="zh-CN"/>
          </a:p>
        </p:txBody>
      </p:sp>
      <p:pic>
        <p:nvPicPr>
          <p:cNvPr id="35842" name="Picture 2" descr="6t78"/>
          <p:cNvPicPr>
            <a:picLocks noChangeAspect="1" noChangeArrowheads="1"/>
          </p:cNvPicPr>
          <p:nvPr/>
        </p:nvPicPr>
        <p:blipFill>
          <a:blip r:embed="rId1" cstate="print">
            <a:extLst>
              <a:ext uri="{28A0092B-C50C-407E-A947-70E740481C1C}">
                <a14:useLocalDpi xmlns:a14="http://schemas.microsoft.com/office/drawing/2010/main" val="0"/>
              </a:ext>
            </a:extLst>
          </a:blip>
          <a:srcRect b="56101"/>
          <a:stretch>
            <a:fillRect/>
          </a:stretch>
        </p:blipFill>
        <p:spPr bwMode="auto">
          <a:xfrm>
            <a:off x="434975" y="1315720"/>
            <a:ext cx="5864860" cy="235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67"/>
          <p:cNvSpPr>
            <a:spLocks noChangeArrowheads="1"/>
          </p:cNvSpPr>
          <p:nvPr/>
        </p:nvSpPr>
        <p:spPr bwMode="auto">
          <a:xfrm>
            <a:off x="5796136" y="2132856"/>
            <a:ext cx="3134829" cy="1323340"/>
          </a:xfrm>
          <a:prstGeom prst="rect">
            <a:avLst/>
          </a:prstGeom>
          <a:solidFill>
            <a:schemeClr val="bg1"/>
          </a:solidFill>
          <a:ln w="28575">
            <a:solidFill>
              <a:schemeClr val="bg1">
                <a:lumMod val="50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1600" u="sng"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源点→汇点 （</a:t>
            </a:r>
            <a:r>
              <a:rPr lang="en-US" altLang="zh-CN" sz="1600" u="sng"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ve[k]</a:t>
            </a:r>
            <a:r>
              <a:rPr lang="zh-CN" altLang="en-US" sz="1600" u="sng"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的计算   </a:t>
            </a:r>
            <a:endParaRPr lang="zh-CN" altLang="en-US" sz="1600" u="sng"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endParaRPr>
          </a:p>
          <a:p>
            <a:pPr eaLnBrk="1" hangingPunct="1">
              <a:spcBef>
                <a:spcPct val="0"/>
              </a:spcBef>
              <a:buClrTx/>
              <a:buFontTx/>
              <a:buNone/>
            </a:pPr>
            <a:r>
              <a:rPr lang="zh-CN" altLang="en-US" sz="1600" b="0" dirty="0">
                <a:solidFill>
                  <a:srgbClr val="FF0000"/>
                </a:solidFill>
                <a:latin typeface="Consolas" panose="020B0609020204030204"/>
                <a:ea typeface="黑体" panose="02010609060101010101" charset="-122"/>
              </a:rPr>
              <a:t> </a:t>
            </a:r>
            <a:r>
              <a:rPr lang="zh-CN" altLang="en-US" sz="1600" b="0" dirty="0" smtClean="0">
                <a:solidFill>
                  <a:srgbClr val="002060"/>
                </a:solidFill>
                <a:latin typeface="Consolas" panose="020B0609020204030204"/>
                <a:ea typeface="黑体" panose="02010609060101010101" charset="-122"/>
              </a:rPr>
              <a:t>入</a:t>
            </a:r>
            <a:r>
              <a:rPr lang="zh-CN" altLang="en-US" sz="1600" b="0" dirty="0">
                <a:solidFill>
                  <a:srgbClr val="002060"/>
                </a:solidFill>
                <a:latin typeface="Consolas" panose="020B0609020204030204"/>
                <a:ea typeface="黑体" panose="02010609060101010101" charset="-122"/>
              </a:rPr>
              <a:t>度 </a:t>
            </a:r>
            <a:r>
              <a:rPr lang="en-US" altLang="zh-CN" sz="1600" b="0" dirty="0">
                <a:solidFill>
                  <a:srgbClr val="002060"/>
                </a:solidFill>
                <a:latin typeface="Consolas" panose="020B0609020204030204"/>
                <a:ea typeface="黑体" panose="02010609060101010101" charset="-122"/>
              </a:rPr>
              <a:t>&gt;1</a:t>
            </a:r>
            <a:r>
              <a:rPr lang="zh-CN" altLang="en-US" sz="1600" b="0" dirty="0">
                <a:solidFill>
                  <a:srgbClr val="002060"/>
                </a:solidFill>
                <a:latin typeface="Consolas" panose="020B0609020204030204"/>
                <a:ea typeface="黑体" panose="02010609060101010101" charset="-122"/>
              </a:rPr>
              <a:t>的点 值取最大</a:t>
            </a:r>
            <a:endParaRPr lang="zh-CN" altLang="en-US" sz="1600" b="0" dirty="0">
              <a:solidFill>
                <a:srgbClr val="002060"/>
              </a:solidFill>
              <a:latin typeface="Consolas" panose="020B0609020204030204"/>
              <a:ea typeface="黑体" panose="02010609060101010101" charset="-122"/>
            </a:endParaRPr>
          </a:p>
          <a:p>
            <a:pPr eaLnBrk="1" hangingPunct="1">
              <a:spcBef>
                <a:spcPct val="0"/>
              </a:spcBef>
              <a:buClrTx/>
              <a:buFont typeface="DECODE" pitchFamily="2" charset="2"/>
              <a:buNone/>
            </a:pPr>
            <a:endParaRPr lang="en-US" altLang="zh-CN" sz="1600" b="0" dirty="0" smtClean="0">
              <a:solidFill>
                <a:srgbClr val="FF0000"/>
              </a:solidFill>
              <a:latin typeface="Consolas" panose="020B0609020204030204"/>
              <a:ea typeface="黑体" panose="02010609060101010101" charset="-122"/>
            </a:endParaRPr>
          </a:p>
          <a:p>
            <a:pPr eaLnBrk="1" hangingPunct="1">
              <a:spcBef>
                <a:spcPct val="0"/>
              </a:spcBef>
              <a:buClrTx/>
              <a:buNone/>
            </a:pPr>
            <a:r>
              <a:rPr lang="zh-CN" altLang="en-US" sz="1600" u="sng" dirty="0" smtClean="0">
                <a:solidFill>
                  <a:srgbClr val="FF0000"/>
                </a:solidFill>
                <a:effectLst>
                  <a:outerShdw blurRad="38100" dist="38100" dir="2700000" algn="tl">
                    <a:srgbClr val="000000">
                      <a:alpha val="43137"/>
                    </a:srgbClr>
                  </a:outerShdw>
                </a:effectLst>
                <a:latin typeface="Consolas" panose="020B0609020204030204"/>
              </a:rPr>
              <a:t>汇点</a:t>
            </a:r>
            <a:r>
              <a:rPr lang="zh-CN" altLang="en-US" sz="1600" u="sng" dirty="0">
                <a:solidFill>
                  <a:srgbClr val="FF0000"/>
                </a:solidFill>
                <a:effectLst>
                  <a:outerShdw blurRad="38100" dist="38100" dir="2700000" algn="tl">
                    <a:srgbClr val="000000">
                      <a:alpha val="43137"/>
                    </a:srgbClr>
                  </a:outerShdw>
                </a:effectLst>
                <a:latin typeface="Consolas" panose="020B0609020204030204"/>
              </a:rPr>
              <a:t>→源点 （</a:t>
            </a:r>
            <a:r>
              <a:rPr lang="en-US" altLang="zh-CN" sz="1600" u="sng" dirty="0">
                <a:solidFill>
                  <a:srgbClr val="FF0000"/>
                </a:solidFill>
                <a:effectLst>
                  <a:outerShdw blurRad="38100" dist="38100" dir="2700000" algn="tl">
                    <a:srgbClr val="000000">
                      <a:alpha val="43137"/>
                    </a:srgbClr>
                  </a:outerShdw>
                </a:effectLst>
                <a:latin typeface="Consolas" panose="020B0609020204030204"/>
              </a:rPr>
              <a:t>vl[k]</a:t>
            </a:r>
            <a:r>
              <a:rPr lang="zh-CN" altLang="en-US" sz="1600" u="sng" dirty="0">
                <a:solidFill>
                  <a:srgbClr val="FF0000"/>
                </a:solidFill>
                <a:effectLst>
                  <a:outerShdw blurRad="38100" dist="38100" dir="2700000" algn="tl">
                    <a:srgbClr val="000000">
                      <a:alpha val="43137"/>
                    </a:srgbClr>
                  </a:outerShdw>
                </a:effectLst>
                <a:latin typeface="Consolas" panose="020B0609020204030204"/>
              </a:rPr>
              <a:t>的计算  </a:t>
            </a:r>
            <a:endParaRPr lang="zh-CN" altLang="en-US" sz="1600" u="sng" dirty="0">
              <a:solidFill>
                <a:srgbClr val="FF0000"/>
              </a:solidFill>
              <a:effectLst>
                <a:outerShdw blurRad="38100" dist="38100" dir="2700000" algn="tl">
                  <a:srgbClr val="000000">
                    <a:alpha val="43137"/>
                  </a:srgbClr>
                </a:outerShdw>
              </a:effectLst>
              <a:latin typeface="Consolas" panose="020B0609020204030204"/>
            </a:endParaRPr>
          </a:p>
          <a:p>
            <a:pPr eaLnBrk="1" hangingPunct="1">
              <a:spcBef>
                <a:spcPct val="0"/>
              </a:spcBef>
              <a:buClrTx/>
              <a:buFont typeface="DECODE" pitchFamily="2" charset="2"/>
              <a:buChar char=" "/>
            </a:pPr>
            <a:r>
              <a:rPr lang="zh-CN" altLang="en-US" sz="1600" b="0" dirty="0" smtClean="0">
                <a:solidFill>
                  <a:srgbClr val="002060"/>
                </a:solidFill>
                <a:latin typeface="Consolas" panose="020B0609020204030204"/>
                <a:ea typeface="黑体" panose="02010609060101010101" charset="-122"/>
              </a:rPr>
              <a:t>出</a:t>
            </a:r>
            <a:r>
              <a:rPr lang="zh-CN" altLang="en-US" sz="1600" b="0" dirty="0">
                <a:solidFill>
                  <a:srgbClr val="002060"/>
                </a:solidFill>
                <a:latin typeface="Consolas" panose="020B0609020204030204"/>
                <a:ea typeface="黑体" panose="02010609060101010101" charset="-122"/>
              </a:rPr>
              <a:t>度 </a:t>
            </a:r>
            <a:r>
              <a:rPr lang="en-US" altLang="zh-CN" sz="1600" b="0" dirty="0">
                <a:solidFill>
                  <a:srgbClr val="002060"/>
                </a:solidFill>
                <a:latin typeface="Consolas" panose="020B0609020204030204"/>
                <a:ea typeface="黑体" panose="02010609060101010101" charset="-122"/>
              </a:rPr>
              <a:t>&gt;1</a:t>
            </a:r>
            <a:r>
              <a:rPr lang="zh-CN" altLang="en-US" sz="1600" b="0" dirty="0">
                <a:solidFill>
                  <a:srgbClr val="002060"/>
                </a:solidFill>
                <a:latin typeface="Consolas" panose="020B0609020204030204"/>
                <a:ea typeface="黑体" panose="02010609060101010101" charset="-122"/>
              </a:rPr>
              <a:t>的点 值取最 小</a:t>
            </a:r>
            <a:endParaRPr lang="zh-CN" altLang="en-US" sz="1600" b="0" dirty="0">
              <a:solidFill>
                <a:srgbClr val="002060"/>
              </a:solidFill>
              <a:latin typeface="Consolas" panose="020B0609020204030204"/>
              <a:ea typeface="黑体" panose="02010609060101010101" charset="-122"/>
            </a:endParaRPr>
          </a:p>
        </p:txBody>
      </p:sp>
      <p:cxnSp>
        <p:nvCxnSpPr>
          <p:cNvPr id="9" name="直接连接符 8"/>
          <p:cNvCxnSpPr/>
          <p:nvPr/>
        </p:nvCxnSpPr>
        <p:spPr bwMode="auto">
          <a:xfrm>
            <a:off x="4211960" y="5085184"/>
            <a:ext cx="216024" cy="72008"/>
          </a:xfrm>
          <a:prstGeom prst="line">
            <a:avLst/>
          </a:prstGeom>
          <a:noFill/>
          <a:ln w="28575" cap="flat" cmpd="sng" algn="ctr">
            <a:solidFill>
              <a:schemeClr val="tx1"/>
            </a:solidFill>
            <a:prstDash val="solid"/>
            <a:round/>
            <a:headEnd type="none" w="med" len="med"/>
            <a:tailEnd type="none" w="med" len="med"/>
          </a:ln>
        </p:spPr>
      </p:cxnSp>
      <p:cxnSp>
        <p:nvCxnSpPr>
          <p:cNvPr id="12" name="直接连接符 11"/>
          <p:cNvCxnSpPr/>
          <p:nvPr/>
        </p:nvCxnSpPr>
        <p:spPr bwMode="auto">
          <a:xfrm flipV="1">
            <a:off x="3707904" y="5877272"/>
            <a:ext cx="144016" cy="72008"/>
          </a:xfrm>
          <a:prstGeom prst="line">
            <a:avLst/>
          </a:prstGeom>
          <a:noFill/>
          <a:ln w="28575" cap="flat" cmpd="sng" algn="ctr">
            <a:solidFill>
              <a:schemeClr val="tx1"/>
            </a:solidFill>
            <a:prstDash val="solid"/>
            <a:round/>
            <a:headEnd type="none" w="med" len="med"/>
            <a:tailEnd type="none" w="med" len="med"/>
          </a:ln>
        </p:spPr>
      </p:cxnSp>
      <p:sp>
        <p:nvSpPr>
          <p:cNvPr id="14" name="任意多边形 13"/>
          <p:cNvSpPr/>
          <p:nvPr/>
        </p:nvSpPr>
        <p:spPr bwMode="auto">
          <a:xfrm>
            <a:off x="3701330" y="5977906"/>
            <a:ext cx="74941" cy="79572"/>
          </a:xfrm>
          <a:custGeom>
            <a:avLst/>
            <a:gdLst>
              <a:gd name="connsiteX0" fmla="*/ 67929 w 74941"/>
              <a:gd name="connsiteY0" fmla="*/ 12470 h 79572"/>
              <a:gd name="connsiteX1" fmla="*/ 58876 w 74941"/>
              <a:gd name="connsiteY1" fmla="*/ 6435 h 79572"/>
              <a:gd name="connsiteX2" fmla="*/ 22662 w 74941"/>
              <a:gd name="connsiteY2" fmla="*/ 6435 h 79572"/>
              <a:gd name="connsiteX3" fmla="*/ 13609 w 74941"/>
              <a:gd name="connsiteY3" fmla="*/ 12470 h 79572"/>
              <a:gd name="connsiteX4" fmla="*/ 7573 w 74941"/>
              <a:gd name="connsiteY4" fmla="*/ 30577 h 79572"/>
              <a:gd name="connsiteX5" fmla="*/ 7573 w 74941"/>
              <a:gd name="connsiteY5" fmla="*/ 69809 h 79572"/>
              <a:gd name="connsiteX6" fmla="*/ 31716 w 74941"/>
              <a:gd name="connsiteY6" fmla="*/ 66791 h 79572"/>
              <a:gd name="connsiteX7" fmla="*/ 43787 w 74941"/>
              <a:gd name="connsiteY7" fmla="*/ 48684 h 79572"/>
              <a:gd name="connsiteX8" fmla="*/ 46805 w 74941"/>
              <a:gd name="connsiteY8" fmla="*/ 36613 h 79572"/>
              <a:gd name="connsiteX9" fmla="*/ 52840 w 74941"/>
              <a:gd name="connsiteY9" fmla="*/ 27559 h 79572"/>
              <a:gd name="connsiteX10" fmla="*/ 49822 w 74941"/>
              <a:gd name="connsiteY10" fmla="*/ 36613 h 79572"/>
              <a:gd name="connsiteX11" fmla="*/ 52840 w 74941"/>
              <a:gd name="connsiteY11" fmla="*/ 66791 h 79572"/>
              <a:gd name="connsiteX12" fmla="*/ 61894 w 74941"/>
              <a:gd name="connsiteY12" fmla="*/ 75844 h 79572"/>
              <a:gd name="connsiteX13" fmla="*/ 73965 w 74941"/>
              <a:gd name="connsiteY13" fmla="*/ 69809 h 7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41" h="79572">
                <a:moveTo>
                  <a:pt x="67929" y="12470"/>
                </a:moveTo>
                <a:cubicBezTo>
                  <a:pt x="64911" y="10458"/>
                  <a:pt x="62120" y="8057"/>
                  <a:pt x="58876" y="6435"/>
                </a:cubicBezTo>
                <a:cubicBezTo>
                  <a:pt x="46006" y="0"/>
                  <a:pt x="39167" y="4601"/>
                  <a:pt x="22662" y="6435"/>
                </a:cubicBezTo>
                <a:cubicBezTo>
                  <a:pt x="19644" y="8447"/>
                  <a:pt x="15531" y="9395"/>
                  <a:pt x="13609" y="12470"/>
                </a:cubicBezTo>
                <a:cubicBezTo>
                  <a:pt x="10237" y="17865"/>
                  <a:pt x="7573" y="30577"/>
                  <a:pt x="7573" y="30577"/>
                </a:cubicBezTo>
                <a:cubicBezTo>
                  <a:pt x="6559" y="36660"/>
                  <a:pt x="0" y="64761"/>
                  <a:pt x="7573" y="69809"/>
                </a:cubicBezTo>
                <a:cubicBezTo>
                  <a:pt x="14321" y="74308"/>
                  <a:pt x="23668" y="67797"/>
                  <a:pt x="31716" y="66791"/>
                </a:cubicBezTo>
                <a:cubicBezTo>
                  <a:pt x="35740" y="60755"/>
                  <a:pt x="42028" y="55721"/>
                  <a:pt x="43787" y="48684"/>
                </a:cubicBezTo>
                <a:cubicBezTo>
                  <a:pt x="44793" y="44660"/>
                  <a:pt x="45171" y="40425"/>
                  <a:pt x="46805" y="36613"/>
                </a:cubicBezTo>
                <a:cubicBezTo>
                  <a:pt x="48234" y="33279"/>
                  <a:pt x="53987" y="24118"/>
                  <a:pt x="52840" y="27559"/>
                </a:cubicBezTo>
                <a:lnTo>
                  <a:pt x="49822" y="36613"/>
                </a:lnTo>
                <a:cubicBezTo>
                  <a:pt x="50828" y="46672"/>
                  <a:pt x="49867" y="57129"/>
                  <a:pt x="52840" y="66791"/>
                </a:cubicBezTo>
                <a:cubicBezTo>
                  <a:pt x="54095" y="70870"/>
                  <a:pt x="57790" y="74671"/>
                  <a:pt x="61894" y="75844"/>
                </a:cubicBezTo>
                <a:cubicBezTo>
                  <a:pt x="74941" y="79572"/>
                  <a:pt x="73965" y="75279"/>
                  <a:pt x="73965" y="69809"/>
                </a:cubicBezTo>
              </a:path>
            </a:pathLst>
          </a:custGeom>
          <a:noFill/>
          <a:ln w="28575" cap="flat" cmpd="sng" algn="ctr">
            <a:solidFill>
              <a:schemeClr val="tx1"/>
            </a:solidFill>
            <a:prstDash val="solid"/>
            <a:round/>
            <a:headEnd type="none" w="med" len="med"/>
            <a:tailEnd type="none" w="med" len="med"/>
          </a:ln>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Arial" panose="020B0604020202020204" pitchFamily="34" charset="0"/>
              <a:ea typeface="隶书" panose="02010509060101010101" pitchFamily="49" charset="-122"/>
            </a:endParaRPr>
          </a:p>
        </p:txBody>
      </p:sp>
      <p:sp>
        <p:nvSpPr>
          <p:cNvPr id="15" name="任意多边形 14"/>
          <p:cNvSpPr/>
          <p:nvPr/>
        </p:nvSpPr>
        <p:spPr bwMode="auto">
          <a:xfrm>
            <a:off x="3799438" y="5971093"/>
            <a:ext cx="53975" cy="94729"/>
          </a:xfrm>
          <a:custGeom>
            <a:avLst/>
            <a:gdLst>
              <a:gd name="connsiteX0" fmla="*/ 0 w 53975"/>
              <a:gd name="connsiteY0" fmla="*/ 4194 h 94729"/>
              <a:gd name="connsiteX1" fmla="*/ 48285 w 53975"/>
              <a:gd name="connsiteY1" fmla="*/ 7212 h 94729"/>
              <a:gd name="connsiteX2" fmla="*/ 42249 w 53975"/>
              <a:gd name="connsiteY2" fmla="*/ 25319 h 94729"/>
              <a:gd name="connsiteX3" fmla="*/ 39231 w 53975"/>
              <a:gd name="connsiteY3" fmla="*/ 34372 h 94729"/>
              <a:gd name="connsiteX4" fmla="*/ 36213 w 53975"/>
              <a:gd name="connsiteY4" fmla="*/ 43426 h 94729"/>
              <a:gd name="connsiteX5" fmla="*/ 30178 w 53975"/>
              <a:gd name="connsiteY5" fmla="*/ 52479 h 94729"/>
              <a:gd name="connsiteX6" fmla="*/ 21124 w 53975"/>
              <a:gd name="connsiteY6" fmla="*/ 82657 h 94729"/>
              <a:gd name="connsiteX7" fmla="*/ 18107 w 53975"/>
              <a:gd name="connsiteY7" fmla="*/ 94729 h 9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75" h="94729">
                <a:moveTo>
                  <a:pt x="0" y="4194"/>
                </a:moveTo>
                <a:cubicBezTo>
                  <a:pt x="16095" y="5200"/>
                  <a:pt x="33861" y="0"/>
                  <a:pt x="48285" y="7212"/>
                </a:cubicBezTo>
                <a:cubicBezTo>
                  <a:pt x="53975" y="10057"/>
                  <a:pt x="44261" y="19283"/>
                  <a:pt x="42249" y="25319"/>
                </a:cubicBezTo>
                <a:lnTo>
                  <a:pt x="39231" y="34372"/>
                </a:lnTo>
                <a:cubicBezTo>
                  <a:pt x="38225" y="37390"/>
                  <a:pt x="37978" y="40779"/>
                  <a:pt x="36213" y="43426"/>
                </a:cubicBezTo>
                <a:lnTo>
                  <a:pt x="30178" y="52479"/>
                </a:lnTo>
                <a:cubicBezTo>
                  <a:pt x="25615" y="70731"/>
                  <a:pt x="28475" y="60603"/>
                  <a:pt x="21124" y="82657"/>
                </a:cubicBezTo>
                <a:cubicBezTo>
                  <a:pt x="17789" y="92662"/>
                  <a:pt x="18107" y="88531"/>
                  <a:pt x="18107" y="94729"/>
                </a:cubicBezTo>
              </a:path>
            </a:pathLst>
          </a:custGeom>
          <a:noFill/>
          <a:ln w="28575" cap="flat" cmpd="sng" algn="ctr">
            <a:solidFill>
              <a:schemeClr val="tx1"/>
            </a:solidFill>
            <a:prstDash val="solid"/>
            <a:round/>
            <a:headEnd type="none" w="med" len="med"/>
            <a:tailEnd type="none" w="med" len="med"/>
          </a:ln>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Arial" panose="020B0604020202020204" pitchFamily="34" charset="0"/>
              <a:ea typeface="隶书" panose="02010509060101010101" pitchFamily="49" charset="-122"/>
            </a:endParaRPr>
          </a:p>
        </p:txBody>
      </p:sp>
      <p:sp>
        <p:nvSpPr>
          <p:cNvPr id="16" name="任意多边形 15"/>
          <p:cNvSpPr/>
          <p:nvPr/>
        </p:nvSpPr>
        <p:spPr bwMode="auto">
          <a:xfrm>
            <a:off x="4541822" y="5121614"/>
            <a:ext cx="63374" cy="108271"/>
          </a:xfrm>
          <a:custGeom>
            <a:avLst/>
            <a:gdLst>
              <a:gd name="connsiteX0" fmla="*/ 63374 w 63374"/>
              <a:gd name="connsiteY0" fmla="*/ 14719 h 108271"/>
              <a:gd name="connsiteX1" fmla="*/ 54321 w 63374"/>
              <a:gd name="connsiteY1" fmla="*/ 11701 h 108271"/>
              <a:gd name="connsiteX2" fmla="*/ 36214 w 63374"/>
              <a:gd name="connsiteY2" fmla="*/ 2647 h 108271"/>
              <a:gd name="connsiteX3" fmla="*/ 3018 w 63374"/>
              <a:gd name="connsiteY3" fmla="*/ 14719 h 108271"/>
              <a:gd name="connsiteX4" fmla="*/ 0 w 63374"/>
              <a:gd name="connsiteY4" fmla="*/ 23772 h 108271"/>
              <a:gd name="connsiteX5" fmla="*/ 9053 w 63374"/>
              <a:gd name="connsiteY5" fmla="*/ 53950 h 108271"/>
              <a:gd name="connsiteX6" fmla="*/ 18107 w 63374"/>
              <a:gd name="connsiteY6" fmla="*/ 56968 h 108271"/>
              <a:gd name="connsiteX7" fmla="*/ 39231 w 63374"/>
              <a:gd name="connsiteY7" fmla="*/ 53950 h 108271"/>
              <a:gd name="connsiteX8" fmla="*/ 45267 w 63374"/>
              <a:gd name="connsiteY8" fmla="*/ 35843 h 108271"/>
              <a:gd name="connsiteX9" fmla="*/ 48285 w 63374"/>
              <a:gd name="connsiteY9" fmla="*/ 26790 h 108271"/>
              <a:gd name="connsiteX10" fmla="*/ 54321 w 63374"/>
              <a:gd name="connsiteY10" fmla="*/ 35843 h 108271"/>
              <a:gd name="connsiteX11" fmla="*/ 48285 w 63374"/>
              <a:gd name="connsiteY11" fmla="*/ 75075 h 108271"/>
              <a:gd name="connsiteX12" fmla="*/ 33196 w 63374"/>
              <a:gd name="connsiteY12" fmla="*/ 102236 h 108271"/>
              <a:gd name="connsiteX13" fmla="*/ 33196 w 63374"/>
              <a:gd name="connsiteY13" fmla="*/ 108271 h 1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74" h="108271">
                <a:moveTo>
                  <a:pt x="63374" y="14719"/>
                </a:moveTo>
                <a:cubicBezTo>
                  <a:pt x="60356" y="13713"/>
                  <a:pt x="57166" y="13124"/>
                  <a:pt x="54321" y="11701"/>
                </a:cubicBezTo>
                <a:cubicBezTo>
                  <a:pt x="30921" y="0"/>
                  <a:pt x="58968" y="10233"/>
                  <a:pt x="36214" y="2647"/>
                </a:cubicBezTo>
                <a:cubicBezTo>
                  <a:pt x="18053" y="4917"/>
                  <a:pt x="12429" y="602"/>
                  <a:pt x="3018" y="14719"/>
                </a:cubicBezTo>
                <a:cubicBezTo>
                  <a:pt x="1254" y="17366"/>
                  <a:pt x="1006" y="20754"/>
                  <a:pt x="0" y="23772"/>
                </a:cubicBezTo>
                <a:cubicBezTo>
                  <a:pt x="1320" y="33015"/>
                  <a:pt x="200" y="46867"/>
                  <a:pt x="9053" y="53950"/>
                </a:cubicBezTo>
                <a:cubicBezTo>
                  <a:pt x="11537" y="55937"/>
                  <a:pt x="15089" y="55962"/>
                  <a:pt x="18107" y="56968"/>
                </a:cubicBezTo>
                <a:cubicBezTo>
                  <a:pt x="25148" y="55962"/>
                  <a:pt x="33617" y="58317"/>
                  <a:pt x="39231" y="53950"/>
                </a:cubicBezTo>
                <a:cubicBezTo>
                  <a:pt x="44253" y="50044"/>
                  <a:pt x="43255" y="41879"/>
                  <a:pt x="45267" y="35843"/>
                </a:cubicBezTo>
                <a:lnTo>
                  <a:pt x="48285" y="26790"/>
                </a:lnTo>
                <a:cubicBezTo>
                  <a:pt x="50297" y="29808"/>
                  <a:pt x="54043" y="32227"/>
                  <a:pt x="54321" y="35843"/>
                </a:cubicBezTo>
                <a:cubicBezTo>
                  <a:pt x="54567" y="39043"/>
                  <a:pt x="53374" y="65915"/>
                  <a:pt x="48285" y="75075"/>
                </a:cubicBezTo>
                <a:cubicBezTo>
                  <a:pt x="40722" y="88688"/>
                  <a:pt x="35757" y="89432"/>
                  <a:pt x="33196" y="102236"/>
                </a:cubicBezTo>
                <a:cubicBezTo>
                  <a:pt x="32801" y="104209"/>
                  <a:pt x="33196" y="106259"/>
                  <a:pt x="33196" y="108271"/>
                </a:cubicBezTo>
              </a:path>
            </a:pathLst>
          </a:custGeom>
          <a:noFill/>
          <a:ln w="28575" cap="flat" cmpd="sng" algn="ctr">
            <a:solidFill>
              <a:schemeClr val="tx1"/>
            </a:solidFill>
            <a:prstDash val="solid"/>
            <a:round/>
            <a:headEnd type="none" w="med" len="med"/>
            <a:tailEnd type="none" w="med" len="med"/>
          </a:ln>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Arial" panose="020B0604020202020204" pitchFamily="34" charset="0"/>
              <a:ea typeface="隶书" panose="02010509060101010101" pitchFamily="49" charset="-122"/>
            </a:endParaRPr>
          </a:p>
        </p:txBody>
      </p:sp>
      <p:cxnSp>
        <p:nvCxnSpPr>
          <p:cNvPr id="18" name="直接箭头连接符 17"/>
          <p:cNvCxnSpPr/>
          <p:nvPr/>
        </p:nvCxnSpPr>
        <p:spPr bwMode="auto">
          <a:xfrm flipH="1">
            <a:off x="5580112" y="6237312"/>
            <a:ext cx="576064" cy="0"/>
          </a:xfrm>
          <a:prstGeom prst="straightConnector1">
            <a:avLst/>
          </a:prstGeom>
          <a:noFill/>
          <a:ln w="28575" cap="flat" cmpd="sng" algn="ctr">
            <a:solidFill>
              <a:schemeClr val="tx1"/>
            </a:solidFill>
            <a:prstDash val="solid"/>
            <a:round/>
            <a:headEnd type="none" w="med" len="med"/>
            <a:tailEnd type="arrow"/>
          </a:ln>
        </p:spPr>
      </p:cxnSp>
      <p:cxnSp>
        <p:nvCxnSpPr>
          <p:cNvPr id="20" name="直接箭头连接符 19"/>
          <p:cNvCxnSpPr/>
          <p:nvPr/>
        </p:nvCxnSpPr>
        <p:spPr bwMode="auto">
          <a:xfrm>
            <a:off x="1259632" y="5157192"/>
            <a:ext cx="432048" cy="0"/>
          </a:xfrm>
          <a:prstGeom prst="straightConnector1">
            <a:avLst/>
          </a:prstGeom>
          <a:noFill/>
          <a:ln w="28575" cap="flat" cmpd="sng" algn="ctr">
            <a:solidFill>
              <a:schemeClr val="tx1"/>
            </a:solidFill>
            <a:prstDash val="solid"/>
            <a:round/>
            <a:headEnd type="none" w="med" len="med"/>
            <a:tailEnd type="arrow"/>
          </a:ln>
        </p:spPr>
      </p:cxnSp>
      <p:sp>
        <p:nvSpPr>
          <p:cNvPr id="22" name="矩形 21"/>
          <p:cNvSpPr/>
          <p:nvPr/>
        </p:nvSpPr>
        <p:spPr>
          <a:xfrm>
            <a:off x="4427984" y="4427820"/>
            <a:ext cx="311304" cy="369332"/>
          </a:xfrm>
          <a:prstGeom prst="rect">
            <a:avLst/>
          </a:prstGeom>
        </p:spPr>
        <p:txBody>
          <a:bodyPr wrap="none">
            <a:spAutoFit/>
          </a:bodyPr>
          <a:lstStyle/>
          <a:p>
            <a:r>
              <a:rPr lang="zh-CN" altLang="en-US" dirty="0" smtClean="0">
                <a:solidFill>
                  <a:srgbClr val="FF0000"/>
                </a:solidFill>
                <a:latin typeface="Consolas" panose="020B0609020204030204"/>
                <a:ea typeface="黑体" panose="02010609060101010101" charset="-122"/>
              </a:rPr>
              <a:t>√</a:t>
            </a:r>
            <a:endParaRPr lang="zh-CN" altLang="en-US" dirty="0" smtClean="0">
              <a:solidFill>
                <a:srgbClr val="FF0000"/>
              </a:solidFill>
              <a:latin typeface="Consolas" panose="020B0609020204030204"/>
              <a:ea typeface="黑体" panose="02010609060101010101" charset="-122"/>
            </a:endParaRPr>
          </a:p>
        </p:txBody>
      </p:sp>
      <p:sp>
        <p:nvSpPr>
          <p:cNvPr id="23" name="矩形 22"/>
          <p:cNvSpPr/>
          <p:nvPr/>
        </p:nvSpPr>
        <p:spPr>
          <a:xfrm>
            <a:off x="5148064" y="4941168"/>
            <a:ext cx="311304" cy="369332"/>
          </a:xfrm>
          <a:prstGeom prst="rect">
            <a:avLst/>
          </a:prstGeom>
        </p:spPr>
        <p:txBody>
          <a:bodyPr wrap="none">
            <a:spAutoFit/>
          </a:bodyPr>
          <a:lstStyle/>
          <a:p>
            <a:r>
              <a:rPr lang="zh-CN" altLang="en-US" dirty="0" smtClean="0">
                <a:solidFill>
                  <a:srgbClr val="FF0000"/>
                </a:solidFill>
                <a:latin typeface="Consolas" panose="020B0609020204030204"/>
                <a:ea typeface="黑体" panose="02010609060101010101" charset="-122"/>
              </a:rPr>
              <a:t>√</a:t>
            </a:r>
            <a:endParaRPr lang="zh-CN" altLang="en-US" dirty="0">
              <a:solidFill>
                <a:srgbClr val="FF0000"/>
              </a:solidFill>
              <a:latin typeface="Consolas" panose="020B0609020204030204"/>
              <a:ea typeface="黑体" panose="02010609060101010101" charset="-122"/>
            </a:endParaRPr>
          </a:p>
        </p:txBody>
      </p:sp>
      <p:sp>
        <p:nvSpPr>
          <p:cNvPr id="24" name="矩形 23"/>
          <p:cNvSpPr/>
          <p:nvPr/>
        </p:nvSpPr>
        <p:spPr>
          <a:xfrm>
            <a:off x="3707904" y="4941168"/>
            <a:ext cx="311304" cy="369332"/>
          </a:xfrm>
          <a:prstGeom prst="rect">
            <a:avLst/>
          </a:prstGeom>
        </p:spPr>
        <p:txBody>
          <a:bodyPr wrap="none">
            <a:spAutoFit/>
          </a:bodyPr>
          <a:lstStyle/>
          <a:p>
            <a:r>
              <a:rPr lang="zh-CN" altLang="en-US" dirty="0" smtClean="0">
                <a:solidFill>
                  <a:srgbClr val="FF0000"/>
                </a:solidFill>
                <a:latin typeface="Consolas" panose="020B0609020204030204"/>
                <a:ea typeface="黑体" panose="02010609060101010101" charset="-122"/>
              </a:rPr>
              <a:t>√</a:t>
            </a:r>
            <a:endParaRPr lang="zh-CN" altLang="en-US" dirty="0">
              <a:solidFill>
                <a:srgbClr val="FF0000"/>
              </a:solidFill>
              <a:latin typeface="Consolas" panose="020B0609020204030204"/>
              <a:ea typeface="黑体" panose="02010609060101010101" charset="-122"/>
            </a:endParaRPr>
          </a:p>
        </p:txBody>
      </p:sp>
      <p:sp>
        <p:nvSpPr>
          <p:cNvPr id="25" name="矩形 24"/>
          <p:cNvSpPr/>
          <p:nvPr/>
        </p:nvSpPr>
        <p:spPr>
          <a:xfrm>
            <a:off x="5940152" y="4941168"/>
            <a:ext cx="311304" cy="369332"/>
          </a:xfrm>
          <a:prstGeom prst="rect">
            <a:avLst/>
          </a:prstGeom>
        </p:spPr>
        <p:txBody>
          <a:bodyPr wrap="none">
            <a:spAutoFit/>
          </a:bodyPr>
          <a:lstStyle/>
          <a:p>
            <a:r>
              <a:rPr lang="zh-CN" altLang="en-US" dirty="0" smtClean="0">
                <a:solidFill>
                  <a:srgbClr val="FF0000"/>
                </a:solidFill>
                <a:latin typeface="Consolas" panose="020B0609020204030204"/>
                <a:ea typeface="黑体" panose="02010609060101010101" charset="-122"/>
              </a:rPr>
              <a:t>√</a:t>
            </a:r>
            <a:endParaRPr lang="zh-CN" altLang="en-US" dirty="0">
              <a:solidFill>
                <a:srgbClr val="FF0000"/>
              </a:solidFill>
              <a:latin typeface="Consolas" panose="020B0609020204030204"/>
              <a:ea typeface="黑体" panose="02010609060101010101" charset="-122"/>
            </a:endParaRPr>
          </a:p>
        </p:txBody>
      </p:sp>
      <p:sp>
        <p:nvSpPr>
          <p:cNvPr id="26" name="矩形 25"/>
          <p:cNvSpPr/>
          <p:nvPr/>
        </p:nvSpPr>
        <p:spPr>
          <a:xfrm>
            <a:off x="3707904" y="6021288"/>
            <a:ext cx="311304" cy="369332"/>
          </a:xfrm>
          <a:prstGeom prst="rect">
            <a:avLst/>
          </a:prstGeom>
        </p:spPr>
        <p:txBody>
          <a:bodyPr wrap="none">
            <a:spAutoFit/>
          </a:bodyPr>
          <a:lstStyle/>
          <a:p>
            <a:r>
              <a:rPr lang="zh-CN" altLang="en-US" dirty="0" smtClean="0">
                <a:solidFill>
                  <a:srgbClr val="FF0000"/>
                </a:solidFill>
                <a:latin typeface="Consolas" panose="020B0609020204030204"/>
                <a:ea typeface="黑体" panose="02010609060101010101" charset="-122"/>
              </a:rPr>
              <a:t>√</a:t>
            </a:r>
            <a:endParaRPr lang="zh-CN" altLang="en-US" dirty="0">
              <a:solidFill>
                <a:srgbClr val="FF0000"/>
              </a:solidFill>
              <a:latin typeface="Consolas" panose="020B0609020204030204"/>
              <a:ea typeface="黑体" panose="02010609060101010101" charset="-122"/>
            </a:endParaRPr>
          </a:p>
        </p:txBody>
      </p:sp>
      <p:sp>
        <p:nvSpPr>
          <p:cNvPr id="27" name="矩形 26"/>
          <p:cNvSpPr/>
          <p:nvPr/>
        </p:nvSpPr>
        <p:spPr>
          <a:xfrm>
            <a:off x="2987824" y="6021288"/>
            <a:ext cx="311304" cy="369332"/>
          </a:xfrm>
          <a:prstGeom prst="rect">
            <a:avLst/>
          </a:prstGeom>
        </p:spPr>
        <p:txBody>
          <a:bodyPr wrap="none">
            <a:spAutoFit/>
          </a:bodyPr>
          <a:lstStyle/>
          <a:p>
            <a:r>
              <a:rPr lang="zh-CN" altLang="en-US" dirty="0" smtClean="0">
                <a:solidFill>
                  <a:srgbClr val="FF0000"/>
                </a:solidFill>
                <a:latin typeface="Consolas" panose="020B0609020204030204"/>
                <a:ea typeface="黑体" panose="02010609060101010101" charset="-122"/>
              </a:rPr>
              <a:t>√</a:t>
            </a:r>
            <a:endParaRPr lang="zh-CN" altLang="en-US" dirty="0">
              <a:solidFill>
                <a:srgbClr val="FF0000"/>
              </a:solidFill>
              <a:latin typeface="Consolas" panose="020B0609020204030204"/>
              <a:ea typeface="黑体" panose="02010609060101010101" charset="-122"/>
            </a:endParaRPr>
          </a:p>
        </p:txBody>
      </p:sp>
      <p:sp>
        <p:nvSpPr>
          <p:cNvPr id="28" name="矩形 27"/>
          <p:cNvSpPr/>
          <p:nvPr/>
        </p:nvSpPr>
        <p:spPr>
          <a:xfrm>
            <a:off x="2267744" y="6021288"/>
            <a:ext cx="311304" cy="369332"/>
          </a:xfrm>
          <a:prstGeom prst="rect">
            <a:avLst/>
          </a:prstGeom>
        </p:spPr>
        <p:txBody>
          <a:bodyPr wrap="none">
            <a:spAutoFit/>
          </a:bodyPr>
          <a:lstStyle/>
          <a:p>
            <a:r>
              <a:rPr lang="zh-CN" altLang="en-US" dirty="0" smtClean="0">
                <a:solidFill>
                  <a:srgbClr val="FF0000"/>
                </a:solidFill>
                <a:latin typeface="Consolas" panose="020B0609020204030204"/>
                <a:ea typeface="黑体" panose="02010609060101010101" charset="-122"/>
              </a:rPr>
              <a:t>√</a:t>
            </a:r>
            <a:endParaRPr lang="zh-CN" altLang="en-US" dirty="0">
              <a:solidFill>
                <a:srgbClr val="FF0000"/>
              </a:solidFill>
              <a:latin typeface="Consolas" panose="020B0609020204030204"/>
              <a:ea typeface="黑体" panose="02010609060101010101" charset="-122"/>
            </a:endParaRPr>
          </a:p>
        </p:txBody>
      </p:sp>
      <p:sp>
        <p:nvSpPr>
          <p:cNvPr id="29" name="矩形 28"/>
          <p:cNvSpPr/>
          <p:nvPr/>
        </p:nvSpPr>
        <p:spPr>
          <a:xfrm>
            <a:off x="1475656" y="6021288"/>
            <a:ext cx="311304" cy="369332"/>
          </a:xfrm>
          <a:prstGeom prst="rect">
            <a:avLst/>
          </a:prstGeom>
        </p:spPr>
        <p:txBody>
          <a:bodyPr wrap="none">
            <a:spAutoFit/>
          </a:bodyPr>
          <a:lstStyle/>
          <a:p>
            <a:r>
              <a:rPr lang="zh-CN" altLang="en-US" dirty="0" smtClean="0">
                <a:solidFill>
                  <a:srgbClr val="FF0000"/>
                </a:solidFill>
                <a:latin typeface="Consolas" panose="020B0609020204030204"/>
                <a:ea typeface="黑体" panose="02010609060101010101" charset="-122"/>
              </a:rPr>
              <a:t>√</a:t>
            </a:r>
            <a:endParaRPr lang="zh-CN" altLang="en-US" dirty="0">
              <a:solidFill>
                <a:srgbClr val="FF0000"/>
              </a:solidFill>
              <a:latin typeface="Consolas" panose="020B0609020204030204"/>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2" grpId="0"/>
      <p:bldP spid="23" grpId="0"/>
      <p:bldP spid="24" grpId="0"/>
      <p:bldP spid="25" grpId="0"/>
      <p:bldP spid="26" grpId="0"/>
      <p:bldP spid="27" grpId="0"/>
      <p:bldP spid="28" grpId="0"/>
      <p:bldP spid="29"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smtClean="0"/>
              <a:t>事件分析表</a:t>
            </a:r>
            <a:endParaRPr lang="zh-CN" altLang="en-US"/>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fld>
            <a:endParaRPr lang="en-US" altLang="zh-CN"/>
          </a:p>
        </p:txBody>
      </p:sp>
      <p:pic>
        <p:nvPicPr>
          <p:cNvPr id="36866" name="Picture 2" descr="6t7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35696" y="2420888"/>
            <a:ext cx="5700640" cy="134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bwMode="auto">
          <a:xfrm>
            <a:off x="683568" y="4293096"/>
            <a:ext cx="7740352" cy="1202510"/>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b="1" u="sng" dirty="0" smtClean="0">
                <a:solidFill>
                  <a:srgbClr val="FF0000"/>
                </a:solidFill>
                <a:effectLst>
                  <a:outerShdw blurRad="38100" dist="38100" dir="2700000" algn="tl">
                    <a:srgbClr val="000000">
                      <a:alpha val="43137"/>
                    </a:srgbClr>
                  </a:outerShdw>
                </a:effectLst>
              </a:rPr>
              <a:t>结论：</a:t>
            </a:r>
            <a:r>
              <a:rPr lang="zh-CN" altLang="en-US" dirty="0" smtClean="0"/>
              <a:t>差值为</a:t>
            </a:r>
            <a:r>
              <a:rPr lang="en-US" altLang="zh-CN" dirty="0" smtClean="0"/>
              <a:t>0 </a:t>
            </a:r>
            <a:r>
              <a:rPr lang="zh-CN" altLang="en-US" dirty="0" smtClean="0"/>
              <a:t>（表示事件的最早开始时间和最晚开始时间一致）的顶点</a:t>
            </a:r>
            <a:endParaRPr lang="en-US" altLang="zh-CN" dirty="0" smtClean="0"/>
          </a:p>
          <a:p>
            <a:pPr algn="l"/>
            <a:r>
              <a:rPr lang="en-US" altLang="zh-CN" dirty="0" smtClean="0"/>
              <a:t>            </a:t>
            </a:r>
            <a:r>
              <a:rPr lang="zh-CN" altLang="en-US" dirty="0" smtClean="0"/>
              <a:t>是关键路径上的点</a:t>
            </a:r>
            <a:endParaRPr lang="en-US" altLang="zh-CN" dirty="0" smtClean="0"/>
          </a:p>
          <a:p>
            <a:pPr algn="l"/>
            <a:endParaRPr lang="en-US" altLang="zh-CN" dirty="0" smtClean="0"/>
          </a:p>
          <a:p>
            <a:pPr algn="l"/>
            <a:r>
              <a:rPr lang="en-US" altLang="zh-CN" dirty="0" smtClean="0"/>
              <a:t>           </a:t>
            </a:r>
            <a:r>
              <a:rPr lang="zh-CN" altLang="en-US" dirty="0" smtClean="0"/>
              <a:t>关键路径：</a:t>
            </a:r>
            <a:r>
              <a:rPr lang="en-US" altLang="zh-CN" dirty="0" smtClean="0"/>
              <a:t>  V1</a:t>
            </a:r>
            <a:r>
              <a:rPr lang="en-US" altLang="zh-CN" dirty="0" smtClean="0">
                <a:sym typeface="Wingdings" panose="05000000000000000000" pitchFamily="2" charset="2"/>
              </a:rPr>
              <a:t> V2V5V7</a:t>
            </a:r>
            <a:endParaRPr lang="zh-CN" altLang="en-US" dirty="0"/>
          </a:p>
        </p:txBody>
      </p:sp>
      <p:sp>
        <p:nvSpPr>
          <p:cNvPr id="10" name="任意多边形 9"/>
          <p:cNvSpPr/>
          <p:nvPr/>
        </p:nvSpPr>
        <p:spPr bwMode="auto">
          <a:xfrm>
            <a:off x="2136409" y="2899112"/>
            <a:ext cx="29497" cy="0"/>
          </a:xfrm>
          <a:custGeom>
            <a:avLst/>
            <a:gdLst>
              <a:gd name="connsiteX0" fmla="*/ 0 w 29497"/>
              <a:gd name="connsiteY0" fmla="*/ 0 h 0"/>
              <a:gd name="connsiteX1" fmla="*/ 29497 w 29497"/>
              <a:gd name="connsiteY1" fmla="*/ 0 h 0"/>
            </a:gdLst>
            <a:ahLst/>
            <a:cxnLst>
              <a:cxn ang="0">
                <a:pos x="connsiteX0" y="connsiteY0"/>
              </a:cxn>
              <a:cxn ang="0">
                <a:pos x="connsiteX1" y="connsiteY1"/>
              </a:cxn>
            </a:cxnLst>
            <a:rect l="l" t="t" r="r" b="b"/>
            <a:pathLst>
              <a:path w="29497">
                <a:moveTo>
                  <a:pt x="0" y="0"/>
                </a:moveTo>
                <a:lnTo>
                  <a:pt x="29497" y="0"/>
                </a:lnTo>
              </a:path>
            </a:pathLst>
          </a:custGeom>
          <a:noFill/>
          <a:ln w="28575" cap="flat" cmpd="sng" algn="ctr">
            <a:solidFill>
              <a:schemeClr val="tx1"/>
            </a:solidFill>
            <a:prstDash val="solid"/>
            <a:round/>
            <a:headEnd type="none" w="med" len="med"/>
            <a:tailEnd type="none" w="med" len="med"/>
          </a:ln>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Arial" panose="020B0604020202020204" pitchFamily="34" charset="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192" y="141611"/>
            <a:ext cx="6553200" cy="1198880"/>
          </a:xfrm>
        </p:spPr>
        <p:txBody>
          <a:bodyPr/>
          <a:lstStyle/>
          <a:p>
            <a:r>
              <a:rPr lang="en-US" altLang="zh-CN" dirty="0" smtClean="0">
                <a:solidFill>
                  <a:srgbClr val="FF0000"/>
                </a:solidFill>
                <a:effectLst>
                  <a:outerShdw blurRad="38100" dist="38100" dir="2700000" algn="tl">
                    <a:srgbClr val="000000">
                      <a:alpha val="43137"/>
                    </a:srgbClr>
                  </a:outerShdw>
                </a:effectLst>
              </a:rPr>
              <a:t>         2</a:t>
            </a:r>
            <a:r>
              <a:rPr lang="zh-CN" altLang="en-US" dirty="0" smtClean="0">
                <a:solidFill>
                  <a:srgbClr val="FF0000"/>
                </a:solidFill>
                <a:effectLst>
                  <a:outerShdw blurRad="38100" dist="38100" dir="2700000" algn="tl">
                    <a:srgbClr val="000000">
                      <a:alpha val="43137"/>
                    </a:srgbClr>
                  </a:outerShdw>
                </a:effectLst>
              </a:rPr>
              <a:t>）找关键活动</a:t>
            </a:r>
            <a:br>
              <a:rPr lang="en-US" altLang="zh-CN" dirty="0" smtClean="0"/>
            </a:br>
            <a:r>
              <a:rPr lang="zh-CN" altLang="en-US" dirty="0" smtClean="0"/>
              <a:t>活动分析表</a:t>
            </a:r>
            <a:endParaRPr lang="zh-CN" altLang="en-US" dirty="0"/>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fld>
            <a:endParaRPr lang="en-US" altLang="zh-CN"/>
          </a:p>
        </p:txBody>
      </p:sp>
      <p:pic>
        <p:nvPicPr>
          <p:cNvPr id="37890" name="Picture 2" descr="6t8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504" y="1511947"/>
            <a:ext cx="7959496" cy="466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021262" y="737409"/>
            <a:ext cx="3122738" cy="1323439"/>
          </a:xfrm>
          <a:prstGeom prst="rect">
            <a:avLst/>
          </a:prstGeom>
        </p:spPr>
        <p:txBody>
          <a:bodyPr>
            <a:spAutoFit/>
          </a:bodyPr>
          <a:lstStyle/>
          <a:p>
            <a:pPr algn="l"/>
            <a:r>
              <a:rPr lang="zh-CN" altLang="en-US" sz="1600" u="sng"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阶段</a:t>
            </a:r>
            <a:r>
              <a:rPr lang="zh-CN" altLang="zh-CN" sz="1600" u="sng"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的</a:t>
            </a:r>
            <a:r>
              <a:rPr lang="zh-CN" altLang="zh-CN" sz="1600" u="sng"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结果：</a:t>
            </a:r>
            <a:endParaRPr lang="zh-CN" altLang="zh-CN" sz="1600" u="sng"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a:p>
            <a:pPr algn="l"/>
            <a:r>
              <a:rPr lang="zh-CN"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关键路径</a:t>
            </a:r>
            <a:r>
              <a:rPr lang="zh-CN" altLang="zh-CN" sz="1600" dirty="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a:t>
            </a:r>
            <a:r>
              <a:rPr lang="en-US" altLang="zh-CN" sz="1600" dirty="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V1→V2→V5→</a:t>
            </a:r>
            <a:r>
              <a:rPr lang="en-US"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V7</a:t>
            </a:r>
            <a:endParaRPr lang="en-US"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endParaRPr>
          </a:p>
          <a:p>
            <a:pPr algn="l"/>
            <a:r>
              <a:rPr lang="en-US"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V7 </a:t>
            </a:r>
            <a:r>
              <a:rPr lang="zh-CN" altLang="en-US"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发生的最早和最晚时间</a:t>
            </a:r>
            <a:r>
              <a:rPr lang="en-US"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=20</a:t>
            </a:r>
            <a:endParaRPr lang="en-US"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endParaRPr>
          </a:p>
          <a:p>
            <a:pPr algn="l"/>
            <a:endParaRPr lang="en-US"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endParaRPr>
          </a:p>
          <a:p>
            <a:pPr algn="l"/>
            <a:endParaRPr lang="zh-CN" altLang="zh-CN" sz="1600" dirty="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cxnSp>
        <p:nvCxnSpPr>
          <p:cNvPr id="8" name="直接连接符 7"/>
          <p:cNvCxnSpPr/>
          <p:nvPr/>
        </p:nvCxnSpPr>
        <p:spPr bwMode="auto">
          <a:xfrm>
            <a:off x="1619672" y="4293096"/>
            <a:ext cx="720080" cy="0"/>
          </a:xfrm>
          <a:prstGeom prst="line">
            <a:avLst/>
          </a:prstGeom>
          <a:noFill/>
          <a:ln w="28575" cap="flat" cmpd="sng" algn="ctr">
            <a:solidFill>
              <a:schemeClr val="tx1"/>
            </a:solidFill>
            <a:prstDash val="solid"/>
            <a:round/>
            <a:headEnd type="none" w="med" len="med"/>
            <a:tailEnd type="none" w="med" len="med"/>
          </a:ln>
        </p:spPr>
      </p:cxnSp>
      <p:cxnSp>
        <p:nvCxnSpPr>
          <p:cNvPr id="10" name="直接连接符 9"/>
          <p:cNvCxnSpPr/>
          <p:nvPr/>
        </p:nvCxnSpPr>
        <p:spPr bwMode="auto">
          <a:xfrm>
            <a:off x="2915816" y="4293096"/>
            <a:ext cx="864096" cy="0"/>
          </a:xfrm>
          <a:prstGeom prst="line">
            <a:avLst/>
          </a:prstGeom>
          <a:noFill/>
          <a:ln w="28575" cap="flat" cmpd="sng" algn="ctr">
            <a:solidFill>
              <a:schemeClr val="tx1"/>
            </a:solidFill>
            <a:prstDash val="solid"/>
            <a:round/>
            <a:headEnd type="none" w="med" len="med"/>
            <a:tailEnd type="none" w="med" len="med"/>
          </a:ln>
        </p:spPr>
      </p:cxnSp>
      <p:cxnSp>
        <p:nvCxnSpPr>
          <p:cNvPr id="12" name="直接连接符 11"/>
          <p:cNvCxnSpPr/>
          <p:nvPr/>
        </p:nvCxnSpPr>
        <p:spPr bwMode="auto">
          <a:xfrm>
            <a:off x="4283968" y="4293096"/>
            <a:ext cx="792088" cy="0"/>
          </a:xfrm>
          <a:prstGeom prst="line">
            <a:avLst/>
          </a:prstGeom>
          <a:noFill/>
          <a:ln w="28575" cap="flat" cmpd="sng" algn="ctr">
            <a:solidFill>
              <a:schemeClr val="tx1"/>
            </a:solidFill>
            <a:prstDash val="solid"/>
            <a:round/>
            <a:headEnd type="none" w="med" len="med"/>
            <a:tailEnd type="none" w="med" len="med"/>
          </a:ln>
        </p:spPr>
      </p:cxnSp>
      <p:cxnSp>
        <p:nvCxnSpPr>
          <p:cNvPr id="14" name="直接连接符 13"/>
          <p:cNvCxnSpPr/>
          <p:nvPr/>
        </p:nvCxnSpPr>
        <p:spPr bwMode="auto">
          <a:xfrm>
            <a:off x="5508104" y="4293096"/>
            <a:ext cx="864096" cy="0"/>
          </a:xfrm>
          <a:prstGeom prst="line">
            <a:avLst/>
          </a:prstGeom>
          <a:noFill/>
          <a:ln w="28575" cap="flat" cmpd="sng" algn="ctr">
            <a:solidFill>
              <a:schemeClr val="tx1"/>
            </a:solidFill>
            <a:prstDash val="solid"/>
            <a:round/>
            <a:headEnd type="none" w="med" len="med"/>
            <a:tailEnd type="none" w="med" len="med"/>
          </a:ln>
        </p:spPr>
      </p:cxnSp>
      <p:sp>
        <p:nvSpPr>
          <p:cNvPr id="15" name="椭圆形标注 14"/>
          <p:cNvSpPr/>
          <p:nvPr/>
        </p:nvSpPr>
        <p:spPr>
          <a:xfrm>
            <a:off x="7956376" y="3773931"/>
            <a:ext cx="1187624" cy="822305"/>
          </a:xfrm>
          <a:prstGeom prst="wedgeEllipseCallout">
            <a:avLst>
              <a:gd name="adj1" fmla="val -66185"/>
              <a:gd name="adj2" fmla="val 60166"/>
            </a:avLst>
          </a:prstGeom>
          <a:ln>
            <a:solidFill>
              <a:schemeClr val="tx1"/>
            </a:solidFill>
          </a:ln>
        </p:spPr>
        <p:txBody>
          <a:bodyPr wrap="square" rtlCol="0" anchor="ctr">
            <a:spAutoFit/>
          </a:bodyPr>
          <a:lstStyle/>
          <a:p>
            <a:pPr algn="ctr"/>
            <a:r>
              <a:rPr lang="zh-CN" altLang="en-US" sz="1600"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入度</a:t>
            </a:r>
            <a:r>
              <a:rPr lang="en-US" altLang="zh-CN" sz="1600"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&gt;1</a:t>
            </a:r>
            <a:r>
              <a:rPr lang="zh-CN" altLang="en-US" sz="1600"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取大值</a:t>
            </a:r>
            <a:endParaRPr lang="zh-CN" altLang="en-US" sz="1600"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16" name="椭圆 15"/>
          <p:cNvSpPr/>
          <p:nvPr/>
        </p:nvSpPr>
        <p:spPr>
          <a:xfrm>
            <a:off x="5436096" y="4365104"/>
            <a:ext cx="1080120" cy="360040"/>
          </a:xfrm>
          <a:prstGeom prst="ellipse">
            <a:avLst/>
          </a:prstGeom>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7" name="椭圆 16"/>
          <p:cNvSpPr/>
          <p:nvPr/>
        </p:nvSpPr>
        <p:spPr>
          <a:xfrm>
            <a:off x="6732240" y="4437112"/>
            <a:ext cx="504056" cy="216024"/>
          </a:xfrm>
          <a:prstGeom prst="ellipse">
            <a:avLst/>
          </a:prstGeom>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8" name="椭圆 17"/>
          <p:cNvSpPr/>
          <p:nvPr/>
        </p:nvSpPr>
        <p:spPr>
          <a:xfrm>
            <a:off x="7524328" y="4365104"/>
            <a:ext cx="360040" cy="288032"/>
          </a:xfrm>
          <a:prstGeom prst="ellipse">
            <a:avLst/>
          </a:prstGeom>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20" name="直接箭头连接符 19"/>
          <p:cNvCxnSpPr/>
          <p:nvPr/>
        </p:nvCxnSpPr>
        <p:spPr bwMode="auto">
          <a:xfrm>
            <a:off x="395536" y="4509120"/>
            <a:ext cx="792088" cy="0"/>
          </a:xfrm>
          <a:prstGeom prst="straightConnector1">
            <a:avLst/>
          </a:prstGeom>
          <a:noFill/>
          <a:ln w="28575" cap="flat" cmpd="sng" algn="ctr">
            <a:solidFill>
              <a:schemeClr val="tx1"/>
            </a:solidFill>
            <a:prstDash val="solid"/>
            <a:round/>
            <a:headEnd type="none" w="med" len="med"/>
            <a:tailEnd type="arrow"/>
          </a:ln>
        </p:spPr>
      </p:cxnSp>
      <p:cxnSp>
        <p:nvCxnSpPr>
          <p:cNvPr id="22" name="直接箭头连接符 21"/>
          <p:cNvCxnSpPr/>
          <p:nvPr/>
        </p:nvCxnSpPr>
        <p:spPr bwMode="auto">
          <a:xfrm flipH="1">
            <a:off x="8028384" y="5229200"/>
            <a:ext cx="504056" cy="0"/>
          </a:xfrm>
          <a:prstGeom prst="straightConnector1">
            <a:avLst/>
          </a:prstGeom>
          <a:noFill/>
          <a:ln w="28575" cap="flat" cmpd="sng" algn="ctr">
            <a:solidFill>
              <a:schemeClr val="tx1"/>
            </a:solidFill>
            <a:prstDash val="solid"/>
            <a:round/>
            <a:headEnd type="none" w="med" len="med"/>
            <a:tailEnd type="arrow"/>
          </a:ln>
        </p:spPr>
      </p:cxnSp>
      <p:sp>
        <p:nvSpPr>
          <p:cNvPr id="23" name="椭圆形标注 22"/>
          <p:cNvSpPr/>
          <p:nvPr/>
        </p:nvSpPr>
        <p:spPr>
          <a:xfrm>
            <a:off x="8028384" y="4408011"/>
            <a:ext cx="1187624" cy="822305"/>
          </a:xfrm>
          <a:prstGeom prst="wedgeEllipseCallout">
            <a:avLst>
              <a:gd name="adj1" fmla="val -66185"/>
              <a:gd name="adj2" fmla="val 60166"/>
            </a:avLst>
          </a:prstGeom>
          <a:ln>
            <a:solidFill>
              <a:schemeClr val="tx1"/>
            </a:solidFill>
          </a:ln>
        </p:spPr>
        <p:txBody>
          <a:bodyPr wrap="square" rtlCol="0" anchor="ctr">
            <a:spAutoFit/>
          </a:bodyPr>
          <a:lstStyle/>
          <a:p>
            <a:pPr algn="ctr"/>
            <a:r>
              <a:rPr lang="zh-CN" altLang="en-US" sz="1600"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出度</a:t>
            </a:r>
            <a:r>
              <a:rPr lang="en-US" altLang="zh-CN" sz="1600"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&gt;1</a:t>
            </a:r>
            <a:r>
              <a:rPr lang="zh-CN" altLang="en-US" sz="1600"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取小值</a:t>
            </a:r>
            <a:endParaRPr lang="zh-CN" altLang="en-US" sz="1600"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24" name="椭圆 23"/>
          <p:cNvSpPr/>
          <p:nvPr/>
        </p:nvSpPr>
        <p:spPr>
          <a:xfrm>
            <a:off x="2699792" y="5053517"/>
            <a:ext cx="504056" cy="216024"/>
          </a:xfrm>
          <a:prstGeom prst="ellipse">
            <a:avLst/>
          </a:prstGeom>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26" name="直接连接符 25"/>
          <p:cNvCxnSpPr/>
          <p:nvPr/>
        </p:nvCxnSpPr>
        <p:spPr bwMode="auto">
          <a:xfrm>
            <a:off x="5481210" y="5274314"/>
            <a:ext cx="1008112" cy="0"/>
          </a:xfrm>
          <a:prstGeom prst="line">
            <a:avLst/>
          </a:prstGeom>
          <a:noFill/>
          <a:ln w="28575" cap="flat" cmpd="sng" algn="ctr">
            <a:solidFill>
              <a:schemeClr val="tx1"/>
            </a:solidFill>
            <a:prstDash val="solid"/>
            <a:round/>
            <a:headEnd type="none" w="med" len="med"/>
            <a:tailEnd type="none" w="med" len="med"/>
          </a:ln>
        </p:spPr>
      </p:cxnSp>
      <p:cxnSp>
        <p:nvCxnSpPr>
          <p:cNvPr id="28" name="直接连接符 27"/>
          <p:cNvCxnSpPr/>
          <p:nvPr/>
        </p:nvCxnSpPr>
        <p:spPr bwMode="auto">
          <a:xfrm>
            <a:off x="4153399" y="5269541"/>
            <a:ext cx="936104" cy="0"/>
          </a:xfrm>
          <a:prstGeom prst="line">
            <a:avLst/>
          </a:prstGeom>
          <a:noFill/>
          <a:ln w="28575" cap="flat" cmpd="sng" algn="ctr">
            <a:solidFill>
              <a:schemeClr val="tx1"/>
            </a:solidFill>
            <a:prstDash val="solid"/>
            <a:round/>
            <a:headEnd type="none" w="med" len="med"/>
            <a:tailEnd type="none" w="med" len="med"/>
          </a:ln>
        </p:spPr>
      </p:cxnSp>
      <p:cxnSp>
        <p:nvCxnSpPr>
          <p:cNvPr id="31" name="直接连接符 30"/>
          <p:cNvCxnSpPr/>
          <p:nvPr/>
        </p:nvCxnSpPr>
        <p:spPr bwMode="auto">
          <a:xfrm>
            <a:off x="2758353" y="5274314"/>
            <a:ext cx="936104" cy="0"/>
          </a:xfrm>
          <a:prstGeom prst="line">
            <a:avLst/>
          </a:prstGeom>
          <a:noFill/>
          <a:ln w="28575" cap="flat" cmpd="sng" algn="ctr">
            <a:solidFill>
              <a:schemeClr val="tx1"/>
            </a:solidFill>
            <a:prstDash val="solid"/>
            <a:round/>
            <a:headEnd type="none" w="med" len="med"/>
            <a:tailEnd type="none" w="med" len="med"/>
          </a:ln>
        </p:spPr>
      </p:cxnSp>
      <p:sp>
        <p:nvSpPr>
          <p:cNvPr id="32" name="椭圆 31"/>
          <p:cNvSpPr/>
          <p:nvPr/>
        </p:nvSpPr>
        <p:spPr>
          <a:xfrm>
            <a:off x="2051720" y="5085184"/>
            <a:ext cx="504056" cy="216024"/>
          </a:xfrm>
          <a:prstGeom prst="ellipse">
            <a:avLst/>
          </a:prstGeom>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33" name="椭圆 32"/>
          <p:cNvSpPr/>
          <p:nvPr/>
        </p:nvSpPr>
        <p:spPr>
          <a:xfrm>
            <a:off x="1403648" y="5085184"/>
            <a:ext cx="504056" cy="216024"/>
          </a:xfrm>
          <a:prstGeom prst="ellipse">
            <a:avLst/>
          </a:prstGeom>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34" name="矩形 33"/>
          <p:cNvSpPr/>
          <p:nvPr/>
        </p:nvSpPr>
        <p:spPr>
          <a:xfrm>
            <a:off x="4499992" y="3079993"/>
            <a:ext cx="1008112" cy="276999"/>
          </a:xfrm>
          <a:prstGeom prst="rect">
            <a:avLst/>
          </a:prstGeom>
          <a:noFill/>
          <a:ln>
            <a:noFill/>
          </a:ln>
        </p:spPr>
        <p:txBody>
          <a:bodyPr wrap="square" rtlCol="0" anchor="ctr">
            <a:spAutoFit/>
          </a:bodyPr>
          <a:lstStyle/>
          <a:p>
            <a:pPr algn="ctr"/>
            <a:r>
              <a:rPr lang="en-US" altLang="zh-CN" sz="1200" b="1" dirty="0" smtClean="0">
                <a:solidFill>
                  <a:srgbClr val="5F5F5F"/>
                </a:solidFill>
                <a:effectLst>
                  <a:outerShdw blurRad="38100" dist="38100" dir="2700000" algn="tl">
                    <a:srgbClr val="000000">
                      <a:alpha val="43137"/>
                    </a:srgbClr>
                  </a:outerShdw>
                </a:effectLst>
                <a:latin typeface="黑体" panose="02010609060101010101" charset="-122"/>
                <a:ea typeface="黑体" panose="02010609060101010101" charset="-122"/>
              </a:rPr>
              <a:t>20-6=</a:t>
            </a:r>
            <a:r>
              <a:rPr lang="en-US" altLang="zh-CN"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14</a:t>
            </a:r>
            <a:endParaRPr lang="zh-CN" altLang="en-US"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36" name="矩形 35"/>
          <p:cNvSpPr/>
          <p:nvPr/>
        </p:nvSpPr>
        <p:spPr>
          <a:xfrm>
            <a:off x="4644008" y="1340768"/>
            <a:ext cx="1008112" cy="276999"/>
          </a:xfrm>
          <a:prstGeom prst="rect">
            <a:avLst/>
          </a:prstGeom>
          <a:noFill/>
          <a:ln>
            <a:noFill/>
          </a:ln>
        </p:spPr>
        <p:txBody>
          <a:bodyPr wrap="square" rtlCol="0" anchor="ctr">
            <a:spAutoFit/>
          </a:bodyPr>
          <a:lstStyle/>
          <a:p>
            <a:pPr algn="ctr"/>
            <a:r>
              <a:rPr lang="en-US" altLang="zh-CN" sz="1200" b="1" dirty="0" smtClean="0">
                <a:solidFill>
                  <a:srgbClr val="5F5F5F"/>
                </a:solidFill>
                <a:effectLst>
                  <a:outerShdw blurRad="38100" dist="38100" dir="2700000" algn="tl">
                    <a:srgbClr val="000000">
                      <a:alpha val="43137"/>
                    </a:srgbClr>
                  </a:outerShdw>
                </a:effectLst>
                <a:latin typeface="黑体" panose="02010609060101010101" charset="-122"/>
                <a:ea typeface="黑体" panose="02010609060101010101" charset="-122"/>
              </a:rPr>
              <a:t>20-9=</a:t>
            </a:r>
            <a:r>
              <a:rPr lang="en-US" altLang="zh-CN"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11</a:t>
            </a:r>
            <a:endParaRPr lang="zh-CN" altLang="en-US"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37" name="矩形 36"/>
          <p:cNvSpPr/>
          <p:nvPr/>
        </p:nvSpPr>
        <p:spPr>
          <a:xfrm>
            <a:off x="3635896" y="2492896"/>
            <a:ext cx="1008112" cy="276999"/>
          </a:xfrm>
          <a:prstGeom prst="rect">
            <a:avLst/>
          </a:prstGeom>
          <a:noFill/>
          <a:ln>
            <a:noFill/>
          </a:ln>
        </p:spPr>
        <p:txBody>
          <a:bodyPr wrap="square" rtlCol="0" anchor="ctr">
            <a:spAutoFit/>
          </a:bodyPr>
          <a:lstStyle/>
          <a:p>
            <a:pPr algn="ctr"/>
            <a:r>
              <a:rPr lang="en-US" altLang="zh-CN" sz="1200" b="1" dirty="0" smtClean="0">
                <a:solidFill>
                  <a:srgbClr val="5F5F5F"/>
                </a:solidFill>
                <a:effectLst>
                  <a:outerShdw blurRad="38100" dist="38100" dir="2700000" algn="tl">
                    <a:srgbClr val="000000">
                      <a:alpha val="43137"/>
                    </a:srgbClr>
                  </a:outerShdw>
                </a:effectLst>
                <a:latin typeface="黑体" panose="02010609060101010101" charset="-122"/>
                <a:ea typeface="黑体" panose="02010609060101010101" charset="-122"/>
              </a:rPr>
              <a:t>14-2=</a:t>
            </a:r>
            <a:r>
              <a:rPr lang="en-US" altLang="zh-CN"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12</a:t>
            </a:r>
            <a:endParaRPr lang="zh-CN" altLang="en-US"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38" name="矩形 37"/>
          <p:cNvSpPr/>
          <p:nvPr/>
        </p:nvSpPr>
        <p:spPr>
          <a:xfrm>
            <a:off x="3563888" y="1927865"/>
            <a:ext cx="1008112" cy="276999"/>
          </a:xfrm>
          <a:prstGeom prst="rect">
            <a:avLst/>
          </a:prstGeom>
          <a:noFill/>
          <a:ln>
            <a:noFill/>
          </a:ln>
        </p:spPr>
        <p:txBody>
          <a:bodyPr wrap="square" rtlCol="0" anchor="ctr">
            <a:spAutoFit/>
          </a:bodyPr>
          <a:lstStyle/>
          <a:p>
            <a:pPr algn="ctr"/>
            <a:r>
              <a:rPr lang="en-US" altLang="zh-CN" sz="1200" b="1" dirty="0" smtClean="0">
                <a:solidFill>
                  <a:srgbClr val="5F5F5F"/>
                </a:solidFill>
                <a:effectLst>
                  <a:outerShdw blurRad="38100" dist="38100" dir="2700000" algn="tl">
                    <a:srgbClr val="000000">
                      <a:alpha val="43137"/>
                    </a:srgbClr>
                  </a:outerShdw>
                </a:effectLst>
                <a:latin typeface="黑体" panose="02010609060101010101" charset="-122"/>
                <a:ea typeface="黑体" panose="02010609060101010101" charset="-122"/>
              </a:rPr>
              <a:t>11-4=</a:t>
            </a:r>
            <a:r>
              <a:rPr lang="en-US" altLang="zh-CN"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7 √</a:t>
            </a:r>
            <a:endParaRPr lang="zh-CN" altLang="en-US"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39" name="矩形 38"/>
          <p:cNvSpPr/>
          <p:nvPr/>
        </p:nvSpPr>
        <p:spPr>
          <a:xfrm>
            <a:off x="2699792" y="3068960"/>
            <a:ext cx="1008112" cy="276999"/>
          </a:xfrm>
          <a:prstGeom prst="rect">
            <a:avLst/>
          </a:prstGeom>
          <a:noFill/>
          <a:ln>
            <a:noFill/>
          </a:ln>
        </p:spPr>
        <p:txBody>
          <a:bodyPr wrap="square" rtlCol="0" anchor="ctr">
            <a:spAutoFit/>
          </a:bodyPr>
          <a:lstStyle/>
          <a:p>
            <a:pPr algn="ctr"/>
            <a:r>
              <a:rPr lang="en-US" altLang="zh-CN" sz="1200" b="1" dirty="0" smtClean="0">
                <a:solidFill>
                  <a:srgbClr val="5F5F5F"/>
                </a:solidFill>
                <a:effectLst>
                  <a:outerShdw blurRad="38100" dist="38100" dir="2700000" algn="tl">
                    <a:srgbClr val="000000">
                      <a:alpha val="43137"/>
                    </a:srgbClr>
                  </a:outerShdw>
                </a:effectLst>
                <a:latin typeface="黑体" panose="02010609060101010101" charset="-122"/>
                <a:ea typeface="黑体" panose="02010609060101010101" charset="-122"/>
              </a:rPr>
              <a:t>14-7=</a:t>
            </a:r>
            <a:r>
              <a:rPr lang="en-US" altLang="zh-CN"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7</a:t>
            </a:r>
            <a:endParaRPr lang="zh-CN" altLang="en-US"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40" name="矩形 39"/>
          <p:cNvSpPr/>
          <p:nvPr/>
        </p:nvSpPr>
        <p:spPr>
          <a:xfrm>
            <a:off x="2555776" y="2519790"/>
            <a:ext cx="1008112" cy="276999"/>
          </a:xfrm>
          <a:prstGeom prst="rect">
            <a:avLst/>
          </a:prstGeom>
          <a:noFill/>
          <a:ln>
            <a:noFill/>
          </a:ln>
        </p:spPr>
        <p:txBody>
          <a:bodyPr wrap="square" rtlCol="0" anchor="ctr">
            <a:spAutoFit/>
          </a:bodyPr>
          <a:lstStyle/>
          <a:p>
            <a:pPr algn="ctr"/>
            <a:r>
              <a:rPr lang="en-US" altLang="zh-CN" sz="1200" b="1" dirty="0" smtClean="0">
                <a:solidFill>
                  <a:srgbClr val="00B0F0"/>
                </a:solidFill>
                <a:effectLst>
                  <a:outerShdw blurRad="38100" dist="38100" dir="2700000" algn="tl">
                    <a:srgbClr val="000000">
                      <a:alpha val="43137"/>
                    </a:srgbClr>
                  </a:outerShdw>
                </a:effectLst>
                <a:latin typeface="黑体" panose="02010609060101010101" charset="-122"/>
                <a:ea typeface="黑体" panose="02010609060101010101" charset="-122"/>
              </a:rPr>
              <a:t>7</a:t>
            </a:r>
            <a:r>
              <a:rPr lang="en-US" altLang="zh-CN" sz="1200" b="1" dirty="0" smtClean="0">
                <a:solidFill>
                  <a:srgbClr val="5F5F5F"/>
                </a:solidFill>
                <a:effectLst>
                  <a:outerShdw blurRad="38100" dist="38100" dir="2700000" algn="tl">
                    <a:srgbClr val="000000">
                      <a:alpha val="43137"/>
                    </a:srgbClr>
                  </a:outerShdw>
                </a:effectLst>
                <a:latin typeface="黑体" panose="02010609060101010101" charset="-122"/>
                <a:ea typeface="黑体" panose="02010609060101010101" charset="-122"/>
              </a:rPr>
              <a:t>-3=</a:t>
            </a:r>
            <a:r>
              <a:rPr lang="en-US" altLang="zh-CN"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4√</a:t>
            </a:r>
            <a:endParaRPr lang="zh-CN" altLang="en-US"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41" name="矩形 40"/>
          <p:cNvSpPr/>
          <p:nvPr/>
        </p:nvSpPr>
        <p:spPr>
          <a:xfrm>
            <a:off x="2555776" y="1340768"/>
            <a:ext cx="1008112" cy="276999"/>
          </a:xfrm>
          <a:prstGeom prst="rect">
            <a:avLst/>
          </a:prstGeom>
          <a:noFill/>
          <a:ln>
            <a:noFill/>
          </a:ln>
        </p:spPr>
        <p:txBody>
          <a:bodyPr wrap="square" rtlCol="0" anchor="ctr">
            <a:spAutoFit/>
          </a:bodyPr>
          <a:lstStyle/>
          <a:p>
            <a:pPr algn="ctr"/>
            <a:r>
              <a:rPr lang="en-US" altLang="zh-CN" sz="1200" b="1" dirty="0" smtClean="0">
                <a:solidFill>
                  <a:srgbClr val="5F5F5F"/>
                </a:solidFill>
                <a:effectLst>
                  <a:outerShdw blurRad="38100" dist="38100" dir="2700000" algn="tl">
                    <a:srgbClr val="000000">
                      <a:alpha val="43137"/>
                    </a:srgbClr>
                  </a:outerShdw>
                </a:effectLst>
                <a:latin typeface="黑体" panose="02010609060101010101" charset="-122"/>
                <a:ea typeface="黑体" panose="02010609060101010101" charset="-122"/>
              </a:rPr>
              <a:t>11-8=</a:t>
            </a:r>
            <a:r>
              <a:rPr lang="en-US" altLang="zh-CN"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3√</a:t>
            </a:r>
            <a:endParaRPr lang="zh-CN" altLang="en-US"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42" name="矩形 41"/>
          <p:cNvSpPr/>
          <p:nvPr/>
        </p:nvSpPr>
        <p:spPr>
          <a:xfrm>
            <a:off x="2555776" y="1916832"/>
            <a:ext cx="1008112" cy="276999"/>
          </a:xfrm>
          <a:prstGeom prst="rect">
            <a:avLst/>
          </a:prstGeom>
          <a:noFill/>
          <a:ln>
            <a:noFill/>
          </a:ln>
        </p:spPr>
        <p:txBody>
          <a:bodyPr wrap="square" rtlCol="0" anchor="ctr">
            <a:spAutoFit/>
          </a:bodyPr>
          <a:lstStyle/>
          <a:p>
            <a:pPr algn="ctr"/>
            <a:r>
              <a:rPr lang="en-US" altLang="zh-CN" sz="1200" b="1" dirty="0" smtClean="0">
                <a:solidFill>
                  <a:srgbClr val="00B0F0"/>
                </a:solidFill>
                <a:effectLst>
                  <a:outerShdw blurRad="38100" dist="38100" dir="2700000" algn="tl">
                    <a:srgbClr val="000000">
                      <a:alpha val="43137"/>
                    </a:srgbClr>
                  </a:outerShdw>
                </a:effectLst>
                <a:latin typeface="黑体" panose="02010609060101010101" charset="-122"/>
                <a:ea typeface="黑体" panose="02010609060101010101" charset="-122"/>
              </a:rPr>
              <a:t>7</a:t>
            </a:r>
            <a:r>
              <a:rPr lang="en-US" altLang="zh-CN" sz="1200" b="1" dirty="0" smtClean="0">
                <a:solidFill>
                  <a:srgbClr val="5F5F5F"/>
                </a:solidFill>
                <a:effectLst>
                  <a:outerShdw blurRad="38100" dist="38100" dir="2700000" algn="tl">
                    <a:srgbClr val="000000">
                      <a:alpha val="43137"/>
                    </a:srgbClr>
                  </a:outerShdw>
                </a:effectLst>
                <a:latin typeface="黑体" panose="02010609060101010101" charset="-122"/>
                <a:ea typeface="黑体" panose="02010609060101010101" charset="-122"/>
              </a:rPr>
              <a:t>-1=</a:t>
            </a:r>
            <a:r>
              <a:rPr lang="en-US" altLang="zh-CN"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6</a:t>
            </a:r>
            <a:endParaRPr lang="zh-CN" altLang="en-US"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43" name="矩形 42"/>
          <p:cNvSpPr/>
          <p:nvPr/>
        </p:nvSpPr>
        <p:spPr>
          <a:xfrm>
            <a:off x="1475656" y="2492896"/>
            <a:ext cx="1008112" cy="276999"/>
          </a:xfrm>
          <a:prstGeom prst="rect">
            <a:avLst/>
          </a:prstGeom>
          <a:noFill/>
          <a:ln>
            <a:noFill/>
          </a:ln>
        </p:spPr>
        <p:txBody>
          <a:bodyPr wrap="square" rtlCol="0" anchor="ctr">
            <a:spAutoFit/>
          </a:bodyPr>
          <a:lstStyle/>
          <a:p>
            <a:pPr algn="ctr"/>
            <a:r>
              <a:rPr lang="en-US" altLang="zh-CN" sz="1200" b="1" dirty="0" smtClean="0">
                <a:solidFill>
                  <a:srgbClr val="00B0F0"/>
                </a:solidFill>
                <a:effectLst>
                  <a:outerShdw blurRad="38100" dist="38100" dir="2700000" algn="tl">
                    <a:srgbClr val="000000">
                      <a:alpha val="43137"/>
                    </a:srgbClr>
                  </a:outerShdw>
                </a:effectLst>
                <a:latin typeface="黑体" panose="02010609060101010101" charset="-122"/>
                <a:ea typeface="黑体" panose="02010609060101010101" charset="-122"/>
              </a:rPr>
              <a:t>4</a:t>
            </a:r>
            <a:r>
              <a:rPr lang="en-US" altLang="zh-CN" sz="1200" b="1" dirty="0" smtClean="0">
                <a:solidFill>
                  <a:srgbClr val="5F5F5F"/>
                </a:solidFill>
                <a:effectLst>
                  <a:outerShdw blurRad="38100" dist="38100" dir="2700000" algn="tl">
                    <a:srgbClr val="000000">
                      <a:alpha val="43137"/>
                    </a:srgbClr>
                  </a:outerShdw>
                </a:effectLst>
                <a:latin typeface="黑体" panose="02010609060101010101" charset="-122"/>
                <a:ea typeface="黑体" panose="02010609060101010101" charset="-122"/>
              </a:rPr>
              <a:t>-2=</a:t>
            </a:r>
            <a:r>
              <a:rPr lang="en-US" altLang="zh-CN"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2</a:t>
            </a:r>
            <a:endParaRPr lang="zh-CN" altLang="en-US"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44" name="矩形 43"/>
          <p:cNvSpPr/>
          <p:nvPr/>
        </p:nvSpPr>
        <p:spPr>
          <a:xfrm>
            <a:off x="1331640" y="1916832"/>
            <a:ext cx="1008112" cy="276999"/>
          </a:xfrm>
          <a:prstGeom prst="rect">
            <a:avLst/>
          </a:prstGeom>
          <a:noFill/>
          <a:ln>
            <a:noFill/>
          </a:ln>
        </p:spPr>
        <p:txBody>
          <a:bodyPr wrap="square" rtlCol="0" anchor="ctr">
            <a:spAutoFit/>
          </a:bodyPr>
          <a:lstStyle/>
          <a:p>
            <a:pPr algn="ctr"/>
            <a:r>
              <a:rPr lang="en-US" altLang="zh-CN" sz="1200" b="1" dirty="0" smtClean="0">
                <a:solidFill>
                  <a:srgbClr val="00B0F0"/>
                </a:solidFill>
                <a:effectLst>
                  <a:outerShdw blurRad="38100" dist="38100" dir="2700000" algn="tl">
                    <a:srgbClr val="000000">
                      <a:alpha val="43137"/>
                    </a:srgbClr>
                  </a:outerShdw>
                </a:effectLst>
                <a:latin typeface="黑体" panose="02010609060101010101" charset="-122"/>
                <a:ea typeface="黑体" panose="02010609060101010101" charset="-122"/>
              </a:rPr>
              <a:t>3</a:t>
            </a:r>
            <a:r>
              <a:rPr lang="en-US" altLang="zh-CN" sz="1200" b="1" dirty="0" smtClean="0">
                <a:solidFill>
                  <a:srgbClr val="5F5F5F"/>
                </a:solidFill>
                <a:effectLst>
                  <a:outerShdw blurRad="38100" dist="38100" dir="2700000" algn="tl">
                    <a:srgbClr val="000000">
                      <a:alpha val="43137"/>
                    </a:srgbClr>
                  </a:outerShdw>
                </a:effectLst>
                <a:latin typeface="黑体" panose="02010609060101010101" charset="-122"/>
                <a:ea typeface="黑体" panose="02010609060101010101" charset="-122"/>
              </a:rPr>
              <a:t>-3=</a:t>
            </a:r>
            <a:r>
              <a:rPr lang="en-US" altLang="zh-CN"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0√</a:t>
            </a:r>
            <a:endParaRPr lang="zh-CN" altLang="en-US" sz="1200" b="1"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45" name="矩形 44"/>
          <p:cNvSpPr/>
          <p:nvPr/>
        </p:nvSpPr>
        <p:spPr>
          <a:xfrm>
            <a:off x="6012160" y="1484784"/>
            <a:ext cx="2954655" cy="830997"/>
          </a:xfrm>
          <a:prstGeom prst="rect">
            <a:avLst/>
          </a:prstGeom>
        </p:spPr>
        <p:txBody>
          <a:bodyPr wrap="none">
            <a:spAutoFit/>
          </a:bodyPr>
          <a:lstStyle/>
          <a:p>
            <a:pPr algn="l"/>
            <a:r>
              <a:rPr lang="zh-CN" altLang="en-US" sz="1600" u="sng"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最后</a:t>
            </a:r>
            <a:r>
              <a:rPr lang="zh-CN" altLang="zh-CN" sz="1600" u="sng"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的结果：</a:t>
            </a:r>
            <a:endParaRPr lang="zh-CN" altLang="zh-CN" sz="1600" u="sng"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a:p>
            <a:pPr algn="l"/>
            <a:r>
              <a:rPr lang="zh-CN"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关键活动：</a:t>
            </a:r>
            <a:r>
              <a:rPr lang="en-US"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a1, a4, a9</a:t>
            </a:r>
            <a:endParaRPr lang="en-US"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endParaRPr>
          </a:p>
          <a:p>
            <a:pPr algn="l"/>
            <a:r>
              <a:rPr lang="zh-CN"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最短工期：</a:t>
            </a:r>
            <a:r>
              <a:rPr lang="en-US"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a1 + a4 + a9 = 20</a:t>
            </a:r>
            <a:endParaRPr lang="zh-CN" altLang="zh-CN" sz="1600"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47" name="矩形 46"/>
          <p:cNvSpPr/>
          <p:nvPr/>
        </p:nvSpPr>
        <p:spPr>
          <a:xfrm>
            <a:off x="0" y="3861048"/>
            <a:ext cx="9144000" cy="79208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8" name="矩形 47"/>
          <p:cNvSpPr/>
          <p:nvPr/>
        </p:nvSpPr>
        <p:spPr>
          <a:xfrm>
            <a:off x="-36512" y="4653136"/>
            <a:ext cx="9144000" cy="792088"/>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9" name="矩形 48"/>
          <p:cNvSpPr/>
          <p:nvPr/>
        </p:nvSpPr>
        <p:spPr>
          <a:xfrm>
            <a:off x="0" y="5445224"/>
            <a:ext cx="9144000" cy="288032"/>
          </a:xfrm>
          <a:prstGeom prst="rect">
            <a:avLst/>
          </a:prstGeom>
          <a:solidFill>
            <a:schemeClr val="bg1"/>
          </a:solidFill>
          <a:ln>
            <a:no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50" name="TextBox 49"/>
          <p:cNvSpPr txBox="1"/>
          <p:nvPr/>
        </p:nvSpPr>
        <p:spPr bwMode="auto">
          <a:xfrm>
            <a:off x="1691680" y="6303584"/>
            <a:ext cx="489654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err="1" smtClean="0"/>
              <a:t>ee</a:t>
            </a:r>
            <a:r>
              <a:rPr lang="en-US" altLang="zh-CN" dirty="0" smtClean="0"/>
              <a:t>[</a:t>
            </a:r>
            <a:r>
              <a:rPr lang="en-US" altLang="zh-CN" dirty="0" err="1" smtClean="0"/>
              <a:t>i</a:t>
            </a:r>
            <a:r>
              <a:rPr lang="en-US" altLang="zh-CN" dirty="0" smtClean="0"/>
              <a:t>] =</a:t>
            </a:r>
            <a:r>
              <a:rPr lang="en-US" altLang="zh-CN" dirty="0" err="1" smtClean="0"/>
              <a:t>ve</a:t>
            </a:r>
            <a:r>
              <a:rPr lang="en-US" altLang="zh-CN" dirty="0" smtClean="0"/>
              <a:t>[k]              el[</a:t>
            </a:r>
            <a:r>
              <a:rPr lang="en-US" altLang="zh-CN" dirty="0" err="1" smtClean="0"/>
              <a:t>i</a:t>
            </a:r>
            <a:r>
              <a:rPr lang="en-US" altLang="zh-CN" dirty="0" smtClean="0"/>
              <a:t>]=</a:t>
            </a:r>
            <a:r>
              <a:rPr lang="en-US" altLang="zh-CN" dirty="0" err="1" smtClean="0"/>
              <a:t>vl</a:t>
            </a:r>
            <a:r>
              <a:rPr lang="en-US" altLang="zh-CN" dirty="0" smtClean="0"/>
              <a:t>[k]- </a:t>
            </a:r>
            <a:r>
              <a:rPr lang="en-US" altLang="zh-CN" dirty="0" err="1" smtClean="0"/>
              <a:t>ai</a:t>
            </a:r>
            <a:endParaRPr lang="zh-CN" altLang="en-US" dirty="0"/>
          </a:p>
        </p:txBody>
      </p:sp>
      <p:pic>
        <p:nvPicPr>
          <p:cNvPr id="36866" name="Picture 2" descr="6t79"/>
          <p:cNvPicPr>
            <a:picLocks noGrp="1" noChangeAspect="1" noChangeArrowheads="1"/>
          </p:cNvPicPr>
          <p:nvPr>
            <p:ph type="tbl" idx="1"/>
          </p:nvPr>
        </p:nvPicPr>
        <p:blipFill>
          <a:blip r:embed="rId2" cstate="print">
            <a:extLst>
              <a:ext uri="{28A0092B-C50C-407E-A947-70E740481C1C}">
                <a14:useLocalDpi xmlns:a14="http://schemas.microsoft.com/office/drawing/2010/main" val="0"/>
              </a:ext>
            </a:extLst>
          </a:blip>
          <a:srcRect/>
          <a:stretch>
            <a:fillRect/>
          </a:stretch>
        </p:blipFill>
        <p:spPr bwMode="auto">
          <a:xfrm>
            <a:off x="107315" y="426085"/>
            <a:ext cx="3216910" cy="75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a:xfrm>
            <a:off x="899795" y="621030"/>
            <a:ext cx="215900" cy="144145"/>
          </a:xfrm>
          <a:prstGeom prst="ellipse">
            <a:avLst/>
          </a:prstGeom>
          <a:ln>
            <a:solidFill>
              <a:srgbClr val="FF0000"/>
            </a:solidFill>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
        <p:nvSpPr>
          <p:cNvPr id="7" name="椭圆 6"/>
          <p:cNvSpPr/>
          <p:nvPr/>
        </p:nvSpPr>
        <p:spPr>
          <a:xfrm>
            <a:off x="1242060" y="615315"/>
            <a:ext cx="215900" cy="144145"/>
          </a:xfrm>
          <a:prstGeom prst="ellipse">
            <a:avLst/>
          </a:prstGeom>
          <a:ln>
            <a:solidFill>
              <a:srgbClr val="FF0000"/>
            </a:solidFill>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
        <p:nvSpPr>
          <p:cNvPr id="9" name="椭圆 8"/>
          <p:cNvSpPr/>
          <p:nvPr/>
        </p:nvSpPr>
        <p:spPr>
          <a:xfrm>
            <a:off x="1600835" y="615315"/>
            <a:ext cx="215900" cy="144145"/>
          </a:xfrm>
          <a:prstGeom prst="ellipse">
            <a:avLst/>
          </a:prstGeom>
          <a:ln>
            <a:solidFill>
              <a:srgbClr val="FF0000"/>
            </a:solidFill>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
        <p:nvSpPr>
          <p:cNvPr id="11" name="椭圆 10"/>
          <p:cNvSpPr/>
          <p:nvPr/>
        </p:nvSpPr>
        <p:spPr>
          <a:xfrm>
            <a:off x="1948815" y="615315"/>
            <a:ext cx="215900" cy="144145"/>
          </a:xfrm>
          <a:prstGeom prst="ellipse">
            <a:avLst/>
          </a:prstGeom>
          <a:ln>
            <a:solidFill>
              <a:srgbClr val="FF0000"/>
            </a:solidFill>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
        <p:nvSpPr>
          <p:cNvPr id="13" name="椭圆 12"/>
          <p:cNvSpPr/>
          <p:nvPr/>
        </p:nvSpPr>
        <p:spPr>
          <a:xfrm>
            <a:off x="2279015" y="633095"/>
            <a:ext cx="215900" cy="144145"/>
          </a:xfrm>
          <a:prstGeom prst="ellipse">
            <a:avLst/>
          </a:prstGeom>
          <a:ln>
            <a:solidFill>
              <a:srgbClr val="FF0000"/>
            </a:solidFill>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
        <p:nvSpPr>
          <p:cNvPr id="19" name="椭圆 18"/>
          <p:cNvSpPr/>
          <p:nvPr/>
        </p:nvSpPr>
        <p:spPr>
          <a:xfrm>
            <a:off x="2609215" y="626110"/>
            <a:ext cx="215900" cy="144145"/>
          </a:xfrm>
          <a:prstGeom prst="ellipse">
            <a:avLst/>
          </a:prstGeom>
          <a:ln>
            <a:solidFill>
              <a:srgbClr val="FF0000"/>
            </a:solidFill>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cxnSp>
        <p:nvCxnSpPr>
          <p:cNvPr id="25" name="直接连接符 24"/>
          <p:cNvCxnSpPr/>
          <p:nvPr/>
        </p:nvCxnSpPr>
        <p:spPr>
          <a:xfrm flipV="1">
            <a:off x="2651125" y="951230"/>
            <a:ext cx="159385" cy="3810"/>
          </a:xfrm>
          <a:prstGeom prst="line">
            <a:avLst/>
          </a:prstGeom>
          <a:noFill/>
          <a:ln w="28575" cap="flat" cmpd="sng" algn="ctr">
            <a:solidFill>
              <a:srgbClr val="FF0000"/>
            </a:solidFill>
            <a:prstDash val="solid"/>
            <a:round/>
            <a:headEnd type="none" w="med" len="med"/>
            <a:tailEnd type="none" w="med" len="med"/>
          </a:ln>
        </p:spPr>
      </p:cxnSp>
      <p:cxnSp>
        <p:nvCxnSpPr>
          <p:cNvPr id="27" name="直接连接符 26"/>
          <p:cNvCxnSpPr/>
          <p:nvPr/>
        </p:nvCxnSpPr>
        <p:spPr>
          <a:xfrm flipV="1">
            <a:off x="2304415" y="941705"/>
            <a:ext cx="159385" cy="3810"/>
          </a:xfrm>
          <a:prstGeom prst="line">
            <a:avLst/>
          </a:prstGeom>
          <a:noFill/>
          <a:ln w="28575" cap="flat" cmpd="sng" algn="ctr">
            <a:solidFill>
              <a:srgbClr val="FF0000"/>
            </a:solidFill>
            <a:prstDash val="solid"/>
            <a:round/>
            <a:headEnd type="none" w="med" len="med"/>
            <a:tailEnd type="none" w="med" len="med"/>
          </a:ln>
        </p:spPr>
      </p:cxnSp>
      <p:cxnSp>
        <p:nvCxnSpPr>
          <p:cNvPr id="29" name="直接连接符 28"/>
          <p:cNvCxnSpPr/>
          <p:nvPr/>
        </p:nvCxnSpPr>
        <p:spPr>
          <a:xfrm flipV="1">
            <a:off x="1949450" y="945515"/>
            <a:ext cx="159385" cy="3810"/>
          </a:xfrm>
          <a:prstGeom prst="line">
            <a:avLst/>
          </a:prstGeom>
          <a:noFill/>
          <a:ln w="28575" cap="flat" cmpd="sng" algn="ctr">
            <a:solidFill>
              <a:srgbClr val="FF0000"/>
            </a:solidFill>
            <a:prstDash val="solid"/>
            <a:round/>
            <a:headEnd type="none" w="med" len="med"/>
            <a:tailEnd type="none" w="med" len="med"/>
          </a:ln>
        </p:spPr>
      </p:cxnSp>
      <p:cxnSp>
        <p:nvCxnSpPr>
          <p:cNvPr id="30" name="直接连接符 29"/>
          <p:cNvCxnSpPr/>
          <p:nvPr/>
        </p:nvCxnSpPr>
        <p:spPr>
          <a:xfrm flipV="1">
            <a:off x="1612265" y="945515"/>
            <a:ext cx="159385" cy="3810"/>
          </a:xfrm>
          <a:prstGeom prst="line">
            <a:avLst/>
          </a:prstGeom>
          <a:noFill/>
          <a:ln w="28575" cap="flat" cmpd="sng" algn="ctr">
            <a:solidFill>
              <a:srgbClr val="FF0000"/>
            </a:solidFill>
            <a:prstDash val="solid"/>
            <a:round/>
            <a:headEnd type="none" w="med" len="med"/>
            <a:tailEnd type="none" w="med" len="med"/>
          </a:ln>
        </p:spPr>
      </p:cxnSp>
      <p:cxnSp>
        <p:nvCxnSpPr>
          <p:cNvPr id="35" name="直接连接符 34"/>
          <p:cNvCxnSpPr/>
          <p:nvPr/>
        </p:nvCxnSpPr>
        <p:spPr>
          <a:xfrm flipV="1">
            <a:off x="3051810" y="955040"/>
            <a:ext cx="159385" cy="3810"/>
          </a:xfrm>
          <a:prstGeom prst="line">
            <a:avLst/>
          </a:prstGeom>
          <a:noFill/>
          <a:ln w="28575" cap="flat" cmpd="sng" algn="ctr">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47"/>
                                        </p:tgtEl>
                                        <p:attrNameLst>
                                          <p:attrName>ppt_x</p:attrName>
                                        </p:attrNameLst>
                                      </p:cBhvr>
                                      <p:tavLst>
                                        <p:tav tm="0">
                                          <p:val>
                                            <p:strVal val="ppt_x"/>
                                          </p:val>
                                        </p:tav>
                                        <p:tav tm="100000">
                                          <p:val>
                                            <p:strVal val="ppt_x"/>
                                          </p:val>
                                        </p:tav>
                                      </p:tavLst>
                                    </p:anim>
                                    <p:anim calcmode="lin" valueType="num">
                                      <p:cBhvr additive="base">
                                        <p:cTn id="12" dur="500"/>
                                        <p:tgtEl>
                                          <p:spTgt spid="47"/>
                                        </p:tgtEl>
                                        <p:attrNameLst>
                                          <p:attrName>ppt_y</p:attrName>
                                        </p:attrNameLst>
                                      </p:cBhvr>
                                      <p:tavLst>
                                        <p:tav tm="0">
                                          <p:val>
                                            <p:strVal val="ppt_y"/>
                                          </p:val>
                                        </p:tav>
                                        <p:tav tm="100000">
                                          <p:val>
                                            <p:strVal val="1+ppt_h/2"/>
                                          </p:val>
                                        </p:tav>
                                      </p:tavLst>
                                    </p:anim>
                                    <p:set>
                                      <p:cBhvr>
                                        <p:cTn id="13" dur="1" fill="hold">
                                          <p:stCondLst>
                                            <p:cond delay="499"/>
                                          </p:stCondLst>
                                        </p:cTn>
                                        <p:tgtEl>
                                          <p:spTgt spid="4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grpId="0" nodeType="clickEffect">
                                  <p:stCondLst>
                                    <p:cond delay="0"/>
                                  </p:stCondLst>
                                  <p:childTnLst>
                                    <p:anim calcmode="lin" valueType="num">
                                      <p:cBhvr additive="base">
                                        <p:cTn id="41" dur="500"/>
                                        <p:tgtEl>
                                          <p:spTgt spid="48"/>
                                        </p:tgtEl>
                                        <p:attrNameLst>
                                          <p:attrName>ppt_x</p:attrName>
                                        </p:attrNameLst>
                                      </p:cBhvr>
                                      <p:tavLst>
                                        <p:tav tm="0">
                                          <p:val>
                                            <p:strVal val="ppt_x"/>
                                          </p:val>
                                        </p:tav>
                                        <p:tav tm="100000">
                                          <p:val>
                                            <p:strVal val="ppt_x"/>
                                          </p:val>
                                        </p:tav>
                                      </p:tavLst>
                                    </p:anim>
                                    <p:anim calcmode="lin" valueType="num">
                                      <p:cBhvr additive="base">
                                        <p:cTn id="42" dur="500"/>
                                        <p:tgtEl>
                                          <p:spTgt spid="48"/>
                                        </p:tgtEl>
                                        <p:attrNameLst>
                                          <p:attrName>ppt_y</p:attrName>
                                        </p:attrNameLst>
                                      </p:cBhvr>
                                      <p:tavLst>
                                        <p:tav tm="0">
                                          <p:val>
                                            <p:strVal val="ppt_y"/>
                                          </p:val>
                                        </p:tav>
                                        <p:tav tm="100000">
                                          <p:val>
                                            <p:strVal val="1+ppt_h/2"/>
                                          </p:val>
                                        </p:tav>
                                      </p:tavLst>
                                    </p:anim>
                                    <p:set>
                                      <p:cBhvr>
                                        <p:cTn id="43" dur="1" fill="hold">
                                          <p:stCondLst>
                                            <p:cond delay="499"/>
                                          </p:stCondLst>
                                        </p:cTn>
                                        <p:tgtEl>
                                          <p:spTgt spid="4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ppt_x"/>
                                          </p:val>
                                        </p:tav>
                                        <p:tav tm="100000">
                                          <p:val>
                                            <p:strVal val="#ppt_x"/>
                                          </p:val>
                                        </p:tav>
                                      </p:tavLst>
                                    </p:anim>
                                    <p:anim calcmode="lin" valueType="num">
                                      <p:cBhvr additive="base">
                                        <p:cTn id="49" dur="500" fill="hold"/>
                                        <p:tgtEl>
                                          <p:spTgt spid="2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xit" presetSubtype="4" fill="hold" grpId="0" nodeType="clickEffect">
                                  <p:stCondLst>
                                    <p:cond delay="0"/>
                                  </p:stCondLst>
                                  <p:childTnLst>
                                    <p:anim calcmode="lin" valueType="num">
                                      <p:cBhvr additive="base">
                                        <p:cTn id="109" dur="500"/>
                                        <p:tgtEl>
                                          <p:spTgt spid="49"/>
                                        </p:tgtEl>
                                        <p:attrNameLst>
                                          <p:attrName>ppt_x</p:attrName>
                                        </p:attrNameLst>
                                      </p:cBhvr>
                                      <p:tavLst>
                                        <p:tav tm="0">
                                          <p:val>
                                            <p:strVal val="ppt_x"/>
                                          </p:val>
                                        </p:tav>
                                        <p:tav tm="100000">
                                          <p:val>
                                            <p:strVal val="ppt_x"/>
                                          </p:val>
                                        </p:tav>
                                      </p:tavLst>
                                    </p:anim>
                                    <p:anim calcmode="lin" valueType="num">
                                      <p:cBhvr additive="base">
                                        <p:cTn id="110" dur="500"/>
                                        <p:tgtEl>
                                          <p:spTgt spid="49"/>
                                        </p:tgtEl>
                                        <p:attrNameLst>
                                          <p:attrName>ppt_y</p:attrName>
                                        </p:attrNameLst>
                                      </p:cBhvr>
                                      <p:tavLst>
                                        <p:tav tm="0">
                                          <p:val>
                                            <p:strVal val="ppt_y"/>
                                          </p:val>
                                        </p:tav>
                                        <p:tav tm="100000">
                                          <p:val>
                                            <p:strVal val="1+ppt_h/2"/>
                                          </p:val>
                                        </p:tav>
                                      </p:tavLst>
                                    </p:anim>
                                    <p:set>
                                      <p:cBhvr>
                                        <p:cTn id="111" dur="1" fill="hold">
                                          <p:stCondLst>
                                            <p:cond delay="499"/>
                                          </p:stCondLst>
                                        </p:cTn>
                                        <p:tgtEl>
                                          <p:spTgt spid="49"/>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8" presetClass="entr" presetSubtype="16" fill="hold" grpId="0" nodeType="click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diamond(in)">
                                      <p:cBhvr>
                                        <p:cTn id="116"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23" grpId="0" animBg="1"/>
      <p:bldP spid="45" grpId="0"/>
      <p:bldP spid="47" grpId="0" animBg="1"/>
      <p:bldP spid="48" grpId="0" animBg="1"/>
      <p:bldP spid="49" grpId="0" animBg="1"/>
      <p:bldP spid="6" grpId="0" animBg="1"/>
      <p:bldP spid="7" grpId="0" animBg="1"/>
      <p:bldP spid="9" grpId="0" animBg="1"/>
      <p:bldP spid="11" grpId="0" animBg="1"/>
      <p:bldP spid="13" grpId="0" animBg="1"/>
      <p:bldP spid="1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关键路径的</a:t>
            </a:r>
            <a:r>
              <a:rPr lang="zh-CN" altLang="en-US" smtClean="0"/>
              <a:t>特点</a:t>
            </a:r>
            <a:endParaRPr lang="zh-CN" altLang="en-US"/>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ea typeface="黑体" panose="02010609060101010101" charset="-122"/>
              </a:rPr>
            </a:fld>
            <a:endParaRPr lang="en-US" altLang="zh-CN">
              <a:ea typeface="黑体" panose="02010609060101010101" charset="-122"/>
            </a:endParaRPr>
          </a:p>
        </p:txBody>
      </p:sp>
      <p:sp>
        <p:nvSpPr>
          <p:cNvPr id="6" name="矩形 5"/>
          <p:cNvSpPr/>
          <p:nvPr/>
        </p:nvSpPr>
        <p:spPr>
          <a:xfrm>
            <a:off x="2099712" y="4498496"/>
            <a:ext cx="5544616" cy="369332"/>
          </a:xfrm>
          <a:prstGeom prst="rect">
            <a:avLst/>
          </a:prstGeom>
        </p:spPr>
        <p:txBody>
          <a:bodyPr wrap="square">
            <a:spAutoFit/>
          </a:bodyPr>
          <a:lstStyle/>
          <a:p>
            <a:pPr algn="l"/>
            <a:r>
              <a:rPr lang="zh-CN" altLang="zh-CN" b="1" smtClean="0">
                <a:solidFill>
                  <a:schemeClr val="bg1">
                    <a:lumMod val="50000"/>
                  </a:schemeClr>
                </a:solidFill>
                <a:latin typeface="黑体" panose="02010609060101010101" charset="-122"/>
                <a:ea typeface="黑体" panose="02010609060101010101" charset="-122"/>
              </a:rPr>
              <a:t>改变</a:t>
            </a:r>
            <a:r>
              <a:rPr lang="zh-CN" altLang="en-US" b="1" smtClean="0">
                <a:solidFill>
                  <a:schemeClr val="bg1">
                    <a:lumMod val="50000"/>
                  </a:schemeClr>
                </a:solidFill>
                <a:latin typeface="黑体" panose="02010609060101010101" charset="-122"/>
                <a:ea typeface="黑体" panose="02010609060101010101" charset="-122"/>
              </a:rPr>
              <a:t>关键</a:t>
            </a:r>
            <a:r>
              <a:rPr lang="zh-CN" altLang="zh-CN" b="1" smtClean="0">
                <a:solidFill>
                  <a:schemeClr val="bg1">
                    <a:lumMod val="50000"/>
                  </a:schemeClr>
                </a:solidFill>
                <a:latin typeface="黑体" panose="02010609060101010101" charset="-122"/>
                <a:ea typeface="黑体" panose="02010609060101010101" charset="-122"/>
              </a:rPr>
              <a:t>活动</a:t>
            </a:r>
            <a:r>
              <a:rPr lang="zh-CN" altLang="zh-CN" b="1">
                <a:solidFill>
                  <a:schemeClr val="bg1">
                    <a:lumMod val="50000"/>
                  </a:schemeClr>
                </a:solidFill>
                <a:latin typeface="黑体" panose="02010609060101010101" charset="-122"/>
                <a:ea typeface="黑体" panose="02010609060101010101" charset="-122"/>
              </a:rPr>
              <a:t>的耗时，可能使关键路径发生变化</a:t>
            </a:r>
            <a:r>
              <a:rPr lang="zh-CN" altLang="zh-CN" b="1" smtClean="0">
                <a:solidFill>
                  <a:schemeClr val="bg1">
                    <a:lumMod val="50000"/>
                  </a:schemeClr>
                </a:solidFill>
                <a:latin typeface="黑体" panose="02010609060101010101" charset="-122"/>
                <a:ea typeface="黑体" panose="02010609060101010101" charset="-122"/>
              </a:rPr>
              <a:t>。</a:t>
            </a:r>
            <a:endParaRPr lang="zh-CN" altLang="zh-CN" b="1">
              <a:solidFill>
                <a:schemeClr val="bg1">
                  <a:lumMod val="50000"/>
                </a:schemeClr>
              </a:solidFill>
              <a:latin typeface="黑体" panose="02010609060101010101" charset="-122"/>
              <a:ea typeface="黑体" panose="02010609060101010101" charset="-122"/>
            </a:endParaRPr>
          </a:p>
        </p:txBody>
      </p:sp>
      <p:cxnSp>
        <p:nvCxnSpPr>
          <p:cNvPr id="8" name="直接连接符 7"/>
          <p:cNvCxnSpPr/>
          <p:nvPr/>
        </p:nvCxnSpPr>
        <p:spPr bwMode="auto">
          <a:xfrm>
            <a:off x="1543091" y="1268760"/>
            <a:ext cx="0" cy="4896544"/>
          </a:xfrm>
          <a:prstGeom prst="line">
            <a:avLst/>
          </a:prstGeom>
          <a:noFill/>
          <a:ln w="76200" cap="flat" cmpd="sng" algn="ctr">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椭圆 8"/>
          <p:cNvSpPr/>
          <p:nvPr/>
        </p:nvSpPr>
        <p:spPr bwMode="auto">
          <a:xfrm>
            <a:off x="1272588" y="1934361"/>
            <a:ext cx="541006" cy="541006"/>
          </a:xfrm>
          <a:prstGeom prst="ellipse">
            <a:avLst/>
          </a:prstGeom>
          <a:solidFill>
            <a:schemeClr val="bg2">
              <a:lumMod val="75000"/>
            </a:schemeClr>
          </a:solidFill>
          <a:ln w="28575" cap="flat" cmpd="sng" algn="ctr">
            <a:solidFill>
              <a:schemeClr val="bg2">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bg1"/>
                </a:solidFill>
                <a:effectLst/>
                <a:latin typeface="Consolas" panose="020B0609020204030204"/>
                <a:ea typeface="隶书" panose="02010509060101010101" pitchFamily="49" charset="-122"/>
              </a:rPr>
              <a:t>1</a:t>
            </a:r>
            <a:endParaRPr kumimoji="0" lang="zh-CN" altLang="en-US" sz="2800" b="1" i="0" u="none" strike="noStrike" cap="none" normalizeH="0" baseline="0" smtClean="0">
              <a:ln>
                <a:noFill/>
              </a:ln>
              <a:solidFill>
                <a:schemeClr val="bg1"/>
              </a:solidFill>
              <a:effectLst/>
              <a:latin typeface="Consolas" panose="020B0609020204030204"/>
              <a:ea typeface="隶书" panose="02010509060101010101" pitchFamily="49" charset="-122"/>
            </a:endParaRPr>
          </a:p>
        </p:txBody>
      </p:sp>
      <p:sp>
        <p:nvSpPr>
          <p:cNvPr id="10" name="椭圆 9"/>
          <p:cNvSpPr/>
          <p:nvPr/>
        </p:nvSpPr>
        <p:spPr bwMode="auto">
          <a:xfrm>
            <a:off x="1272588" y="2731848"/>
            <a:ext cx="541006" cy="541006"/>
          </a:xfrm>
          <a:prstGeom prst="ellipse">
            <a:avLst/>
          </a:prstGeom>
          <a:solidFill>
            <a:schemeClr val="bg2">
              <a:lumMod val="75000"/>
            </a:schemeClr>
          </a:solidFill>
          <a:ln w="28575" cap="flat" cmpd="sng" algn="ctr">
            <a:solidFill>
              <a:schemeClr val="bg2">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800" b="1">
                <a:solidFill>
                  <a:schemeClr val="bg1"/>
                </a:solidFill>
                <a:latin typeface="Consolas" panose="020B0609020204030204"/>
              </a:rPr>
              <a:t>2</a:t>
            </a:r>
            <a:endParaRPr kumimoji="0" lang="zh-CN" altLang="en-US" sz="2800" b="1" i="0" u="none" strike="noStrike" cap="none" normalizeH="0" baseline="0" smtClean="0">
              <a:ln>
                <a:noFill/>
              </a:ln>
              <a:solidFill>
                <a:schemeClr val="bg1"/>
              </a:solidFill>
              <a:effectLst/>
              <a:latin typeface="Consolas" panose="020B0609020204030204"/>
            </a:endParaRPr>
          </a:p>
        </p:txBody>
      </p:sp>
      <p:sp>
        <p:nvSpPr>
          <p:cNvPr id="11" name="椭圆 10"/>
          <p:cNvSpPr/>
          <p:nvPr/>
        </p:nvSpPr>
        <p:spPr bwMode="auto">
          <a:xfrm>
            <a:off x="1272588" y="3529335"/>
            <a:ext cx="541006" cy="541006"/>
          </a:xfrm>
          <a:prstGeom prst="ellipse">
            <a:avLst/>
          </a:prstGeom>
          <a:solidFill>
            <a:schemeClr val="bg2">
              <a:lumMod val="75000"/>
            </a:schemeClr>
          </a:solidFill>
          <a:ln w="28575" cap="flat" cmpd="sng" algn="ctr">
            <a:solidFill>
              <a:schemeClr val="bg2">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bg1"/>
                </a:solidFill>
                <a:effectLst/>
                <a:latin typeface="Consolas" panose="020B0609020204030204"/>
                <a:ea typeface="隶书" panose="02010509060101010101" pitchFamily="49" charset="-122"/>
              </a:rPr>
              <a:t>3</a:t>
            </a:r>
            <a:endParaRPr kumimoji="0" lang="zh-CN" altLang="en-US" sz="2800" b="1" i="0" u="none" strike="noStrike" cap="none" normalizeH="0" baseline="0" smtClean="0">
              <a:ln>
                <a:noFill/>
              </a:ln>
              <a:solidFill>
                <a:schemeClr val="bg1"/>
              </a:solidFill>
              <a:effectLst/>
              <a:latin typeface="Consolas" panose="020B0609020204030204"/>
              <a:ea typeface="隶书" panose="02010509060101010101" pitchFamily="49" charset="-122"/>
            </a:endParaRPr>
          </a:p>
        </p:txBody>
      </p:sp>
      <p:sp>
        <p:nvSpPr>
          <p:cNvPr id="12" name="椭圆 11"/>
          <p:cNvSpPr/>
          <p:nvPr/>
        </p:nvSpPr>
        <p:spPr bwMode="auto">
          <a:xfrm>
            <a:off x="1272588" y="4326822"/>
            <a:ext cx="541006" cy="541006"/>
          </a:xfrm>
          <a:prstGeom prst="ellipse">
            <a:avLst/>
          </a:prstGeom>
          <a:solidFill>
            <a:schemeClr val="bg2">
              <a:lumMod val="75000"/>
            </a:schemeClr>
          </a:solidFill>
          <a:ln w="28575" cap="flat" cmpd="sng" algn="ctr">
            <a:solidFill>
              <a:schemeClr val="bg2">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bg1"/>
                </a:solidFill>
                <a:effectLst/>
                <a:latin typeface="Consolas" panose="020B0609020204030204"/>
                <a:ea typeface="隶书" panose="02010509060101010101" pitchFamily="49" charset="-122"/>
              </a:rPr>
              <a:t>4</a:t>
            </a:r>
            <a:endParaRPr kumimoji="0" lang="zh-CN" altLang="en-US" sz="2800" b="1" i="0" u="none" strike="noStrike" cap="none" normalizeH="0" baseline="0" smtClean="0">
              <a:ln>
                <a:noFill/>
              </a:ln>
              <a:solidFill>
                <a:schemeClr val="bg1"/>
              </a:solidFill>
              <a:effectLst/>
              <a:latin typeface="Consolas" panose="020B0609020204030204"/>
              <a:ea typeface="隶书" panose="02010509060101010101" pitchFamily="49" charset="-122"/>
            </a:endParaRPr>
          </a:p>
        </p:txBody>
      </p:sp>
      <p:sp>
        <p:nvSpPr>
          <p:cNvPr id="13" name="椭圆 12"/>
          <p:cNvSpPr/>
          <p:nvPr/>
        </p:nvSpPr>
        <p:spPr bwMode="auto">
          <a:xfrm>
            <a:off x="1272588" y="5124310"/>
            <a:ext cx="541006" cy="541006"/>
          </a:xfrm>
          <a:prstGeom prst="ellipse">
            <a:avLst/>
          </a:prstGeom>
          <a:solidFill>
            <a:schemeClr val="bg2">
              <a:lumMod val="75000"/>
            </a:schemeClr>
          </a:solidFill>
          <a:ln w="28575" cap="flat" cmpd="sng" algn="ctr">
            <a:solidFill>
              <a:schemeClr val="bg2">
                <a:lumMod val="50000"/>
              </a:schemeClr>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smtClean="0">
                <a:ln>
                  <a:noFill/>
                </a:ln>
                <a:solidFill>
                  <a:schemeClr val="bg1"/>
                </a:solidFill>
                <a:effectLst/>
                <a:latin typeface="Consolas" panose="020B0609020204030204"/>
                <a:ea typeface="隶书" panose="02010509060101010101" pitchFamily="49" charset="-122"/>
              </a:rPr>
              <a:t>5</a:t>
            </a:r>
            <a:endParaRPr kumimoji="0" lang="zh-CN" altLang="en-US" sz="2800" b="1" i="0" u="none" strike="noStrike" cap="none" normalizeH="0" baseline="0" smtClean="0">
              <a:ln>
                <a:noFill/>
              </a:ln>
              <a:solidFill>
                <a:schemeClr val="bg1"/>
              </a:solidFill>
              <a:effectLst/>
              <a:latin typeface="Consolas" panose="020B0609020204030204"/>
              <a:ea typeface="隶书" panose="02010509060101010101" pitchFamily="49" charset="-122"/>
            </a:endParaRPr>
          </a:p>
        </p:txBody>
      </p:sp>
      <p:sp>
        <p:nvSpPr>
          <p:cNvPr id="14" name="矩形 13"/>
          <p:cNvSpPr/>
          <p:nvPr/>
        </p:nvSpPr>
        <p:spPr>
          <a:xfrm>
            <a:off x="2099712" y="1934361"/>
            <a:ext cx="6246440" cy="369332"/>
          </a:xfrm>
          <a:prstGeom prst="rect">
            <a:avLst/>
          </a:prstGeom>
        </p:spPr>
        <p:txBody>
          <a:bodyPr wrap="square">
            <a:spAutoFit/>
          </a:bodyPr>
          <a:lstStyle/>
          <a:p>
            <a:pPr algn="l"/>
            <a:r>
              <a:rPr lang="zh-CN" altLang="zh-CN" b="1" smtClean="0">
                <a:solidFill>
                  <a:schemeClr val="tx1"/>
                </a:solidFill>
                <a:latin typeface="黑体" panose="02010609060101010101" charset="-122"/>
                <a:ea typeface="黑体" panose="02010609060101010101" charset="-122"/>
              </a:rPr>
              <a:t>关键路径</a:t>
            </a:r>
            <a:r>
              <a:rPr lang="zh-CN" altLang="zh-CN" b="1">
                <a:solidFill>
                  <a:schemeClr val="tx1"/>
                </a:solidFill>
                <a:latin typeface="黑体" panose="02010609060101010101" charset="-122"/>
                <a:ea typeface="黑体" panose="02010609060101010101" charset="-122"/>
              </a:rPr>
              <a:t>上所有活动的持续时间总和就是项目的工期。</a:t>
            </a:r>
            <a:endParaRPr lang="zh-CN" altLang="zh-CN" b="1">
              <a:solidFill>
                <a:schemeClr val="tx1"/>
              </a:solidFill>
              <a:latin typeface="黑体" panose="02010609060101010101" charset="-122"/>
              <a:ea typeface="黑体" panose="02010609060101010101" charset="-122"/>
            </a:endParaRPr>
          </a:p>
        </p:txBody>
      </p:sp>
      <p:sp>
        <p:nvSpPr>
          <p:cNvPr id="15" name="矩形 14"/>
          <p:cNvSpPr/>
          <p:nvPr/>
        </p:nvSpPr>
        <p:spPr>
          <a:xfrm>
            <a:off x="2099712" y="2626523"/>
            <a:ext cx="6246440" cy="646331"/>
          </a:xfrm>
          <a:prstGeom prst="rect">
            <a:avLst/>
          </a:prstGeom>
        </p:spPr>
        <p:txBody>
          <a:bodyPr wrap="square">
            <a:spAutoFit/>
          </a:bodyPr>
          <a:lstStyle/>
          <a:p>
            <a:pPr algn="l"/>
            <a:r>
              <a:rPr lang="zh-CN" altLang="zh-CN" b="1">
                <a:solidFill>
                  <a:schemeClr val="tx1"/>
                </a:solidFill>
                <a:latin typeface="黑体" panose="02010609060101010101" charset="-122"/>
                <a:ea typeface="黑体" panose="02010609060101010101" charset="-122"/>
              </a:rPr>
              <a:t>关键路径上的任何一个活动都是关键活动，其中任何一个活动的延迟都会导致整个项目完工时间的延迟。</a:t>
            </a:r>
            <a:endParaRPr lang="zh-CN" altLang="zh-CN" b="1">
              <a:solidFill>
                <a:schemeClr val="tx1"/>
              </a:solidFill>
              <a:latin typeface="黑体" panose="02010609060101010101" charset="-122"/>
              <a:ea typeface="黑体" panose="02010609060101010101" charset="-122"/>
            </a:endParaRPr>
          </a:p>
        </p:txBody>
      </p:sp>
      <p:sp>
        <p:nvSpPr>
          <p:cNvPr id="16" name="矩形 15"/>
          <p:cNvSpPr/>
          <p:nvPr/>
        </p:nvSpPr>
        <p:spPr>
          <a:xfrm>
            <a:off x="2099712" y="3532461"/>
            <a:ext cx="6288712" cy="646331"/>
          </a:xfrm>
          <a:prstGeom prst="rect">
            <a:avLst/>
          </a:prstGeom>
        </p:spPr>
        <p:txBody>
          <a:bodyPr wrap="square">
            <a:spAutoFit/>
          </a:bodyPr>
          <a:lstStyle/>
          <a:p>
            <a:pPr algn="l"/>
            <a:r>
              <a:rPr lang="zh-CN" altLang="zh-CN" b="1">
                <a:solidFill>
                  <a:schemeClr val="bg1">
                    <a:lumMod val="50000"/>
                  </a:schemeClr>
                </a:solidFill>
                <a:latin typeface="黑体" panose="02010609060101010101" charset="-122"/>
                <a:ea typeface="黑体" panose="02010609060101010101" charset="-122"/>
              </a:rPr>
              <a:t>若缩短关键路径的总耗时，会缩短项目工期；反之，则会延长整个项目的总工期。</a:t>
            </a:r>
            <a:endParaRPr lang="zh-CN" altLang="zh-CN" b="1">
              <a:solidFill>
                <a:schemeClr val="bg1">
                  <a:lumMod val="50000"/>
                </a:schemeClr>
              </a:solidFill>
              <a:latin typeface="黑体" panose="02010609060101010101" charset="-122"/>
              <a:ea typeface="黑体" panose="02010609060101010101" charset="-122"/>
            </a:endParaRPr>
          </a:p>
        </p:txBody>
      </p:sp>
      <p:sp>
        <p:nvSpPr>
          <p:cNvPr id="17" name="矩形 16"/>
          <p:cNvSpPr/>
          <p:nvPr/>
        </p:nvSpPr>
        <p:spPr>
          <a:xfrm>
            <a:off x="2099712" y="5219908"/>
            <a:ext cx="2509020" cy="369332"/>
          </a:xfrm>
          <a:prstGeom prst="rect">
            <a:avLst/>
          </a:prstGeom>
        </p:spPr>
        <p:txBody>
          <a:bodyPr wrap="none">
            <a:spAutoFit/>
          </a:bodyPr>
          <a:lstStyle/>
          <a:p>
            <a:pPr algn="l"/>
            <a:r>
              <a:rPr lang="zh-CN" altLang="zh-CN" b="1" smtClean="0">
                <a:solidFill>
                  <a:schemeClr val="tx1"/>
                </a:solidFill>
                <a:latin typeface="黑体" panose="02010609060101010101" charset="-122"/>
                <a:ea typeface="黑体" panose="02010609060101010101" charset="-122"/>
              </a:rPr>
              <a:t>可以</a:t>
            </a:r>
            <a:r>
              <a:rPr lang="zh-CN" altLang="zh-CN" b="1">
                <a:solidFill>
                  <a:schemeClr val="tx1"/>
                </a:solidFill>
                <a:latin typeface="黑体" panose="02010609060101010101" charset="-122"/>
                <a:ea typeface="黑体" panose="02010609060101010101" charset="-122"/>
              </a:rPr>
              <a:t>存在多条关键路径</a:t>
            </a:r>
            <a:endParaRPr lang="zh-CN" altLang="zh-CN" b="1">
              <a:solidFill>
                <a:schemeClr val="tx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 关键路径计算的一般性</a:t>
            </a:r>
            <a:r>
              <a:rPr lang="zh-CN" altLang="en-US" smtClean="0"/>
              <a:t>方法</a:t>
            </a:r>
            <a:endParaRPr lang="zh-CN" altLang="en-US"/>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ea typeface="黑体" panose="02010609060101010101" charset="-122"/>
              </a:rPr>
            </a:fld>
            <a:endParaRPr lang="en-US" altLang="zh-CN" dirty="0">
              <a:ea typeface="黑体" panose="02010609060101010101" charset="-122"/>
            </a:endParaRPr>
          </a:p>
        </p:txBody>
      </p:sp>
      <p:sp>
        <p:nvSpPr>
          <p:cNvPr id="5" name="矩形 4"/>
          <p:cNvSpPr/>
          <p:nvPr/>
        </p:nvSpPr>
        <p:spPr>
          <a:xfrm>
            <a:off x="1115616" y="3140968"/>
            <a:ext cx="5754346" cy="707886"/>
          </a:xfrm>
          <a:prstGeom prst="rect">
            <a:avLst/>
          </a:prstGeom>
        </p:spPr>
        <p:txBody>
          <a:bodyPr wrap="square">
            <a:spAutoFit/>
          </a:bodyPr>
          <a:lstStyle/>
          <a:p>
            <a:pPr algn="l"/>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则</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ee</a:t>
            </a:r>
            <a:r>
              <a:rPr lang="en-US"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i</a:t>
            </a:r>
            <a:r>
              <a:rPr lang="en-US"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ve</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(j) </a:t>
            </a:r>
            <a:endParaRPr lang="en-US" altLang="zh-CN" sz="2000" b="1" dirty="0" smtClean="0">
              <a:solidFill>
                <a:schemeClr val="tx1"/>
              </a:solidFill>
              <a:latin typeface="Consolas" panose="020B0609020204030204"/>
              <a:ea typeface="黑体" panose="02010609060101010101" charset="-122"/>
              <a:cs typeface="Arial" panose="020B0604020202020204" pitchFamily="34" charset="0"/>
            </a:endParaRPr>
          </a:p>
          <a:p>
            <a:pPr algn="l"/>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p:txBody>
      </p:sp>
      <p:sp>
        <p:nvSpPr>
          <p:cNvPr id="21" name="矩形 20"/>
          <p:cNvSpPr/>
          <p:nvPr/>
        </p:nvSpPr>
        <p:spPr>
          <a:xfrm>
            <a:off x="1116786" y="1340768"/>
            <a:ext cx="6983606" cy="1631216"/>
          </a:xfrm>
          <a:prstGeom prst="rect">
            <a:avLst/>
          </a:prstGeom>
        </p:spPr>
        <p:txBody>
          <a:bodyPr wrap="square">
            <a:spAutoFit/>
          </a:bodyPr>
          <a:lstStyle/>
          <a:p>
            <a:pPr algn="l"/>
            <a:r>
              <a:rPr lang="zh-CN" altLang="zh-CN" sz="2000" b="1" dirty="0">
                <a:solidFill>
                  <a:schemeClr val="tx1"/>
                </a:solidFill>
                <a:latin typeface="Consolas" panose="020B0609020204030204"/>
                <a:ea typeface="黑体" panose="02010609060101010101" charset="-122"/>
                <a:cs typeface="Arial" panose="020B0604020202020204" pitchFamily="34" charset="0"/>
              </a:rPr>
              <a:t>设</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a:t>
            </a:r>
            <a:endParaRPr lang="en-US" altLang="zh-CN" sz="2000" b="1" dirty="0" smtClean="0">
              <a:solidFill>
                <a:schemeClr val="tx1"/>
              </a:solidFill>
              <a:latin typeface="Consolas" panose="020B0609020204030204"/>
              <a:ea typeface="黑体" panose="02010609060101010101" charset="-122"/>
              <a:cs typeface="Arial" panose="020B0604020202020204" pitchFamily="34" charset="0"/>
            </a:endParaRPr>
          </a:p>
          <a:p>
            <a:pPr marL="285750" indent="-285750" algn="l">
              <a:buFont typeface="Arial" panose="020B0604020202020204" pitchFamily="34" charset="0"/>
              <a:buChar char="•"/>
            </a:pP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事件</a:t>
            </a:r>
            <a:r>
              <a:rPr lang="zh-CN" altLang="zh-CN" sz="2000" b="1" dirty="0">
                <a:solidFill>
                  <a:schemeClr val="tx1"/>
                </a:solidFill>
                <a:latin typeface="Consolas" panose="020B0609020204030204"/>
                <a:ea typeface="黑体" panose="02010609060101010101" charset="-122"/>
                <a:cs typeface="Arial" panose="020B0604020202020204" pitchFamily="34" charset="0"/>
              </a:rPr>
              <a:t>开始的最早时间</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ve</a:t>
            </a:r>
            <a:r>
              <a:rPr lang="en-US"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i</a:t>
            </a:r>
            <a:r>
              <a:rPr lang="en-US" altLang="zh-CN" sz="2000" b="1" dirty="0">
                <a:solidFill>
                  <a:schemeClr val="tx1"/>
                </a:solidFill>
                <a:latin typeface="Consolas" panose="020B0609020204030204"/>
                <a:ea typeface="黑体" panose="02010609060101010101" charset="-122"/>
                <a:cs typeface="Arial" panose="020B0604020202020204" pitchFamily="34" charset="0"/>
              </a:rPr>
              <a:t>)</a:t>
            </a:r>
            <a:r>
              <a:rPr lang="zh-CN" altLang="zh-CN" sz="2000" b="1" dirty="0">
                <a:solidFill>
                  <a:schemeClr val="tx1"/>
                </a:solidFill>
                <a:latin typeface="Consolas" panose="020B0609020204030204"/>
                <a:ea typeface="黑体" panose="02010609060101010101" charset="-122"/>
                <a:cs typeface="Arial" panose="020B0604020202020204" pitchFamily="34" charset="0"/>
              </a:rPr>
              <a:t>；事件开始的最晚时间</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vl</a:t>
            </a:r>
            <a:r>
              <a:rPr lang="en-US"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i</a:t>
            </a:r>
            <a:r>
              <a:rPr lang="en-US" altLang="zh-CN" sz="2000" b="1" dirty="0">
                <a:solidFill>
                  <a:schemeClr val="tx1"/>
                </a:solidFill>
                <a:latin typeface="Consolas" panose="020B0609020204030204"/>
                <a:ea typeface="黑体" panose="02010609060101010101" charset="-122"/>
                <a:cs typeface="Arial" panose="020B0604020202020204" pitchFamily="34" charset="0"/>
              </a:rPr>
              <a:t>)</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marL="285750" indent="-285750" algn="l">
              <a:buFont typeface="Arial" panose="020B0604020202020204" pitchFamily="34" charset="0"/>
              <a:buChar char="•"/>
            </a:pP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活动</a:t>
            </a:r>
            <a:r>
              <a:rPr lang="zh-CN" altLang="zh-CN" sz="2000" b="1" dirty="0">
                <a:solidFill>
                  <a:schemeClr val="tx1"/>
                </a:solidFill>
                <a:latin typeface="Consolas" panose="020B0609020204030204"/>
                <a:ea typeface="黑体" panose="02010609060101010101" charset="-122"/>
                <a:cs typeface="Arial" panose="020B0604020202020204" pitchFamily="34" charset="0"/>
              </a:rPr>
              <a:t>开始的最早时间为</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ee</a:t>
            </a:r>
            <a:r>
              <a:rPr lang="en-US"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i</a:t>
            </a:r>
            <a:r>
              <a:rPr lang="en-US" altLang="zh-CN" sz="2000" b="1" dirty="0">
                <a:solidFill>
                  <a:schemeClr val="tx1"/>
                </a:solidFill>
                <a:latin typeface="Consolas" panose="020B0609020204030204"/>
                <a:ea typeface="黑体" panose="02010609060101010101" charset="-122"/>
                <a:cs typeface="Arial" panose="020B0604020202020204" pitchFamily="34" charset="0"/>
              </a:rPr>
              <a:t>)</a:t>
            </a:r>
            <a:r>
              <a:rPr lang="zh-CN" altLang="zh-CN" sz="2000" b="1" dirty="0">
                <a:solidFill>
                  <a:schemeClr val="tx1"/>
                </a:solidFill>
                <a:latin typeface="Consolas" panose="020B0609020204030204"/>
                <a:ea typeface="黑体" panose="02010609060101010101" charset="-122"/>
                <a:cs typeface="Arial" panose="020B0604020202020204" pitchFamily="34" charset="0"/>
              </a:rPr>
              <a:t>；活动开始的最晚时间</a:t>
            </a:r>
            <a:r>
              <a:rPr lang="en-US" altLang="zh-CN" sz="2000" b="1" dirty="0">
                <a:solidFill>
                  <a:schemeClr val="tx1"/>
                </a:solidFill>
                <a:latin typeface="Consolas" panose="020B0609020204030204"/>
                <a:ea typeface="黑体" panose="02010609060101010101" charset="-122"/>
                <a:cs typeface="Arial" panose="020B0604020202020204" pitchFamily="34" charset="0"/>
              </a:rPr>
              <a:t>el(</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endParaRPr lang="en-US" altLang="zh-CN" sz="2000" b="1" dirty="0" smtClean="0">
              <a:solidFill>
                <a:schemeClr val="tx1"/>
              </a:solidFill>
              <a:latin typeface="Consolas" panose="020B0609020204030204"/>
              <a:ea typeface="黑体" panose="02010609060101010101" charset="-122"/>
              <a:cs typeface="Arial" panose="020B0604020202020204" pitchFamily="34" charset="0"/>
            </a:endParaRPr>
          </a:p>
          <a:p>
            <a:pPr marL="285750" indent="-285750" algn="l">
              <a:buFont typeface="Arial" panose="020B0604020202020204" pitchFamily="34" charset="0"/>
              <a:buChar char="•"/>
            </a:pPr>
            <a:r>
              <a:rPr lang="en-US" altLang="zh-CN" sz="2000" b="1" dirty="0" err="1" smtClean="0">
                <a:solidFill>
                  <a:srgbClr val="FF0000"/>
                </a:solidFill>
                <a:latin typeface="Consolas" panose="020B0609020204030204"/>
                <a:ea typeface="黑体" panose="02010609060101010101" charset="-122"/>
                <a:cs typeface="Arial" panose="020B0604020202020204" pitchFamily="34" charset="0"/>
              </a:rPr>
              <a:t>ee</a:t>
            </a:r>
            <a:r>
              <a:rPr lang="en-US" altLang="zh-CN" sz="2000" b="1" dirty="0" smtClean="0">
                <a:solidFill>
                  <a:srgbClr val="FF0000"/>
                </a:solidFill>
                <a:latin typeface="Consolas" panose="020B0609020204030204"/>
                <a:ea typeface="黑体" panose="02010609060101010101" charset="-122"/>
                <a:cs typeface="Arial" panose="020B0604020202020204" pitchFamily="34" charset="0"/>
              </a:rPr>
              <a:t>(</a:t>
            </a:r>
            <a:r>
              <a:rPr lang="en-US" altLang="zh-CN" sz="2000" b="1" dirty="0" err="1" smtClean="0">
                <a:solidFill>
                  <a:srgbClr val="FF0000"/>
                </a:solidFill>
                <a:latin typeface="Consolas" panose="020B0609020204030204"/>
                <a:ea typeface="黑体" panose="02010609060101010101" charset="-122"/>
                <a:cs typeface="Arial" panose="020B0604020202020204" pitchFamily="34" charset="0"/>
              </a:rPr>
              <a:t>i</a:t>
            </a:r>
            <a:r>
              <a:rPr lang="en-US" altLang="zh-CN" sz="2000" b="1" dirty="0">
                <a:solidFill>
                  <a:srgbClr val="FF0000"/>
                </a:solidFill>
                <a:latin typeface="Consolas" panose="020B0609020204030204"/>
                <a:ea typeface="黑体" panose="02010609060101010101" charset="-122"/>
                <a:cs typeface="Arial" panose="020B0604020202020204" pitchFamily="34" charset="0"/>
              </a:rPr>
              <a:t>)=el(</a:t>
            </a:r>
            <a:r>
              <a:rPr lang="en-US" altLang="zh-CN" sz="2000" b="1" dirty="0" err="1">
                <a:solidFill>
                  <a:srgbClr val="FF0000"/>
                </a:solidFill>
                <a:latin typeface="Consolas" panose="020B0609020204030204"/>
                <a:ea typeface="黑体" panose="02010609060101010101" charset="-122"/>
                <a:cs typeface="Arial" panose="020B0604020202020204" pitchFamily="34" charset="0"/>
              </a:rPr>
              <a:t>i</a:t>
            </a:r>
            <a:r>
              <a:rPr lang="en-US" altLang="zh-CN" sz="2000" b="1" dirty="0">
                <a:solidFill>
                  <a:srgbClr val="FF0000"/>
                </a:solidFill>
                <a:latin typeface="Consolas" panose="020B0609020204030204"/>
                <a:ea typeface="黑体" panose="02010609060101010101" charset="-122"/>
                <a:cs typeface="Arial" panose="020B0604020202020204" pitchFamily="34" charset="0"/>
              </a:rPr>
              <a:t>)</a:t>
            </a:r>
            <a:r>
              <a:rPr lang="zh-CN" altLang="zh-CN" sz="2000" b="1" dirty="0">
                <a:solidFill>
                  <a:schemeClr val="tx1"/>
                </a:solidFill>
                <a:latin typeface="Consolas" panose="020B0609020204030204"/>
                <a:ea typeface="黑体" panose="02010609060101010101" charset="-122"/>
                <a:cs typeface="Arial" panose="020B0604020202020204" pitchFamily="34" charset="0"/>
              </a:rPr>
              <a:t>的活动</a:t>
            </a:r>
            <a:r>
              <a:rPr lang="zh-CN" altLang="en-US" sz="2000" b="1" dirty="0">
                <a:solidFill>
                  <a:schemeClr val="tx1"/>
                </a:solidFill>
                <a:latin typeface="Consolas" panose="020B0609020204030204"/>
                <a:ea typeface="黑体" panose="02010609060101010101" charset="-122"/>
                <a:cs typeface="Arial" panose="020B0604020202020204" pitchFamily="34" charset="0"/>
              </a:rPr>
              <a:t>为</a:t>
            </a:r>
            <a:r>
              <a:rPr lang="zh-CN" altLang="zh-CN" sz="2000" b="1" dirty="0">
                <a:solidFill>
                  <a:srgbClr val="FF0000"/>
                </a:solidFill>
                <a:latin typeface="Consolas" panose="020B0609020204030204"/>
                <a:ea typeface="黑体" panose="02010609060101010101" charset="-122"/>
                <a:cs typeface="Arial" panose="020B0604020202020204" pitchFamily="34" charset="0"/>
              </a:rPr>
              <a:t>关键活动</a:t>
            </a:r>
            <a:endParaRPr lang="zh-CN" altLang="zh-CN" sz="2000" b="1" dirty="0">
              <a:solidFill>
                <a:srgbClr val="FF0000"/>
              </a:solidFill>
              <a:latin typeface="Consolas" panose="020B0609020204030204"/>
              <a:ea typeface="黑体" panose="02010609060101010101" charset="-122"/>
              <a:cs typeface="Arial" panose="020B0604020202020204" pitchFamily="34" charset="0"/>
            </a:endParaRPr>
          </a:p>
          <a:p>
            <a:pPr marL="285750" indent="-285750" algn="l">
              <a:buFont typeface="Arial" panose="020B0604020202020204" pitchFamily="34" charset="0"/>
              <a:buChar char="•"/>
            </a:pP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活动</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ai</a:t>
            </a:r>
            <a:r>
              <a:rPr lang="zh-CN" altLang="zh-CN" sz="2000" b="1" dirty="0">
                <a:solidFill>
                  <a:schemeClr val="tx1"/>
                </a:solidFill>
                <a:latin typeface="Consolas" panose="020B0609020204030204"/>
                <a:ea typeface="黑体" panose="02010609060101010101" charset="-122"/>
                <a:cs typeface="Arial" panose="020B0604020202020204" pitchFamily="34" charset="0"/>
              </a:rPr>
              <a:t>由弧</a:t>
            </a:r>
            <a:r>
              <a:rPr lang="en-US" altLang="zh-CN" sz="2000" b="1" dirty="0">
                <a:solidFill>
                  <a:schemeClr val="tx1"/>
                </a:solidFill>
                <a:latin typeface="Consolas" panose="020B0609020204030204"/>
                <a:ea typeface="黑体" panose="02010609060101010101" charset="-122"/>
                <a:cs typeface="Arial" panose="020B0604020202020204" pitchFamily="34" charset="0"/>
              </a:rPr>
              <a:t>&lt;</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j,k</a:t>
            </a:r>
            <a:r>
              <a:rPr lang="en-US" altLang="zh-CN" sz="2000" b="1" dirty="0">
                <a:solidFill>
                  <a:schemeClr val="tx1"/>
                </a:solidFill>
                <a:latin typeface="Consolas" panose="020B0609020204030204"/>
                <a:ea typeface="黑体" panose="02010609060101010101" charset="-122"/>
                <a:cs typeface="Arial" panose="020B0604020202020204" pitchFamily="34" charset="0"/>
              </a:rPr>
              <a:t>&gt;</a:t>
            </a:r>
            <a:r>
              <a:rPr lang="zh-CN" altLang="zh-CN" sz="2000" b="1" dirty="0">
                <a:solidFill>
                  <a:schemeClr val="tx1"/>
                </a:solidFill>
                <a:latin typeface="Consolas" panose="020B0609020204030204"/>
                <a:ea typeface="黑体" panose="02010609060101010101" charset="-122"/>
                <a:cs typeface="Arial" panose="020B0604020202020204" pitchFamily="34" charset="0"/>
              </a:rPr>
              <a:t>表示，其持续时间记为</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dut</a:t>
            </a:r>
            <a:r>
              <a:rPr lang="en-US" altLang="zh-CN" sz="2000" b="1" dirty="0">
                <a:solidFill>
                  <a:schemeClr val="tx1"/>
                </a:solidFill>
                <a:latin typeface="Consolas" panose="020B0609020204030204"/>
                <a:ea typeface="黑体" panose="02010609060101010101" charset="-122"/>
                <a:cs typeface="Arial" panose="020B0604020202020204" pitchFamily="34" charset="0"/>
              </a:rPr>
              <a:t>(&lt;</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j,k</a:t>
            </a:r>
            <a:r>
              <a:rPr lang="en-US" altLang="zh-CN" sz="2000" b="1" dirty="0">
                <a:solidFill>
                  <a:schemeClr val="tx1"/>
                </a:solidFill>
                <a:latin typeface="Consolas" panose="020B0609020204030204"/>
                <a:ea typeface="黑体" panose="02010609060101010101" charset="-122"/>
                <a:cs typeface="Arial" panose="020B0604020202020204" pitchFamily="34" charset="0"/>
              </a:rPr>
              <a:t>&gt;</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p:txBody>
      </p:sp>
      <p:sp>
        <p:nvSpPr>
          <p:cNvPr id="23" name="矩形 22"/>
          <p:cNvSpPr/>
          <p:nvPr/>
        </p:nvSpPr>
        <p:spPr>
          <a:xfrm>
            <a:off x="3131840" y="5949280"/>
            <a:ext cx="2249334" cy="400110"/>
          </a:xfrm>
          <a:prstGeom prst="rect">
            <a:avLst/>
          </a:prstGeom>
        </p:spPr>
        <p:txBody>
          <a:bodyPr wrap="none">
            <a:spAutoFit/>
          </a:bodyPr>
          <a:lstStyle/>
          <a:p>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事件</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活动间的</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关系</a:t>
            </a:r>
            <a:endParaRPr lang="zh-CN" altLang="en-US" sz="2000" b="1" dirty="0">
              <a:solidFill>
                <a:schemeClr val="tx1"/>
              </a:solidFill>
              <a:latin typeface="Consolas" panose="020B0609020204030204"/>
              <a:ea typeface="黑体" panose="02010609060101010101" charset="-122"/>
              <a:cs typeface="Arial" panose="020B0604020202020204" pitchFamily="34" charset="0"/>
            </a:endParaRPr>
          </a:p>
        </p:txBody>
      </p:sp>
      <p:pic>
        <p:nvPicPr>
          <p:cNvPr id="39938" name="Picture 2" descr="6t81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55776" y="3916064"/>
            <a:ext cx="3672408" cy="1855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4139952" y="4941168"/>
            <a:ext cx="144016" cy="371513"/>
          </a:xfrm>
          <a:prstGeom prst="rect">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j</a:t>
            </a:r>
            <a:endParaRPr lang="en-US" altLang="zh-CN" dirty="0" smtClean="0"/>
          </a:p>
        </p:txBody>
      </p:sp>
      <p:cxnSp>
        <p:nvCxnSpPr>
          <p:cNvPr id="10" name="直接连接符 9"/>
          <p:cNvCxnSpPr/>
          <p:nvPr/>
        </p:nvCxnSpPr>
        <p:spPr bwMode="auto">
          <a:xfrm>
            <a:off x="4067944" y="4149080"/>
            <a:ext cx="432048" cy="0"/>
          </a:xfrm>
          <a:prstGeom prst="line">
            <a:avLst/>
          </a:prstGeom>
          <a:noFill/>
          <a:ln w="57150" cap="flat" cmpd="sng" algn="ctr">
            <a:solidFill>
              <a:srgbClr val="00B0F0"/>
            </a:solidFill>
            <a:prstDash val="solid"/>
            <a:round/>
            <a:headEnd type="none" w="med" len="med"/>
            <a:tailEnd type="none" w="med" len="med"/>
          </a:ln>
        </p:spPr>
      </p:cxnSp>
      <p:cxnSp>
        <p:nvCxnSpPr>
          <p:cNvPr id="12" name="直接连接符 11"/>
          <p:cNvCxnSpPr/>
          <p:nvPr/>
        </p:nvCxnSpPr>
        <p:spPr bwMode="auto">
          <a:xfrm>
            <a:off x="4139952" y="5805264"/>
            <a:ext cx="432048" cy="0"/>
          </a:xfrm>
          <a:prstGeom prst="line">
            <a:avLst/>
          </a:prstGeom>
          <a:noFill/>
          <a:ln w="57150" cap="flat" cmpd="sng" algn="ctr">
            <a:solidFill>
              <a:srgbClr val="00B0F0"/>
            </a:solidFill>
            <a:prstDash val="solid"/>
            <a:round/>
            <a:headEnd type="none" w="med" len="med"/>
            <a:tailEnd type="none" w="med" len="med"/>
          </a:ln>
        </p:spPr>
      </p:cxnSp>
      <p:cxnSp>
        <p:nvCxnSpPr>
          <p:cNvPr id="14" name="直接箭头连接符 13"/>
          <p:cNvCxnSpPr/>
          <p:nvPr/>
        </p:nvCxnSpPr>
        <p:spPr bwMode="auto">
          <a:xfrm flipH="1">
            <a:off x="4283968" y="5445224"/>
            <a:ext cx="1008112" cy="0"/>
          </a:xfrm>
          <a:prstGeom prst="straightConnector1">
            <a:avLst/>
          </a:prstGeom>
          <a:noFill/>
          <a:ln w="28575" cap="flat" cmpd="sng" algn="ctr">
            <a:solidFill>
              <a:srgbClr val="00B0F0"/>
            </a:solidFill>
            <a:prstDash val="solid"/>
            <a:round/>
            <a:headEnd type="none" w="med" len="med"/>
            <a:tailEnd type="arrow"/>
          </a:ln>
        </p:spPr>
      </p:cxnSp>
      <p:cxnSp>
        <p:nvCxnSpPr>
          <p:cNvPr id="16" name="直接箭头连接符 15"/>
          <p:cNvCxnSpPr/>
          <p:nvPr/>
        </p:nvCxnSpPr>
        <p:spPr bwMode="auto">
          <a:xfrm>
            <a:off x="3635896" y="4293096"/>
            <a:ext cx="1152128" cy="0"/>
          </a:xfrm>
          <a:prstGeom prst="straightConnector1">
            <a:avLst/>
          </a:prstGeom>
          <a:noFill/>
          <a:ln w="28575" cap="flat" cmpd="sng" algn="ctr">
            <a:solidFill>
              <a:srgbClr val="00B0F0"/>
            </a:solidFill>
            <a:prstDash val="solid"/>
            <a:round/>
            <a:headEnd type="none" w="med" len="med"/>
            <a:tailEnd type="arrow"/>
          </a:ln>
        </p:spPr>
      </p:cxnSp>
      <p:sp>
        <p:nvSpPr>
          <p:cNvPr id="17" name="矩形 16"/>
          <p:cNvSpPr/>
          <p:nvPr/>
        </p:nvSpPr>
        <p:spPr>
          <a:xfrm>
            <a:off x="1646912" y="3501008"/>
            <a:ext cx="3429144" cy="400110"/>
          </a:xfrm>
          <a:prstGeom prst="rect">
            <a:avLst/>
          </a:prstGeom>
        </p:spPr>
        <p:txBody>
          <a:bodyPr wrap="none">
            <a:spAutoFit/>
          </a:bodyPr>
          <a:lstStyle/>
          <a:p>
            <a:pPr algn="l"/>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el(</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vl</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(k)-</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dut</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(&lt;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j,k</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&gt;) </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 关键路径计算的一般性</a:t>
            </a:r>
            <a:r>
              <a:rPr lang="zh-CN" altLang="en-US" smtClean="0"/>
              <a:t>方法</a:t>
            </a:r>
            <a:endParaRPr lang="zh-CN" altLang="en-US"/>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ea typeface="黑体" panose="02010609060101010101" charset="-122"/>
              </a:rPr>
            </a:fld>
            <a:endParaRPr lang="en-US" altLang="zh-CN">
              <a:ea typeface="黑体" panose="02010609060101010101" charset="-122"/>
            </a:endParaRPr>
          </a:p>
        </p:txBody>
      </p:sp>
      <p:sp>
        <p:nvSpPr>
          <p:cNvPr id="5" name="矩形 4"/>
          <p:cNvSpPr/>
          <p:nvPr/>
        </p:nvSpPr>
        <p:spPr>
          <a:xfrm>
            <a:off x="395536" y="1556792"/>
            <a:ext cx="8424936" cy="2246769"/>
          </a:xfrm>
          <a:prstGeom prst="rect">
            <a:avLst/>
          </a:prstGeom>
        </p:spPr>
        <p:txBody>
          <a:bodyPr wrap="square">
            <a:spAutoFit/>
          </a:bodyPr>
          <a:lstStyle/>
          <a:p>
            <a:pPr algn="l"/>
            <a:endParaRPr lang="en-US" altLang="zh-CN" sz="2000" b="1" dirty="0">
              <a:solidFill>
                <a:schemeClr val="tx1"/>
              </a:solidFill>
              <a:latin typeface="Consolas" panose="020B0609020204030204"/>
              <a:ea typeface="黑体" panose="02010609060101010101" charset="-122"/>
              <a:cs typeface="Arial" panose="020B0604020202020204" pitchFamily="34" charset="0"/>
            </a:endParaRPr>
          </a:p>
          <a:p>
            <a:pPr algn="l"/>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algn="l"/>
            <a:r>
              <a:rPr lang="zh-CN" altLang="zh-CN" sz="2000" b="1" dirty="0">
                <a:solidFill>
                  <a:schemeClr val="tx1"/>
                </a:solidFill>
                <a:latin typeface="Consolas" panose="020B0609020204030204"/>
                <a:ea typeface="黑体" panose="02010609060101010101" charset="-122"/>
                <a:cs typeface="Arial" panose="020B0604020202020204" pitchFamily="34" charset="0"/>
              </a:rPr>
              <a:t>从</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ve</a:t>
            </a:r>
            <a:r>
              <a:rPr lang="zh-CN"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a:solidFill>
                  <a:schemeClr val="tx1"/>
                </a:solidFill>
                <a:latin typeface="Consolas" panose="020B0609020204030204"/>
                <a:ea typeface="黑体" panose="02010609060101010101" charset="-122"/>
                <a:cs typeface="Arial" panose="020B0604020202020204" pitchFamily="34" charset="0"/>
              </a:rPr>
              <a:t>1</a:t>
            </a:r>
            <a:r>
              <a:rPr lang="zh-CN"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a:solidFill>
                  <a:schemeClr val="tx1"/>
                </a:solidFill>
                <a:latin typeface="Consolas" panose="020B0609020204030204"/>
                <a:ea typeface="黑体" panose="02010609060101010101" charset="-122"/>
                <a:cs typeface="Arial" panose="020B0604020202020204" pitchFamily="34" charset="0"/>
              </a:rPr>
              <a:t>=0</a:t>
            </a:r>
            <a:r>
              <a:rPr lang="zh-CN" altLang="zh-CN" sz="2000" b="1" dirty="0">
                <a:solidFill>
                  <a:schemeClr val="tx1"/>
                </a:solidFill>
                <a:latin typeface="Consolas" panose="020B0609020204030204"/>
                <a:ea typeface="黑体" panose="02010609060101010101" charset="-122"/>
                <a:cs typeface="Arial" panose="020B0604020202020204" pitchFamily="34" charset="0"/>
              </a:rPr>
              <a:t>源点开始向汇点递推</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algn="l"/>
            <a:r>
              <a:rPr lang="zh-CN" altLang="zh-CN" sz="2000" b="1" dirty="0">
                <a:solidFill>
                  <a:schemeClr val="tx1"/>
                </a:solidFill>
                <a:latin typeface="Consolas" panose="020B0609020204030204"/>
                <a:ea typeface="黑体" panose="02010609060101010101" charset="-122"/>
                <a:cs typeface="Arial" panose="020B0604020202020204" pitchFamily="34" charset="0"/>
              </a:rPr>
              <a:t>源点</a:t>
            </a:r>
            <a:r>
              <a:rPr lang="en-US" altLang="zh-CN" sz="2000" b="1" dirty="0">
                <a:solidFill>
                  <a:schemeClr val="tx1"/>
                </a:solidFill>
                <a:latin typeface="Consolas" panose="020B0609020204030204"/>
                <a:ea typeface="黑体" panose="02010609060101010101" charset="-122"/>
                <a:cs typeface="Arial" panose="020B0604020202020204" pitchFamily="34" charset="0"/>
              </a:rPr>
              <a:t>→</a:t>
            </a:r>
            <a:r>
              <a:rPr lang="zh-CN" altLang="zh-CN" sz="2000" b="1" dirty="0">
                <a:solidFill>
                  <a:schemeClr val="tx1"/>
                </a:solidFill>
                <a:latin typeface="Consolas" panose="020B0609020204030204"/>
                <a:ea typeface="黑体" panose="02010609060101010101" charset="-122"/>
                <a:cs typeface="Arial" panose="020B0604020202020204" pitchFamily="34" charset="0"/>
              </a:rPr>
              <a:t>汇点：入度</a:t>
            </a:r>
            <a:r>
              <a:rPr lang="en-US" altLang="zh-CN" sz="2000" b="1" dirty="0">
                <a:solidFill>
                  <a:schemeClr val="tx1"/>
                </a:solidFill>
                <a:latin typeface="Consolas" panose="020B0609020204030204"/>
                <a:ea typeface="黑体" panose="02010609060101010101" charset="-122"/>
                <a:cs typeface="Arial" panose="020B0604020202020204" pitchFamily="34" charset="0"/>
              </a:rPr>
              <a:t> &gt;1</a:t>
            </a:r>
            <a:r>
              <a:rPr lang="zh-CN" altLang="zh-CN" sz="2000" b="1" dirty="0">
                <a:solidFill>
                  <a:schemeClr val="tx1"/>
                </a:solidFill>
                <a:latin typeface="Consolas" panose="020B0609020204030204"/>
                <a:ea typeface="黑体" panose="02010609060101010101" charset="-122"/>
                <a:cs typeface="Arial" panose="020B0604020202020204" pitchFamily="34" charset="0"/>
              </a:rPr>
              <a:t>的点 </a:t>
            </a:r>
            <a:r>
              <a:rPr lang="zh-CN" altLang="zh-CN" sz="2000" b="1" dirty="0">
                <a:solidFill>
                  <a:srgbClr val="FF0000"/>
                </a:solidFill>
                <a:latin typeface="Consolas" panose="020B0609020204030204"/>
                <a:ea typeface="黑体" panose="02010609060101010101" charset="-122"/>
                <a:cs typeface="Arial" panose="020B0604020202020204" pitchFamily="34" charset="0"/>
              </a:rPr>
              <a:t>值取</a:t>
            </a:r>
            <a:r>
              <a:rPr lang="zh-CN" altLang="zh-CN" sz="2000" b="1" dirty="0" smtClean="0">
                <a:solidFill>
                  <a:srgbClr val="FF0000"/>
                </a:solidFill>
                <a:latin typeface="Consolas" panose="020B0609020204030204"/>
                <a:ea typeface="黑体" panose="02010609060101010101" charset="-122"/>
                <a:cs typeface="Arial" panose="020B0604020202020204" pitchFamily="34" charset="0"/>
              </a:rPr>
              <a:t>最大</a:t>
            </a:r>
            <a:endParaRPr lang="zh-CN" altLang="zh-CN" sz="2000" b="1" dirty="0">
              <a:solidFill>
                <a:srgbClr val="FF0000"/>
              </a:solidFill>
              <a:latin typeface="Consolas" panose="020B0609020204030204"/>
              <a:ea typeface="黑体" panose="02010609060101010101" charset="-122"/>
              <a:cs typeface="Arial" panose="020B0604020202020204" pitchFamily="34" charset="0"/>
            </a:endParaRPr>
          </a:p>
          <a:p>
            <a:pPr algn="l"/>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ve</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(j</a:t>
            </a:r>
            <a:r>
              <a:rPr lang="en-US" altLang="zh-CN" sz="2000" b="1" dirty="0">
                <a:solidFill>
                  <a:schemeClr val="tx1"/>
                </a:solidFill>
                <a:latin typeface="Consolas" panose="020B0609020204030204"/>
                <a:ea typeface="黑体" panose="02010609060101010101" charset="-122"/>
                <a:cs typeface="Arial" panose="020B0604020202020204" pitchFamily="34" charset="0"/>
              </a:rPr>
              <a:t>)= </a:t>
            </a:r>
            <a:r>
              <a:rPr lang="en-US" altLang="zh-CN" sz="2000" b="1" dirty="0">
                <a:solidFill>
                  <a:srgbClr val="FF0000"/>
                </a:solidFill>
                <a:latin typeface="Consolas" panose="020B0609020204030204"/>
                <a:ea typeface="黑体" panose="02010609060101010101" charset="-122"/>
                <a:cs typeface="Arial" panose="020B0604020202020204" pitchFamily="34" charset="0"/>
              </a:rPr>
              <a:t>Max</a:t>
            </a:r>
            <a:r>
              <a:rPr lang="en-US" altLang="zh-CN" sz="2000" b="1" dirty="0">
                <a:solidFill>
                  <a:schemeClr val="tx1"/>
                </a:solidFill>
                <a:latin typeface="Consolas" panose="020B0609020204030204"/>
                <a:ea typeface="黑体" panose="02010609060101010101" charset="-122"/>
                <a:cs typeface="Arial" panose="020B0604020202020204" pitchFamily="34" charset="0"/>
              </a:rPr>
              <a:t>{ </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ve</a:t>
            </a:r>
            <a:r>
              <a:rPr lang="en-US"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i</a:t>
            </a:r>
            <a:r>
              <a:rPr lang="en-US"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dut</a:t>
            </a:r>
            <a:r>
              <a:rPr lang="en-US" altLang="zh-CN" sz="2000" b="1" dirty="0">
                <a:solidFill>
                  <a:schemeClr val="tx1"/>
                </a:solidFill>
                <a:latin typeface="Consolas" panose="020B0609020204030204"/>
                <a:ea typeface="黑体" panose="02010609060101010101" charset="-122"/>
                <a:cs typeface="Arial" panose="020B0604020202020204" pitchFamily="34" charset="0"/>
              </a:rPr>
              <a:t>(&lt;</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i,j</a:t>
            </a:r>
            <a:r>
              <a:rPr lang="en-US" altLang="zh-CN" sz="2000" b="1" dirty="0">
                <a:solidFill>
                  <a:schemeClr val="tx1"/>
                </a:solidFill>
                <a:latin typeface="Consolas" panose="020B0609020204030204"/>
                <a:ea typeface="黑体" panose="02010609060101010101" charset="-122"/>
                <a:cs typeface="Arial" panose="020B0604020202020204" pitchFamily="34" charset="0"/>
              </a:rPr>
              <a:t>&gt;) } </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algn="l"/>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T</a:t>
            </a:r>
            <a:r>
              <a:rPr lang="zh-CN" altLang="zh-CN" sz="2000" b="1" dirty="0">
                <a:solidFill>
                  <a:schemeClr val="tx1"/>
                </a:solidFill>
                <a:latin typeface="Consolas" panose="020B0609020204030204"/>
                <a:ea typeface="黑体" panose="02010609060101010101" charset="-122"/>
                <a:cs typeface="Arial" panose="020B0604020202020204" pitchFamily="34" charset="0"/>
              </a:rPr>
              <a:t>是所有</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以</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j</a:t>
            </a:r>
            <a:r>
              <a:rPr lang="zh-CN" altLang="zh-CN" sz="2000" b="1" dirty="0">
                <a:solidFill>
                  <a:schemeClr val="tx1"/>
                </a:solidFill>
                <a:latin typeface="Consolas" panose="020B0609020204030204"/>
                <a:ea typeface="黑体" panose="02010609060101010101" charset="-122"/>
                <a:cs typeface="Arial" panose="020B0604020202020204" pitchFamily="34" charset="0"/>
              </a:rPr>
              <a:t>为弧头的弧的集合，</a:t>
            </a:r>
            <a:r>
              <a:rPr lang="en-US" altLang="zh-CN" sz="2000" b="1" dirty="0">
                <a:solidFill>
                  <a:schemeClr val="tx1"/>
                </a:solidFill>
                <a:latin typeface="Consolas" panose="020B0609020204030204"/>
                <a:ea typeface="黑体" panose="02010609060101010101" charset="-122"/>
                <a:cs typeface="Arial" panose="020B0604020202020204" pitchFamily="34" charset="0"/>
              </a:rPr>
              <a:t>&lt;</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i,j</a:t>
            </a:r>
            <a:r>
              <a:rPr lang="en-US" altLang="zh-CN" sz="2000" b="1" dirty="0">
                <a:solidFill>
                  <a:schemeClr val="tx1"/>
                </a:solidFill>
                <a:latin typeface="Consolas" panose="020B0609020204030204"/>
                <a:ea typeface="黑体" panose="02010609060101010101" charset="-122"/>
                <a:cs typeface="Arial" panose="020B0604020202020204" pitchFamily="34" charset="0"/>
              </a:rPr>
              <a:t>&gt;</a:t>
            </a:r>
            <a:r>
              <a:rPr lang="zh-CN"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a:solidFill>
                  <a:schemeClr val="tx1"/>
                </a:solidFill>
                <a:latin typeface="Consolas" panose="020B0609020204030204"/>
                <a:ea typeface="黑体" panose="02010609060101010101" charset="-122"/>
                <a:cs typeface="Arial" panose="020B0604020202020204" pitchFamily="34" charset="0"/>
              </a:rPr>
              <a:t>T</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2</a:t>
            </a:r>
            <a:r>
              <a:rPr lang="en-US" altLang="zh-CN" sz="2000" b="1" dirty="0">
                <a:solidFill>
                  <a:schemeClr val="tx1"/>
                </a:solidFill>
                <a:latin typeface="Consolas" panose="020B0609020204030204"/>
                <a:ea typeface="黑体" panose="02010609060101010101" charset="-122"/>
                <a:cs typeface="Arial" panose="020B0604020202020204" pitchFamily="34" charset="0"/>
              </a:rPr>
              <a:t>&lt;=j&lt;=n</a:t>
            </a:r>
            <a:endParaRPr lang="en-US" altLang="zh-CN" sz="2000" b="1" dirty="0">
              <a:solidFill>
                <a:schemeClr val="tx1"/>
              </a:solidFill>
              <a:latin typeface="Consolas" panose="020B0609020204030204"/>
              <a:ea typeface="黑体" panose="02010609060101010101" charset="-122"/>
              <a:cs typeface="Arial" panose="020B0604020202020204" pitchFamily="34" charset="0"/>
            </a:endParaRPr>
          </a:p>
          <a:p>
            <a:pPr algn="l"/>
            <a:endParaRPr lang="en-US" altLang="zh-CN" sz="2000" b="1" dirty="0">
              <a:solidFill>
                <a:schemeClr val="tx1"/>
              </a:solidFill>
              <a:latin typeface="Consolas" panose="020B0609020204030204"/>
              <a:ea typeface="黑体" panose="02010609060101010101" charset="-122"/>
              <a:cs typeface="Arial" panose="020B0604020202020204" pitchFamily="34" charset="0"/>
            </a:endParaRPr>
          </a:p>
        </p:txBody>
      </p:sp>
      <p:sp>
        <p:nvSpPr>
          <p:cNvPr id="20" name="矩形 19"/>
          <p:cNvSpPr/>
          <p:nvPr/>
        </p:nvSpPr>
        <p:spPr>
          <a:xfrm>
            <a:off x="1043608" y="6165304"/>
            <a:ext cx="7416824" cy="400110"/>
          </a:xfrm>
          <a:prstGeom prst="rect">
            <a:avLst/>
          </a:prstGeom>
        </p:spPr>
        <p:txBody>
          <a:bodyPr wrap="square">
            <a:spAutoFit/>
          </a:bodyPr>
          <a:lstStyle/>
          <a:p>
            <a:pPr algn="l"/>
            <a:r>
              <a:rPr lang="zh-CN" altLang="en-US" sz="2000" b="1" dirty="0" smtClean="0">
                <a:solidFill>
                  <a:srgbClr val="FF0000"/>
                </a:solidFill>
                <a:latin typeface="幼圆" panose="02010509060101010101" pitchFamily="49" charset="-122"/>
                <a:ea typeface="幼圆" panose="02010509060101010101" pitchFamily="49" charset="-122"/>
              </a:rPr>
              <a:t>★  </a:t>
            </a:r>
            <a:r>
              <a:rPr lang="zh-CN" altLang="zh-CN" sz="2000" b="1" dirty="0" smtClean="0">
                <a:solidFill>
                  <a:srgbClr val="FF0000"/>
                </a:solidFill>
                <a:latin typeface="黑体" panose="02010609060101010101" charset="-122"/>
                <a:ea typeface="黑体" panose="02010609060101010101" charset="-122"/>
              </a:rPr>
              <a:t>以上递</a:t>
            </a:r>
            <a:r>
              <a:rPr lang="zh-CN" altLang="zh-CN" sz="2000" b="1" dirty="0">
                <a:solidFill>
                  <a:srgbClr val="FF0000"/>
                </a:solidFill>
                <a:latin typeface="黑体" panose="02010609060101010101" charset="-122"/>
                <a:ea typeface="黑体" panose="02010609060101010101" charset="-122"/>
              </a:rPr>
              <a:t>推公式是在拓扑有序和逆拓扑有序的前提下</a:t>
            </a:r>
            <a:r>
              <a:rPr lang="zh-CN" altLang="zh-CN" sz="2000" b="1" dirty="0" smtClean="0">
                <a:solidFill>
                  <a:srgbClr val="FF0000"/>
                </a:solidFill>
                <a:latin typeface="黑体" panose="02010609060101010101" charset="-122"/>
                <a:ea typeface="黑体" panose="02010609060101010101" charset="-122"/>
              </a:rPr>
              <a:t>进行</a:t>
            </a:r>
            <a:endParaRPr lang="zh-CN" altLang="zh-CN" sz="2000" b="1" dirty="0">
              <a:solidFill>
                <a:srgbClr val="FF0000"/>
              </a:solidFill>
              <a:latin typeface="黑体" panose="02010609060101010101" charset="-122"/>
              <a:ea typeface="黑体" panose="02010609060101010101" charset="-122"/>
            </a:endParaRPr>
          </a:p>
        </p:txBody>
      </p:sp>
      <p:sp>
        <p:nvSpPr>
          <p:cNvPr id="21" name="矩形 20"/>
          <p:cNvSpPr/>
          <p:nvPr/>
        </p:nvSpPr>
        <p:spPr>
          <a:xfrm>
            <a:off x="4360061" y="5615333"/>
            <a:ext cx="1217000" cy="400110"/>
          </a:xfrm>
          <a:prstGeom prst="rect">
            <a:avLst/>
          </a:prstGeom>
        </p:spPr>
        <p:txBody>
          <a:bodyPr wrap="none">
            <a:spAutoFit/>
          </a:bodyPr>
          <a:lstStyle/>
          <a:p>
            <a:r>
              <a:rPr lang="zh-CN" altLang="zh-CN" sz="2000" b="1" smtClean="0">
                <a:solidFill>
                  <a:schemeClr val="tx1"/>
                </a:solidFill>
                <a:latin typeface="Consolas" panose="020B0609020204030204"/>
                <a:ea typeface="黑体" panose="02010609060101010101" charset="-122"/>
                <a:cs typeface="Arial" panose="020B0604020202020204" pitchFamily="34" charset="0"/>
              </a:rPr>
              <a:t>事件关系</a:t>
            </a:r>
            <a:endParaRPr lang="zh-CN" altLang="en-US" sz="2000" b="1">
              <a:solidFill>
                <a:schemeClr val="tx1"/>
              </a:solidFill>
              <a:latin typeface="Consolas" panose="020B0609020204030204"/>
              <a:ea typeface="黑体" panose="02010609060101010101" charset="-122"/>
              <a:cs typeface="Arial" panose="020B0604020202020204" pitchFamily="34" charset="0"/>
            </a:endParaRPr>
          </a:p>
        </p:txBody>
      </p:sp>
      <p:pic>
        <p:nvPicPr>
          <p:cNvPr id="40962" name="Picture 2" descr="6t82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44050" y="3694423"/>
            <a:ext cx="3508436" cy="172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39552" y="1268760"/>
            <a:ext cx="4328429" cy="461665"/>
          </a:xfrm>
          <a:prstGeom prst="rect">
            <a:avLst/>
          </a:prstGeom>
        </p:spPr>
        <p:txBody>
          <a:bodyPr wrap="none">
            <a:spAutoFit/>
          </a:bodyPr>
          <a:lstStyle/>
          <a:p>
            <a:pPr algn="l"/>
            <a:r>
              <a:rPr lang="en-US" altLang="zh-CN" sz="2400" b="1" dirty="0" smtClean="0">
                <a:solidFill>
                  <a:schemeClr val="tx1"/>
                </a:solidFill>
                <a:latin typeface="Consolas" panose="020B0609020204030204"/>
                <a:ea typeface="黑体" panose="02010609060101010101" charset="-122"/>
                <a:cs typeface="Arial" panose="020B0604020202020204" pitchFamily="34" charset="0"/>
              </a:rPr>
              <a:t>(1) </a:t>
            </a:r>
            <a:r>
              <a:rPr lang="zh-CN" altLang="zh-CN" sz="2400" b="1" dirty="0" smtClean="0">
                <a:solidFill>
                  <a:schemeClr val="tx1"/>
                </a:solidFill>
                <a:latin typeface="Consolas" panose="020B0609020204030204"/>
                <a:ea typeface="黑体" panose="02010609060101010101" charset="-122"/>
                <a:cs typeface="Arial" panose="020B0604020202020204" pitchFamily="34" charset="0"/>
              </a:rPr>
              <a:t>事件最早开始时间</a:t>
            </a:r>
            <a:r>
              <a:rPr lang="en-US" altLang="zh-CN" sz="2400" b="1" dirty="0" err="1" smtClean="0">
                <a:solidFill>
                  <a:schemeClr val="tx1"/>
                </a:solidFill>
                <a:latin typeface="Consolas" panose="020B0609020204030204"/>
                <a:ea typeface="黑体" panose="02010609060101010101" charset="-122"/>
                <a:cs typeface="Arial" panose="020B0604020202020204" pitchFamily="34" charset="0"/>
              </a:rPr>
              <a:t>ve</a:t>
            </a:r>
            <a:r>
              <a:rPr lang="en-US" altLang="zh-CN" sz="2400" b="1" dirty="0" smtClean="0">
                <a:solidFill>
                  <a:schemeClr val="tx1"/>
                </a:solidFill>
                <a:latin typeface="Consolas" panose="020B0609020204030204"/>
                <a:ea typeface="黑体" panose="02010609060101010101" charset="-122"/>
                <a:cs typeface="Arial" panose="020B0604020202020204" pitchFamily="34" charset="0"/>
              </a:rPr>
              <a:t>(j</a:t>
            </a:r>
            <a:r>
              <a:rPr lang="zh-CN" altLang="zh-CN" sz="2400" b="1" dirty="0" smtClean="0">
                <a:solidFill>
                  <a:schemeClr val="tx1"/>
                </a:solidFill>
                <a:latin typeface="Consolas" panose="020B0609020204030204"/>
                <a:ea typeface="黑体" panose="02010609060101010101" charset="-122"/>
                <a:cs typeface="Arial" panose="020B0604020202020204" pitchFamily="34" charset="0"/>
              </a:rPr>
              <a:t>）</a:t>
            </a:r>
            <a:endParaRPr lang="en-US" altLang="zh-CN" sz="2400" b="1" dirty="0" smtClean="0">
              <a:solidFill>
                <a:schemeClr val="tx1"/>
              </a:solidFill>
              <a:latin typeface="Consolas" panose="020B0609020204030204"/>
              <a:ea typeface="黑体" panose="02010609060101010101" charset="-122"/>
              <a:cs typeface="Arial" panose="020B0604020202020204" pitchFamily="34" charset="0"/>
            </a:endParaRPr>
          </a:p>
        </p:txBody>
      </p:sp>
      <p:cxnSp>
        <p:nvCxnSpPr>
          <p:cNvPr id="10" name="直接箭头连接符 9"/>
          <p:cNvCxnSpPr/>
          <p:nvPr/>
        </p:nvCxnSpPr>
        <p:spPr bwMode="auto">
          <a:xfrm>
            <a:off x="3995936" y="3933056"/>
            <a:ext cx="1008112" cy="0"/>
          </a:xfrm>
          <a:prstGeom prst="straightConnector1">
            <a:avLst/>
          </a:prstGeom>
          <a:noFill/>
          <a:ln w="28575" cap="flat" cmpd="sng" algn="ctr">
            <a:solidFill>
              <a:srgbClr val="00B0F0"/>
            </a:solidFill>
            <a:prstDash val="solid"/>
            <a:round/>
            <a:headEnd type="none" w="med" len="med"/>
            <a:tailEnd type="arrow"/>
          </a:ln>
        </p:spPr>
      </p:cxnSp>
      <p:cxnSp>
        <p:nvCxnSpPr>
          <p:cNvPr id="12" name="直接连接符 11"/>
          <p:cNvCxnSpPr/>
          <p:nvPr/>
        </p:nvCxnSpPr>
        <p:spPr bwMode="auto">
          <a:xfrm>
            <a:off x="5652120" y="3933056"/>
            <a:ext cx="432048" cy="0"/>
          </a:xfrm>
          <a:prstGeom prst="line">
            <a:avLst/>
          </a:prstGeom>
          <a:noFill/>
          <a:ln w="57150" cap="flat" cmpd="sng" algn="ctr">
            <a:solidFill>
              <a:srgbClr val="00B0F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 关键路径计算的一般性</a:t>
            </a:r>
            <a:r>
              <a:rPr lang="zh-CN" altLang="en-US" smtClean="0"/>
              <a:t>方法</a:t>
            </a:r>
            <a:endParaRPr lang="zh-CN" altLang="en-US"/>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ea typeface="黑体" panose="02010609060101010101" charset="-122"/>
              </a:rPr>
            </a:fld>
            <a:endParaRPr lang="en-US" altLang="zh-CN">
              <a:ea typeface="黑体" panose="02010609060101010101" charset="-122"/>
            </a:endParaRPr>
          </a:p>
        </p:txBody>
      </p:sp>
      <p:sp>
        <p:nvSpPr>
          <p:cNvPr id="5" name="矩形 4"/>
          <p:cNvSpPr/>
          <p:nvPr/>
        </p:nvSpPr>
        <p:spPr>
          <a:xfrm>
            <a:off x="772242" y="1538441"/>
            <a:ext cx="8424936" cy="1077218"/>
          </a:xfrm>
          <a:prstGeom prst="rect">
            <a:avLst/>
          </a:prstGeom>
        </p:spPr>
        <p:txBody>
          <a:bodyPr wrap="square">
            <a:spAutoFit/>
          </a:bodyPr>
          <a:lstStyle/>
          <a:p>
            <a:pPr algn="l"/>
            <a:r>
              <a:rPr lang="en-US" altLang="zh-CN" sz="2400" b="1" dirty="0" smtClean="0">
                <a:solidFill>
                  <a:schemeClr val="tx1"/>
                </a:solidFill>
                <a:latin typeface="Consolas" panose="020B0609020204030204"/>
                <a:ea typeface="黑体" panose="02010609060101010101" charset="-122"/>
                <a:cs typeface="Arial" panose="020B0604020202020204" pitchFamily="34" charset="0"/>
              </a:rPr>
              <a:t>(2) </a:t>
            </a:r>
            <a:r>
              <a:rPr lang="zh-CN" altLang="zh-CN" sz="2400" b="1" dirty="0" smtClean="0">
                <a:solidFill>
                  <a:schemeClr val="tx1"/>
                </a:solidFill>
                <a:latin typeface="Consolas" panose="020B0609020204030204"/>
                <a:ea typeface="黑体" panose="02010609060101010101" charset="-122"/>
                <a:cs typeface="Arial" panose="020B0604020202020204" pitchFamily="34" charset="0"/>
              </a:rPr>
              <a:t>事件</a:t>
            </a:r>
            <a:r>
              <a:rPr lang="zh-CN" altLang="zh-CN" sz="2400" b="1" dirty="0">
                <a:solidFill>
                  <a:schemeClr val="tx1"/>
                </a:solidFill>
                <a:latin typeface="Consolas" panose="020B0609020204030204"/>
                <a:ea typeface="黑体" panose="02010609060101010101" charset="-122"/>
                <a:cs typeface="Arial" panose="020B0604020202020204" pitchFamily="34" charset="0"/>
              </a:rPr>
              <a:t>最迟开始时间</a:t>
            </a:r>
            <a:r>
              <a:rPr lang="en-US" altLang="zh-CN" sz="2400" b="1" dirty="0" err="1">
                <a:solidFill>
                  <a:schemeClr val="tx1"/>
                </a:solidFill>
                <a:latin typeface="Consolas" panose="020B0609020204030204"/>
                <a:ea typeface="黑体" panose="02010609060101010101" charset="-122"/>
                <a:cs typeface="Arial" panose="020B0604020202020204" pitchFamily="34" charset="0"/>
              </a:rPr>
              <a:t>vl</a:t>
            </a:r>
            <a:r>
              <a:rPr lang="en-US" altLang="zh-CN" sz="2400" b="1" dirty="0">
                <a:solidFill>
                  <a:schemeClr val="tx1"/>
                </a:solidFill>
                <a:latin typeface="Consolas" panose="020B0609020204030204"/>
                <a:ea typeface="黑体" panose="02010609060101010101" charset="-122"/>
                <a:cs typeface="Arial" panose="020B0604020202020204" pitchFamily="34" charset="0"/>
              </a:rPr>
              <a:t>(</a:t>
            </a:r>
            <a:r>
              <a:rPr lang="en-US" altLang="zh-CN" sz="2400" b="1" dirty="0" err="1">
                <a:solidFill>
                  <a:schemeClr val="tx1"/>
                </a:solidFill>
                <a:latin typeface="Consolas" panose="020B0609020204030204"/>
                <a:ea typeface="黑体" panose="02010609060101010101" charset="-122"/>
                <a:cs typeface="Arial" panose="020B0604020202020204" pitchFamily="34" charset="0"/>
              </a:rPr>
              <a:t>i</a:t>
            </a:r>
            <a:r>
              <a:rPr lang="zh-CN" altLang="zh-CN" sz="2400" b="1" dirty="0" smtClean="0">
                <a:solidFill>
                  <a:schemeClr val="tx1"/>
                </a:solidFill>
                <a:latin typeface="Consolas" panose="020B0609020204030204"/>
                <a:ea typeface="黑体" panose="02010609060101010101" charset="-122"/>
                <a:cs typeface="Arial" panose="020B0604020202020204" pitchFamily="34" charset="0"/>
              </a:rPr>
              <a:t>）</a:t>
            </a:r>
            <a:endParaRPr lang="en-US" altLang="zh-CN" sz="2400" b="1" dirty="0">
              <a:solidFill>
                <a:schemeClr val="tx1"/>
              </a:solidFill>
              <a:latin typeface="Consolas" panose="020B0609020204030204"/>
              <a:ea typeface="黑体" panose="02010609060101010101" charset="-122"/>
              <a:cs typeface="Arial" panose="020B0604020202020204" pitchFamily="34" charset="0"/>
            </a:endParaRPr>
          </a:p>
          <a:p>
            <a:pPr algn="l"/>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algn="l"/>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p:txBody>
      </p:sp>
      <p:sp>
        <p:nvSpPr>
          <p:cNvPr id="3" name="矩形 2"/>
          <p:cNvSpPr/>
          <p:nvPr/>
        </p:nvSpPr>
        <p:spPr>
          <a:xfrm>
            <a:off x="1043608" y="6165304"/>
            <a:ext cx="7416824" cy="369332"/>
          </a:xfrm>
          <a:prstGeom prst="rect">
            <a:avLst/>
          </a:prstGeom>
        </p:spPr>
        <p:txBody>
          <a:bodyPr wrap="square">
            <a:spAutoFit/>
          </a:bodyPr>
          <a:lstStyle/>
          <a:p>
            <a:pPr algn="l"/>
            <a:r>
              <a:rPr lang="zh-CN" altLang="zh-CN" b="1" smtClean="0">
                <a:solidFill>
                  <a:schemeClr val="tx1"/>
                </a:solidFill>
                <a:latin typeface="黑体" panose="02010609060101010101" charset="-122"/>
                <a:ea typeface="黑体" panose="02010609060101010101" charset="-122"/>
              </a:rPr>
              <a:t>以上递</a:t>
            </a:r>
            <a:r>
              <a:rPr lang="zh-CN" altLang="zh-CN" b="1">
                <a:solidFill>
                  <a:schemeClr val="tx1"/>
                </a:solidFill>
                <a:latin typeface="黑体" panose="02010609060101010101" charset="-122"/>
                <a:ea typeface="黑体" panose="02010609060101010101" charset="-122"/>
              </a:rPr>
              <a:t>推公式是在拓扑有序和逆拓扑有序的前提下</a:t>
            </a:r>
            <a:r>
              <a:rPr lang="zh-CN" altLang="zh-CN" b="1" smtClean="0">
                <a:solidFill>
                  <a:schemeClr val="tx1"/>
                </a:solidFill>
                <a:latin typeface="黑体" panose="02010609060101010101" charset="-122"/>
                <a:ea typeface="黑体" panose="02010609060101010101" charset="-122"/>
              </a:rPr>
              <a:t>进行</a:t>
            </a:r>
            <a:endParaRPr lang="zh-CN" altLang="zh-CN" b="1">
              <a:solidFill>
                <a:schemeClr val="tx1"/>
              </a:solidFill>
              <a:latin typeface="黑体" panose="02010609060101010101" charset="-122"/>
              <a:ea typeface="黑体" panose="02010609060101010101" charset="-122"/>
            </a:endParaRPr>
          </a:p>
        </p:txBody>
      </p:sp>
      <p:sp>
        <p:nvSpPr>
          <p:cNvPr id="30" name="矩形 29"/>
          <p:cNvSpPr/>
          <p:nvPr/>
        </p:nvSpPr>
        <p:spPr>
          <a:xfrm>
            <a:off x="4360061" y="5615333"/>
            <a:ext cx="1217000" cy="400110"/>
          </a:xfrm>
          <a:prstGeom prst="rect">
            <a:avLst/>
          </a:prstGeom>
        </p:spPr>
        <p:txBody>
          <a:bodyPr wrap="none">
            <a:spAutoFit/>
          </a:bodyPr>
          <a:lstStyle/>
          <a:p>
            <a:r>
              <a:rPr lang="zh-CN" altLang="zh-CN" sz="2000" b="1" smtClean="0">
                <a:solidFill>
                  <a:schemeClr val="tx1"/>
                </a:solidFill>
                <a:latin typeface="Consolas" panose="020B0609020204030204"/>
                <a:ea typeface="黑体" panose="02010609060101010101" charset="-122"/>
                <a:cs typeface="Arial" panose="020B0604020202020204" pitchFamily="34" charset="0"/>
              </a:rPr>
              <a:t>事件关系</a:t>
            </a:r>
            <a:endParaRPr lang="zh-CN" altLang="en-US" sz="2000" b="1">
              <a:solidFill>
                <a:schemeClr val="tx1"/>
              </a:solidFill>
              <a:latin typeface="Consolas" panose="020B0609020204030204"/>
              <a:ea typeface="黑体" panose="02010609060101010101" charset="-122"/>
              <a:cs typeface="Arial" panose="020B0604020202020204" pitchFamily="34" charset="0"/>
            </a:endParaRPr>
          </a:p>
        </p:txBody>
      </p:sp>
      <p:pic>
        <p:nvPicPr>
          <p:cNvPr id="31" name="Picture 2" descr="6t82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30492" y="3564493"/>
            <a:ext cx="3508436" cy="172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827584" y="2060848"/>
            <a:ext cx="4572000" cy="1427891"/>
          </a:xfrm>
          <a:prstGeom prst="rect">
            <a:avLst/>
          </a:prstGeom>
        </p:spPr>
        <p:txBody>
          <a:bodyPr>
            <a:spAutoFit/>
          </a:bodyPr>
          <a:lstStyle/>
          <a:p>
            <a:pPr algn="l">
              <a:lnSpc>
                <a:spcPct val="150000"/>
              </a:lnSpc>
            </a:pP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从</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vl</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(n)=</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ve</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(n</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）汇点开始向源点递推</a:t>
            </a:r>
            <a:endParaRPr lang="zh-CN" altLang="zh-CN" sz="2000" b="1" dirty="0" smtClean="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汇点</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源点：出度</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&gt;1</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的点 值取最小</a:t>
            </a:r>
            <a:endParaRPr lang="zh-CN" altLang="zh-CN" sz="2000" b="1" dirty="0" smtClean="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vl</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)=Min{ </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vl</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(j)-</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dut</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(&lt;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i,j</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&gt;) }</a:t>
            </a:r>
            <a:endParaRPr lang="en-US" altLang="zh-CN" sz="2000" b="1" dirty="0">
              <a:solidFill>
                <a:schemeClr val="tx1"/>
              </a:solidFill>
              <a:latin typeface="Consolas" panose="020B0609020204030204"/>
              <a:ea typeface="黑体" panose="02010609060101010101" charset="-122"/>
              <a:cs typeface="Arial" panose="020B0604020202020204" pitchFamily="34" charset="0"/>
            </a:endParaRPr>
          </a:p>
        </p:txBody>
      </p:sp>
      <p:cxnSp>
        <p:nvCxnSpPr>
          <p:cNvPr id="10" name="直接箭头连接符 9"/>
          <p:cNvCxnSpPr/>
          <p:nvPr/>
        </p:nvCxnSpPr>
        <p:spPr bwMode="auto">
          <a:xfrm flipH="1">
            <a:off x="4283968" y="5157192"/>
            <a:ext cx="1296144" cy="0"/>
          </a:xfrm>
          <a:prstGeom prst="straightConnector1">
            <a:avLst/>
          </a:prstGeom>
          <a:noFill/>
          <a:ln w="28575" cap="flat" cmpd="sng" algn="ctr">
            <a:solidFill>
              <a:srgbClr val="00B0F0"/>
            </a:solidFill>
            <a:prstDash val="solid"/>
            <a:round/>
            <a:headEnd type="none" w="med" len="med"/>
            <a:tailEnd type="arrow"/>
          </a:ln>
        </p:spPr>
      </p:cxnSp>
      <p:cxnSp>
        <p:nvCxnSpPr>
          <p:cNvPr id="12" name="直接连接符 11"/>
          <p:cNvCxnSpPr/>
          <p:nvPr/>
        </p:nvCxnSpPr>
        <p:spPr bwMode="auto">
          <a:xfrm>
            <a:off x="3347864" y="5373216"/>
            <a:ext cx="360040" cy="0"/>
          </a:xfrm>
          <a:prstGeom prst="line">
            <a:avLst/>
          </a:prstGeom>
          <a:noFill/>
          <a:ln w="57150" cap="flat" cmpd="sng" algn="ctr">
            <a:solidFill>
              <a:srgbClr val="00B0F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linds(horizontal)">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blinds(horizontal)">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blinds(horizontal)">
                                      <p:cBhvr>
                                        <p:cTn id="2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求</a:t>
            </a:r>
            <a:r>
              <a:rPr lang="zh-CN" altLang="en-US" smtClean="0"/>
              <a:t>关键路径</a:t>
            </a:r>
            <a:r>
              <a:rPr lang="en-US" altLang="zh-CN" smtClean="0"/>
              <a:t>——</a:t>
            </a:r>
            <a:r>
              <a:rPr lang="zh-CN" altLang="en-US" smtClean="0"/>
              <a:t>算法</a:t>
            </a:r>
            <a:endParaRPr lang="zh-CN" altLang="en-US"/>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ea typeface="黑体" panose="02010609060101010101" charset="-122"/>
              </a:rPr>
            </a:fld>
            <a:endParaRPr lang="en-US" altLang="zh-CN">
              <a:ea typeface="黑体" panose="02010609060101010101" charset="-122"/>
            </a:endParaRPr>
          </a:p>
        </p:txBody>
      </p:sp>
      <p:sp>
        <p:nvSpPr>
          <p:cNvPr id="5" name="矩形 4"/>
          <p:cNvSpPr/>
          <p:nvPr/>
        </p:nvSpPr>
        <p:spPr>
          <a:xfrm>
            <a:off x="539552" y="2132856"/>
            <a:ext cx="7992888" cy="3416320"/>
          </a:xfrm>
          <a:prstGeom prst="rect">
            <a:avLst/>
          </a:prstGeom>
        </p:spPr>
        <p:txBody>
          <a:bodyPr wrap="square">
            <a:spAutoFit/>
          </a:bodyPr>
          <a:lstStyle/>
          <a:p>
            <a:pPr algn="l"/>
            <a:r>
              <a:rPr lang="zh-CN" altLang="zh-CN" sz="2400" b="1" dirty="0" smtClean="0">
                <a:solidFill>
                  <a:schemeClr val="tx1"/>
                </a:solidFill>
                <a:latin typeface="黑体" panose="02010609060101010101" charset="-122"/>
                <a:ea typeface="黑体" panose="02010609060101010101" charset="-122"/>
              </a:rPr>
              <a:t>伪代码描述</a:t>
            </a:r>
            <a:endParaRPr lang="zh-CN" altLang="zh-CN" sz="2400" b="1" dirty="0">
              <a:solidFill>
                <a:schemeClr val="tx1"/>
              </a:solidFill>
              <a:latin typeface="黑体" panose="02010609060101010101" charset="-122"/>
              <a:ea typeface="黑体" panose="02010609060101010101" charset="-122"/>
            </a:endParaRPr>
          </a:p>
          <a:p>
            <a:pPr algn="l"/>
            <a:r>
              <a:rPr lang="zh-CN" altLang="zh-CN" sz="2400" b="1" dirty="0">
                <a:solidFill>
                  <a:schemeClr val="tx1"/>
                </a:solidFill>
                <a:latin typeface="黑体" panose="02010609060101010101" charset="-122"/>
                <a:ea typeface="黑体" panose="02010609060101010101" charset="-122"/>
              </a:rPr>
              <a:t>（</a:t>
            </a:r>
            <a:r>
              <a:rPr lang="en-US" altLang="zh-CN" sz="2400" b="1" dirty="0">
                <a:solidFill>
                  <a:schemeClr val="tx1"/>
                </a:solidFill>
                <a:latin typeface="黑体" panose="02010609060101010101" charset="-122"/>
                <a:ea typeface="黑体" panose="02010609060101010101" charset="-122"/>
              </a:rPr>
              <a:t>1</a:t>
            </a:r>
            <a:r>
              <a:rPr lang="zh-CN" altLang="zh-CN" sz="2400" b="1" dirty="0">
                <a:solidFill>
                  <a:schemeClr val="tx1"/>
                </a:solidFill>
                <a:latin typeface="黑体" panose="02010609060101010101" charset="-122"/>
                <a:ea typeface="黑体" panose="02010609060101010101" charset="-122"/>
              </a:rPr>
              <a:t>）对图进行拓扑排序，若不能进行拓扑排序则退出。</a:t>
            </a:r>
            <a:endParaRPr lang="zh-CN" altLang="zh-CN" sz="2400" b="1" dirty="0">
              <a:solidFill>
                <a:schemeClr val="tx1"/>
              </a:solidFill>
              <a:latin typeface="黑体" panose="02010609060101010101" charset="-122"/>
              <a:ea typeface="黑体" panose="02010609060101010101" charset="-122"/>
            </a:endParaRPr>
          </a:p>
          <a:p>
            <a:pPr algn="l"/>
            <a:r>
              <a:rPr lang="zh-CN" altLang="zh-CN" sz="2400" b="1" dirty="0">
                <a:solidFill>
                  <a:schemeClr val="tx1"/>
                </a:solidFill>
                <a:latin typeface="黑体" panose="02010609060101010101" charset="-122"/>
                <a:ea typeface="黑体" panose="02010609060101010101" charset="-122"/>
              </a:rPr>
              <a:t>（</a:t>
            </a:r>
            <a:r>
              <a:rPr lang="en-US" altLang="zh-CN" sz="2400" b="1" dirty="0">
                <a:solidFill>
                  <a:schemeClr val="tx1"/>
                </a:solidFill>
                <a:latin typeface="黑体" panose="02010609060101010101" charset="-122"/>
                <a:ea typeface="黑体" panose="02010609060101010101" charset="-122"/>
              </a:rPr>
              <a:t>2</a:t>
            </a:r>
            <a:r>
              <a:rPr lang="zh-CN" altLang="zh-CN" sz="2400" b="1" dirty="0">
                <a:solidFill>
                  <a:schemeClr val="tx1"/>
                </a:solidFill>
                <a:latin typeface="黑体" panose="02010609060101010101" charset="-122"/>
                <a:ea typeface="黑体" panose="02010609060101010101" charset="-122"/>
              </a:rPr>
              <a:t>）按拓扑序列顺序，从前向后搜索寻找活动边，计算相应事件的最早开始时间。</a:t>
            </a:r>
            <a:endParaRPr lang="zh-CN" altLang="zh-CN" sz="2400" b="1" dirty="0">
              <a:solidFill>
                <a:schemeClr val="tx1"/>
              </a:solidFill>
              <a:latin typeface="黑体" panose="02010609060101010101" charset="-122"/>
              <a:ea typeface="黑体" panose="02010609060101010101" charset="-122"/>
            </a:endParaRPr>
          </a:p>
          <a:p>
            <a:pPr algn="l"/>
            <a:r>
              <a:rPr lang="zh-CN" altLang="zh-CN" sz="2400" b="1" dirty="0">
                <a:solidFill>
                  <a:schemeClr val="tx1"/>
                </a:solidFill>
                <a:latin typeface="黑体" panose="02010609060101010101" charset="-122"/>
                <a:ea typeface="黑体" panose="02010609060101010101" charset="-122"/>
              </a:rPr>
              <a:t>（</a:t>
            </a:r>
            <a:r>
              <a:rPr lang="en-US" altLang="zh-CN" sz="2400" b="1" dirty="0">
                <a:solidFill>
                  <a:schemeClr val="tx1"/>
                </a:solidFill>
                <a:latin typeface="黑体" panose="02010609060101010101" charset="-122"/>
                <a:ea typeface="黑体" panose="02010609060101010101" charset="-122"/>
              </a:rPr>
              <a:t>3</a:t>
            </a:r>
            <a:r>
              <a:rPr lang="zh-CN" altLang="zh-CN" sz="2400" b="1" dirty="0">
                <a:solidFill>
                  <a:schemeClr val="tx1"/>
                </a:solidFill>
                <a:latin typeface="黑体" panose="02010609060101010101" charset="-122"/>
                <a:ea typeface="黑体" panose="02010609060101010101" charset="-122"/>
              </a:rPr>
              <a:t>）按拓扑序列顺序，从后向前搜索寻找活动边，计算相应事件的最迟开始时间。</a:t>
            </a:r>
            <a:endParaRPr lang="zh-CN" altLang="zh-CN" sz="2400" b="1" dirty="0">
              <a:solidFill>
                <a:schemeClr val="tx1"/>
              </a:solidFill>
              <a:latin typeface="黑体" panose="02010609060101010101" charset="-122"/>
              <a:ea typeface="黑体" panose="02010609060101010101" charset="-122"/>
            </a:endParaRPr>
          </a:p>
          <a:p>
            <a:pPr algn="l"/>
            <a:r>
              <a:rPr lang="zh-CN" altLang="zh-CN" sz="2400" b="1" dirty="0">
                <a:solidFill>
                  <a:schemeClr val="tx1"/>
                </a:solidFill>
                <a:latin typeface="黑体" panose="02010609060101010101" charset="-122"/>
                <a:ea typeface="黑体" panose="02010609060101010101" charset="-122"/>
              </a:rPr>
              <a:t>（</a:t>
            </a:r>
            <a:r>
              <a:rPr lang="en-US" altLang="zh-CN" sz="2400" b="1" dirty="0">
                <a:solidFill>
                  <a:schemeClr val="tx1"/>
                </a:solidFill>
                <a:latin typeface="黑体" panose="02010609060101010101" charset="-122"/>
                <a:ea typeface="黑体" panose="02010609060101010101" charset="-122"/>
              </a:rPr>
              <a:t>4</a:t>
            </a:r>
            <a:r>
              <a:rPr lang="zh-CN" altLang="zh-CN" sz="2400" b="1" dirty="0">
                <a:solidFill>
                  <a:schemeClr val="tx1"/>
                </a:solidFill>
                <a:latin typeface="黑体" panose="02010609060101010101" charset="-122"/>
                <a:ea typeface="黑体" panose="02010609060101010101" charset="-122"/>
              </a:rPr>
              <a:t>）计算各活动的最早开始时间和最迟开始时间</a:t>
            </a:r>
            <a:endParaRPr lang="zh-CN" altLang="zh-CN" sz="2400" b="1" dirty="0">
              <a:solidFill>
                <a:schemeClr val="tx1"/>
              </a:solidFill>
              <a:latin typeface="黑体" panose="02010609060101010101" charset="-122"/>
              <a:ea typeface="黑体" panose="02010609060101010101" charset="-122"/>
            </a:endParaRPr>
          </a:p>
          <a:p>
            <a:pPr algn="l"/>
            <a:r>
              <a:rPr lang="zh-CN" altLang="zh-CN" sz="2400" b="1" dirty="0">
                <a:solidFill>
                  <a:schemeClr val="tx1"/>
                </a:solidFill>
                <a:latin typeface="黑体" panose="02010609060101010101" charset="-122"/>
                <a:ea typeface="黑体" panose="02010609060101010101" charset="-122"/>
              </a:rPr>
              <a:t>（</a:t>
            </a:r>
            <a:r>
              <a:rPr lang="en-US" altLang="zh-CN" sz="2400" b="1" dirty="0">
                <a:solidFill>
                  <a:schemeClr val="tx1"/>
                </a:solidFill>
                <a:latin typeface="黑体" panose="02010609060101010101" charset="-122"/>
                <a:ea typeface="黑体" panose="02010609060101010101" charset="-122"/>
              </a:rPr>
              <a:t>5</a:t>
            </a:r>
            <a:r>
              <a:rPr lang="zh-CN" altLang="zh-CN" sz="2400" b="1" dirty="0">
                <a:solidFill>
                  <a:schemeClr val="tx1"/>
                </a:solidFill>
                <a:latin typeface="黑体" panose="02010609060101010101" charset="-122"/>
                <a:ea typeface="黑体" panose="02010609060101010101" charset="-122"/>
              </a:rPr>
              <a:t>）求出关键事件和关键活动</a:t>
            </a:r>
            <a:endParaRPr lang="zh-CN" altLang="zh-CN" sz="2400" b="1" dirty="0">
              <a:solidFill>
                <a:schemeClr val="tx1"/>
              </a:solidFill>
              <a:latin typeface="黑体" panose="02010609060101010101" charset="-122"/>
              <a:ea typeface="黑体" panose="02010609060101010101" charset="-122"/>
            </a:endParaRPr>
          </a:p>
          <a:p>
            <a:pPr algn="l"/>
            <a:endParaRPr lang="zh-CN" altLang="en-US" sz="2400" b="1" dirty="0">
              <a:ea typeface="黑体" panose="02010609060101010101"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dirty="0"/>
              <a:t>求</a:t>
            </a:r>
            <a:r>
              <a:rPr lang="zh-CN" altLang="en-US" dirty="0" smtClean="0"/>
              <a:t>关键路径</a:t>
            </a:r>
            <a:r>
              <a:rPr lang="en-US" altLang="zh-CN" dirty="0" smtClean="0"/>
              <a:t>——</a:t>
            </a:r>
            <a:r>
              <a:rPr lang="zh-CN" altLang="en-US" dirty="0" smtClean="0"/>
              <a:t>算法</a:t>
            </a:r>
            <a:endParaRPr lang="zh-CN" altLang="en-US" dirty="0"/>
          </a:p>
        </p:txBody>
      </p:sp>
      <p:sp>
        <p:nvSpPr>
          <p:cNvPr id="4" name="页脚占位符 3"/>
          <p:cNvSpPr>
            <a:spLocks noGrp="1"/>
          </p:cNvSpPr>
          <p:nvPr>
            <p:ph type="ftr" sz="quarter" idx="10"/>
          </p:nvPr>
        </p:nvSpPr>
        <p:spPr/>
        <p:txBody>
          <a:bodyPr/>
          <a:lstStyle/>
          <a:p>
            <a:pPr>
              <a:defRPr/>
            </a:pPr>
            <a:fld id="{17F5E5A7-EF95-4F74-89DD-90852A581D88}" type="slidenum">
              <a:rPr lang="zh-CN" altLang="en-US" smtClean="0">
                <a:ea typeface="黑体" panose="02010609060101010101" charset="-122"/>
              </a:rPr>
            </a:fld>
            <a:endParaRPr lang="en-US" altLang="zh-CN">
              <a:ea typeface="黑体" panose="02010609060101010101" charset="-122"/>
            </a:endParaRPr>
          </a:p>
        </p:txBody>
      </p:sp>
      <p:sp>
        <p:nvSpPr>
          <p:cNvPr id="5" name="矩形 4"/>
          <p:cNvSpPr/>
          <p:nvPr/>
        </p:nvSpPr>
        <p:spPr>
          <a:xfrm>
            <a:off x="323528" y="1124744"/>
            <a:ext cx="8640960" cy="5909310"/>
          </a:xfrm>
          <a:prstGeom prst="rect">
            <a:avLst/>
          </a:prstGeom>
        </p:spPr>
        <p:txBody>
          <a:bodyPr wrap="square">
            <a:spAutoFit/>
          </a:bodyPr>
          <a:lstStyle/>
          <a:p>
            <a:pPr algn="l"/>
            <a:r>
              <a:rPr lang="zh-CN" altLang="zh-CN" sz="2400" b="1" dirty="0">
                <a:solidFill>
                  <a:schemeClr val="tx1"/>
                </a:solidFill>
                <a:latin typeface="Consolas" panose="020B0609020204030204"/>
                <a:ea typeface="黑体" panose="02010609060101010101" charset="-122"/>
                <a:cs typeface="Arial" panose="020B0604020202020204" pitchFamily="34" charset="0"/>
              </a:rPr>
              <a:t>伪代码细化</a:t>
            </a:r>
            <a:r>
              <a:rPr lang="zh-CN" altLang="zh-CN" sz="2400" b="1" dirty="0" smtClean="0">
                <a:solidFill>
                  <a:schemeClr val="tx1"/>
                </a:solidFill>
                <a:latin typeface="Consolas" panose="020B0609020204030204"/>
                <a:ea typeface="黑体" panose="02010609060101010101" charset="-122"/>
                <a:cs typeface="Arial" panose="020B0604020202020204" pitchFamily="34" charset="0"/>
              </a:rPr>
              <a:t>描述</a:t>
            </a:r>
            <a:endParaRPr lang="zh-CN" altLang="zh-CN" sz="2400" b="1" dirty="0">
              <a:solidFill>
                <a:schemeClr val="tx1"/>
              </a:solidFill>
              <a:latin typeface="Consolas" panose="020B0609020204030204"/>
              <a:ea typeface="黑体" panose="02010609060101010101" charset="-122"/>
              <a:cs typeface="Arial" panose="020B0604020202020204" pitchFamily="34" charset="0"/>
            </a:endParaRPr>
          </a:p>
          <a:p>
            <a:pPr algn="l"/>
            <a:r>
              <a:rPr lang="en-US" altLang="zh-CN" sz="2400" b="1" u="sng" dirty="0" err="1">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cs typeface="Arial" panose="020B0604020202020204" pitchFamily="34" charset="0"/>
              </a:rPr>
              <a:t>TopoSort</a:t>
            </a:r>
            <a:r>
              <a:rPr lang="zh-CN" altLang="zh-CN" sz="2400" b="1" u="sng"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cs typeface="Arial" panose="020B0604020202020204" pitchFamily="34" charset="0"/>
              </a:rPr>
              <a:t>函数：</a:t>
            </a:r>
            <a:r>
              <a:rPr lang="zh-CN" altLang="zh-CN" sz="2400" b="1" dirty="0">
                <a:solidFill>
                  <a:srgbClr val="FF0000"/>
                </a:solidFill>
                <a:latin typeface="Consolas" panose="020B0609020204030204"/>
                <a:ea typeface="黑体" panose="02010609060101010101" charset="-122"/>
                <a:cs typeface="Arial" panose="020B0604020202020204" pitchFamily="34" charset="0"/>
              </a:rPr>
              <a:t>对图进行拓扑排序并求出事件的最早发生时间</a:t>
            </a:r>
            <a:endParaRPr lang="zh-CN" altLang="zh-CN" sz="2400" b="1" dirty="0">
              <a:solidFill>
                <a:srgbClr val="FF0000"/>
              </a:solidFill>
              <a:latin typeface="Consolas" panose="020B0609020204030204"/>
              <a:ea typeface="黑体" panose="02010609060101010101" charset="-122"/>
              <a:cs typeface="Arial" panose="020B0604020202020204" pitchFamily="34" charset="0"/>
            </a:endParaRPr>
          </a:p>
          <a:p>
            <a:pPr algn="l">
              <a:lnSpc>
                <a:spcPct val="150000"/>
              </a:lnSpc>
            </a:pPr>
            <a:r>
              <a:rPr lang="zh-CN" altLang="zh-CN" sz="24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a:solidFill>
                  <a:schemeClr val="tx1"/>
                </a:solidFill>
                <a:latin typeface="Consolas" panose="020B0609020204030204"/>
                <a:ea typeface="黑体" panose="02010609060101010101" charset="-122"/>
                <a:cs typeface="Arial" panose="020B0604020202020204" pitchFamily="34" charset="0"/>
              </a:rPr>
              <a:t>1</a:t>
            </a:r>
            <a:r>
              <a:rPr lang="zh-CN" altLang="zh-CN" sz="2000" b="1" dirty="0">
                <a:solidFill>
                  <a:schemeClr val="tx1"/>
                </a:solidFill>
                <a:latin typeface="Consolas" panose="020B0609020204030204"/>
                <a:ea typeface="黑体" panose="02010609060101010101" charset="-122"/>
                <a:cs typeface="Arial" panose="020B0604020202020204" pitchFamily="34" charset="0"/>
              </a:rPr>
              <a:t>）以邻接表作存储结构</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zh-CN"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a:solidFill>
                  <a:schemeClr val="tx1"/>
                </a:solidFill>
                <a:latin typeface="Consolas" panose="020B0609020204030204"/>
                <a:ea typeface="黑体" panose="02010609060101010101" charset="-122"/>
                <a:cs typeface="Arial" panose="020B0604020202020204" pitchFamily="34" charset="0"/>
              </a:rPr>
              <a:t>2</a:t>
            </a:r>
            <a:r>
              <a:rPr lang="zh-CN" altLang="zh-CN" sz="2000" b="1" dirty="0">
                <a:solidFill>
                  <a:schemeClr val="tx1"/>
                </a:solidFill>
                <a:latin typeface="Consolas" panose="020B0609020204030204"/>
                <a:ea typeface="黑体" panose="02010609060101010101" charset="-122"/>
                <a:cs typeface="Arial" panose="020B0604020202020204" pitchFamily="34" charset="0"/>
              </a:rPr>
              <a:t>）把邻接表中所有入度为</a:t>
            </a:r>
            <a:r>
              <a:rPr lang="en-US" altLang="zh-CN" sz="2000" b="1" dirty="0">
                <a:solidFill>
                  <a:schemeClr val="tx1"/>
                </a:solidFill>
                <a:latin typeface="Consolas" panose="020B0609020204030204"/>
                <a:ea typeface="黑体" panose="02010609060101010101" charset="-122"/>
                <a:cs typeface="Arial" panose="020B0604020202020204" pitchFamily="34" charset="0"/>
              </a:rPr>
              <a:t>0</a:t>
            </a:r>
            <a:r>
              <a:rPr lang="zh-CN" altLang="zh-CN" sz="2000" b="1" dirty="0">
                <a:solidFill>
                  <a:schemeClr val="tx1"/>
                </a:solidFill>
                <a:latin typeface="Consolas" panose="020B0609020204030204"/>
                <a:ea typeface="黑体" panose="02010609060101010101" charset="-122"/>
                <a:cs typeface="Arial" panose="020B0604020202020204" pitchFamily="34" charset="0"/>
              </a:rPr>
              <a:t>的顶点进栈</a:t>
            </a:r>
            <a:r>
              <a:rPr lang="en-US" altLang="zh-CN" sz="2000" b="1" dirty="0">
                <a:solidFill>
                  <a:schemeClr val="tx1"/>
                </a:solidFill>
                <a:latin typeface="Consolas" panose="020B0609020204030204"/>
                <a:ea typeface="黑体" panose="02010609060101010101" charset="-122"/>
                <a:cs typeface="Arial" panose="020B0604020202020204" pitchFamily="34" charset="0"/>
              </a:rPr>
              <a:t>S</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zh-CN"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a:solidFill>
                  <a:schemeClr val="tx1"/>
                </a:solidFill>
                <a:latin typeface="Consolas" panose="020B0609020204030204"/>
                <a:ea typeface="黑体" panose="02010609060101010101" charset="-122"/>
                <a:cs typeface="Arial" panose="020B0604020202020204" pitchFamily="34" charset="0"/>
              </a:rPr>
              <a:t>3</a:t>
            </a:r>
            <a:r>
              <a:rPr lang="zh-CN"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a:solidFill>
                  <a:schemeClr val="tx1"/>
                </a:solidFill>
                <a:latin typeface="Consolas" panose="020B0609020204030204"/>
                <a:ea typeface="黑体" panose="02010609060101010101" charset="-122"/>
                <a:cs typeface="Arial" panose="020B0604020202020204" pitchFamily="34" charset="0"/>
              </a:rPr>
              <a:t>S</a:t>
            </a:r>
            <a:r>
              <a:rPr lang="zh-CN" altLang="zh-CN" sz="2000" b="1" dirty="0">
                <a:solidFill>
                  <a:schemeClr val="tx1"/>
                </a:solidFill>
                <a:latin typeface="Consolas" panose="020B0609020204030204"/>
                <a:ea typeface="黑体" panose="02010609060101010101" charset="-122"/>
                <a:cs typeface="Arial" panose="020B0604020202020204" pitchFamily="34" charset="0"/>
              </a:rPr>
              <a:t>栈非空时，栈顶元素</a:t>
            </a:r>
            <a:r>
              <a:rPr lang="en-US" altLang="zh-CN" sz="2000" b="1" dirty="0">
                <a:solidFill>
                  <a:schemeClr val="tx1"/>
                </a:solidFill>
                <a:latin typeface="Consolas" panose="020B0609020204030204"/>
                <a:ea typeface="黑体" panose="02010609060101010101" charset="-122"/>
                <a:cs typeface="Arial" panose="020B0604020202020204" pitchFamily="34" charset="0"/>
              </a:rPr>
              <a:t>Vi</a:t>
            </a:r>
            <a:r>
              <a:rPr lang="zh-CN" altLang="zh-CN" sz="2000" b="1" dirty="0">
                <a:solidFill>
                  <a:schemeClr val="tx1"/>
                </a:solidFill>
                <a:latin typeface="Consolas" panose="020B0609020204030204"/>
                <a:ea typeface="黑体" panose="02010609060101010101" charset="-122"/>
                <a:cs typeface="Arial" panose="020B0604020202020204" pitchFamily="34" charset="0"/>
              </a:rPr>
              <a:t>出栈，另外将</a:t>
            </a:r>
            <a:r>
              <a:rPr lang="en-US" altLang="zh-CN" sz="2000" b="1" dirty="0">
                <a:solidFill>
                  <a:schemeClr val="tx1"/>
                </a:solidFill>
                <a:latin typeface="Consolas" panose="020B0609020204030204"/>
                <a:ea typeface="黑体" panose="02010609060101010101" charset="-122"/>
                <a:cs typeface="Arial" panose="020B0604020202020204" pitchFamily="34" charset="0"/>
              </a:rPr>
              <a:t>Vi</a:t>
            </a:r>
            <a:r>
              <a:rPr lang="zh-CN" altLang="zh-CN" sz="2000" b="1" dirty="0">
                <a:solidFill>
                  <a:schemeClr val="tx1"/>
                </a:solidFill>
                <a:latin typeface="Consolas" panose="020B0609020204030204"/>
                <a:ea typeface="黑体" panose="02010609060101010101" charset="-122"/>
                <a:cs typeface="Arial" panose="020B0604020202020204" pitchFamily="34" charset="0"/>
              </a:rPr>
              <a:t>压栈至</a:t>
            </a:r>
            <a:r>
              <a:rPr lang="en-US" altLang="zh-CN" sz="2000" b="1" dirty="0">
                <a:solidFill>
                  <a:schemeClr val="tx1"/>
                </a:solidFill>
                <a:latin typeface="Consolas" panose="020B0609020204030204"/>
                <a:ea typeface="黑体" panose="02010609060101010101" charset="-122"/>
                <a:cs typeface="Arial" panose="020B0604020202020204" pitchFamily="34" charset="0"/>
              </a:rPr>
              <a:t>T</a:t>
            </a:r>
            <a:r>
              <a:rPr lang="zh-CN" altLang="zh-CN" sz="2000" b="1" dirty="0">
                <a:solidFill>
                  <a:schemeClr val="tx1"/>
                </a:solidFill>
                <a:latin typeface="Consolas" panose="020B0609020204030204"/>
                <a:ea typeface="黑体" panose="02010609060101010101" charset="-122"/>
                <a:cs typeface="Arial" panose="020B0604020202020204" pitchFamily="34" charset="0"/>
              </a:rPr>
              <a:t>；</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zh-CN"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a:solidFill>
                  <a:schemeClr val="tx1"/>
                </a:solidFill>
                <a:latin typeface="Consolas" panose="020B0609020204030204"/>
                <a:ea typeface="黑体" panose="02010609060101010101" charset="-122"/>
                <a:cs typeface="Arial" panose="020B0604020202020204" pitchFamily="34" charset="0"/>
              </a:rPr>
              <a:t>4</a:t>
            </a:r>
            <a:r>
              <a:rPr lang="zh-CN" altLang="zh-CN" sz="2000" b="1" dirty="0">
                <a:solidFill>
                  <a:schemeClr val="tx1"/>
                </a:solidFill>
                <a:latin typeface="Consolas" panose="020B0609020204030204"/>
                <a:ea typeface="黑体" panose="02010609060101010101" charset="-122"/>
                <a:cs typeface="Arial" panose="020B0604020202020204" pitchFamily="34" charset="0"/>
              </a:rPr>
              <a:t>）在邻接表中查找</a:t>
            </a:r>
            <a:r>
              <a:rPr lang="en-US" altLang="zh-CN" sz="2000" b="1" dirty="0">
                <a:solidFill>
                  <a:schemeClr val="tx1"/>
                </a:solidFill>
                <a:latin typeface="Consolas" panose="020B0609020204030204"/>
                <a:ea typeface="黑体" panose="02010609060101010101" charset="-122"/>
                <a:cs typeface="Arial" panose="020B0604020202020204" pitchFamily="34" charset="0"/>
              </a:rPr>
              <a:t>Vi</a:t>
            </a:r>
            <a:r>
              <a:rPr lang="zh-CN" altLang="zh-CN" sz="2000" b="1" dirty="0">
                <a:solidFill>
                  <a:schemeClr val="tx1"/>
                </a:solidFill>
                <a:latin typeface="Consolas" panose="020B0609020204030204"/>
                <a:ea typeface="黑体" panose="02010609060101010101" charset="-122"/>
                <a:cs typeface="Arial" panose="020B0604020202020204" pitchFamily="34" charset="0"/>
              </a:rPr>
              <a:t>的直接后继</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Vk</a:t>
            </a:r>
            <a:r>
              <a:rPr lang="zh-CN" altLang="zh-CN" sz="2000" b="1" dirty="0">
                <a:solidFill>
                  <a:schemeClr val="tx1"/>
                </a:solidFill>
                <a:latin typeface="Consolas" panose="020B0609020204030204"/>
                <a:ea typeface="黑体" panose="02010609060101010101" charset="-122"/>
                <a:cs typeface="Arial" panose="020B0604020202020204" pitchFamily="34" charset="0"/>
              </a:rPr>
              <a:t>，把</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Vk</a:t>
            </a:r>
            <a:r>
              <a:rPr lang="zh-CN" altLang="zh-CN" sz="2000" b="1" dirty="0">
                <a:solidFill>
                  <a:schemeClr val="tx1"/>
                </a:solidFill>
                <a:latin typeface="Consolas" panose="020B0609020204030204"/>
                <a:ea typeface="黑体" panose="02010609060101010101" charset="-122"/>
                <a:cs typeface="Arial" panose="020B0604020202020204" pitchFamily="34" charset="0"/>
              </a:rPr>
              <a:t>的入度减</a:t>
            </a:r>
            <a:r>
              <a:rPr lang="en-US" altLang="zh-CN" sz="2000" b="1" dirty="0">
                <a:solidFill>
                  <a:schemeClr val="tx1"/>
                </a:solidFill>
                <a:latin typeface="Consolas" panose="020B0609020204030204"/>
                <a:ea typeface="黑体" panose="02010609060101010101" charset="-122"/>
                <a:cs typeface="Arial" panose="020B0604020202020204" pitchFamily="34" charset="0"/>
              </a:rPr>
              <a:t>1</a:t>
            </a:r>
            <a:r>
              <a:rPr lang="zh-CN" altLang="zh-CN" sz="2000" b="1" dirty="0">
                <a:solidFill>
                  <a:schemeClr val="tx1"/>
                </a:solidFill>
                <a:latin typeface="Consolas" panose="020B0609020204030204"/>
                <a:ea typeface="黑体" panose="02010609060101010101" charset="-122"/>
                <a:cs typeface="Arial" panose="020B0604020202020204" pitchFamily="34" charset="0"/>
              </a:rPr>
              <a:t>，若</a:t>
            </a:r>
            <a:r>
              <a:rPr lang="en-US" altLang="zh-CN" sz="2000" b="1" dirty="0" err="1">
                <a:solidFill>
                  <a:schemeClr val="tx1"/>
                </a:solidFill>
                <a:latin typeface="Consolas" panose="020B0609020204030204"/>
                <a:ea typeface="黑体" panose="02010609060101010101" charset="-122"/>
                <a:cs typeface="Arial" panose="020B0604020202020204" pitchFamily="34" charset="0"/>
              </a:rPr>
              <a:t>Vk</a:t>
            </a:r>
            <a:r>
              <a:rPr lang="zh-CN" altLang="zh-CN" sz="2000" b="1" dirty="0">
                <a:solidFill>
                  <a:schemeClr val="tx1"/>
                </a:solidFill>
                <a:latin typeface="Consolas" panose="020B0609020204030204"/>
                <a:ea typeface="黑体" panose="02010609060101010101" charset="-122"/>
                <a:cs typeface="Arial" panose="020B0604020202020204" pitchFamily="34" charset="0"/>
              </a:rPr>
              <a:t>的入度为</a:t>
            </a:r>
            <a:r>
              <a:rPr lang="en-US" altLang="zh-CN" sz="2000" b="1" dirty="0">
                <a:solidFill>
                  <a:schemeClr val="tx1"/>
                </a:solidFill>
                <a:latin typeface="Consolas" panose="020B0609020204030204"/>
                <a:ea typeface="黑体" panose="02010609060101010101" charset="-122"/>
                <a:cs typeface="Arial" panose="020B0604020202020204" pitchFamily="34" charset="0"/>
              </a:rPr>
              <a:t>0</a:t>
            </a:r>
            <a:r>
              <a:rPr lang="zh-CN" altLang="zh-CN" sz="2000" b="1" dirty="0">
                <a:solidFill>
                  <a:schemeClr val="tx1"/>
                </a:solidFill>
                <a:latin typeface="Consolas" panose="020B0609020204030204"/>
                <a:ea typeface="黑体" panose="02010609060101010101" charset="-122"/>
                <a:cs typeface="Arial" panose="020B0604020202020204" pitchFamily="34" charset="0"/>
              </a:rPr>
              <a:t>则进栈</a:t>
            </a:r>
            <a:r>
              <a:rPr lang="en-US" altLang="zh-CN" sz="2000" b="1" dirty="0">
                <a:solidFill>
                  <a:schemeClr val="tx1"/>
                </a:solidFill>
                <a:latin typeface="Consolas" panose="020B0609020204030204"/>
                <a:ea typeface="黑体" panose="02010609060101010101" charset="-122"/>
                <a:cs typeface="Arial" panose="020B0604020202020204" pitchFamily="34" charset="0"/>
              </a:rPr>
              <a:t>S</a:t>
            </a:r>
            <a:r>
              <a:rPr lang="zh-CN" altLang="zh-CN" sz="2000" b="1" dirty="0">
                <a:solidFill>
                  <a:schemeClr val="tx1"/>
                </a:solidFill>
                <a:latin typeface="Consolas" panose="020B0609020204030204"/>
                <a:ea typeface="黑体" panose="02010609060101010101" charset="-122"/>
                <a:cs typeface="Arial" panose="020B0604020202020204" pitchFamily="34" charset="0"/>
              </a:rPr>
              <a:t>，</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zh-CN"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a:solidFill>
                  <a:schemeClr val="tx1"/>
                </a:solidFill>
                <a:latin typeface="Consolas" panose="020B0609020204030204"/>
                <a:ea typeface="黑体" panose="02010609060101010101" charset="-122"/>
                <a:cs typeface="Arial" panose="020B0604020202020204" pitchFamily="34" charset="0"/>
              </a:rPr>
              <a:t>5</a:t>
            </a:r>
            <a:r>
              <a:rPr lang="zh-CN" altLang="zh-CN" sz="2000" b="1" dirty="0">
                <a:solidFill>
                  <a:schemeClr val="tx1"/>
                </a:solidFill>
                <a:latin typeface="Consolas" panose="020B0609020204030204"/>
                <a:ea typeface="黑体" panose="02010609060101010101" charset="-122"/>
                <a:cs typeface="Arial" panose="020B0604020202020204" pitchFamily="34" charset="0"/>
              </a:rPr>
              <a:t>）算</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出</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Vi</a:t>
            </a:r>
            <a:r>
              <a:rPr lang="zh-CN" altLang="zh-CN" sz="2000" b="1" dirty="0">
                <a:solidFill>
                  <a:schemeClr val="tx1"/>
                </a:solidFill>
                <a:latin typeface="Consolas" panose="020B0609020204030204"/>
                <a:ea typeface="黑体" panose="02010609060101010101" charset="-122"/>
                <a:cs typeface="Arial" panose="020B0604020202020204" pitchFamily="34" charset="0"/>
              </a:rPr>
              <a:t>的邻接</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点</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Vk</a:t>
            </a:r>
            <a:r>
              <a:rPr lang="zh-CN" altLang="zh-CN" sz="2000" b="1" dirty="0">
                <a:solidFill>
                  <a:schemeClr val="tx1"/>
                </a:solidFill>
                <a:latin typeface="Consolas" panose="020B0609020204030204"/>
                <a:ea typeface="黑体" panose="02010609060101010101" charset="-122"/>
                <a:cs typeface="Arial" panose="020B0604020202020204" pitchFamily="34" charset="0"/>
              </a:rPr>
              <a:t>的最早发生</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时间：</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(&lt;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i,k</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&gt;)</a:t>
            </a:r>
            <a:endParaRPr lang="en-US" altLang="zh-CN" sz="2000" b="1" dirty="0" smtClean="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若 </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ve</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dut</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&gt;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ve</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[k]</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 </a:t>
            </a:r>
            <a:r>
              <a:rPr lang="en-US" altLang="zh-CN" sz="2000" b="1" dirty="0" err="1" smtClean="0">
                <a:solidFill>
                  <a:srgbClr val="FF0000"/>
                </a:solidFill>
                <a:latin typeface="Consolas" panose="020B0609020204030204"/>
                <a:ea typeface="黑体" panose="02010609060101010101" charset="-122"/>
                <a:cs typeface="Arial" panose="020B0604020202020204" pitchFamily="34" charset="0"/>
              </a:rPr>
              <a:t>ve</a:t>
            </a:r>
            <a:r>
              <a:rPr lang="en-US" altLang="zh-CN" sz="2000" b="1" dirty="0" smtClean="0">
                <a:solidFill>
                  <a:srgbClr val="FF0000"/>
                </a:solidFill>
                <a:latin typeface="Consolas" panose="020B0609020204030204"/>
                <a:ea typeface="黑体" panose="02010609060101010101" charset="-122"/>
                <a:cs typeface="Arial" panose="020B0604020202020204" pitchFamily="34" charset="0"/>
              </a:rPr>
              <a:t>[k]</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ve</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dut</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a:solidFill>
                  <a:schemeClr val="tx1"/>
                </a:solidFill>
                <a:latin typeface="Consolas" panose="020B0609020204030204"/>
                <a:ea typeface="黑体" panose="02010609060101010101" charset="-122"/>
                <a:cs typeface="Arial" panose="020B0604020202020204" pitchFamily="34" charset="0"/>
              </a:rPr>
              <a:t>6</a:t>
            </a:r>
            <a:r>
              <a:rPr lang="zh-CN" altLang="zh-CN" sz="2000" b="1" dirty="0">
                <a:solidFill>
                  <a:schemeClr val="tx1"/>
                </a:solidFill>
                <a:latin typeface="Consolas" panose="020B0609020204030204"/>
                <a:ea typeface="黑体" panose="02010609060101010101" charset="-122"/>
                <a:cs typeface="Arial" panose="020B0604020202020204" pitchFamily="34" charset="0"/>
              </a:rPr>
              <a:t>）重复上述步骤</a:t>
            </a:r>
            <a:r>
              <a:rPr lang="en-US" altLang="zh-CN" sz="2000" b="1" dirty="0">
                <a:solidFill>
                  <a:schemeClr val="tx1"/>
                </a:solidFill>
                <a:latin typeface="Consolas" panose="020B0609020204030204"/>
                <a:ea typeface="黑体" panose="02010609060101010101" charset="-122"/>
                <a:cs typeface="Arial" panose="020B0604020202020204" pitchFamily="34" charset="0"/>
              </a:rPr>
              <a:t>3</a:t>
            </a:r>
            <a:r>
              <a:rPr lang="zh-CN" altLang="zh-CN" sz="2000" b="1" dirty="0">
                <a:solidFill>
                  <a:schemeClr val="tx1"/>
                </a:solidFill>
                <a:latin typeface="Consolas" panose="020B0609020204030204"/>
                <a:ea typeface="黑体" panose="02010609060101010101" charset="-122"/>
                <a:cs typeface="Arial" panose="020B0604020202020204" pitchFamily="34" charset="0"/>
              </a:rPr>
              <a:t>至</a:t>
            </a:r>
            <a:r>
              <a:rPr lang="en-US" altLang="zh-CN" sz="2000" b="1" dirty="0">
                <a:solidFill>
                  <a:schemeClr val="tx1"/>
                </a:solidFill>
                <a:latin typeface="Consolas" panose="020B0609020204030204"/>
                <a:ea typeface="黑体" panose="02010609060101010101" charset="-122"/>
                <a:cs typeface="Arial" panose="020B0604020202020204" pitchFamily="34" charset="0"/>
              </a:rPr>
              <a:t>5</a:t>
            </a:r>
            <a:r>
              <a:rPr lang="zh-CN" altLang="zh-CN" sz="2000" b="1" dirty="0">
                <a:solidFill>
                  <a:schemeClr val="tx1"/>
                </a:solidFill>
                <a:latin typeface="Consolas" panose="020B0609020204030204"/>
                <a:ea typeface="黑体" panose="02010609060101010101" charset="-122"/>
                <a:cs typeface="Arial" panose="020B0604020202020204" pitchFamily="34" charset="0"/>
              </a:rPr>
              <a:t>，直至</a:t>
            </a:r>
            <a:r>
              <a:rPr lang="en-US" altLang="zh-CN" sz="2000" b="1" dirty="0">
                <a:solidFill>
                  <a:schemeClr val="tx1"/>
                </a:solidFill>
                <a:latin typeface="Consolas" panose="020B0609020204030204"/>
                <a:ea typeface="黑体" panose="02010609060101010101" charset="-122"/>
                <a:cs typeface="Arial" panose="020B0604020202020204" pitchFamily="34" charset="0"/>
              </a:rPr>
              <a:t>S</a:t>
            </a:r>
            <a:r>
              <a:rPr lang="zh-CN" altLang="zh-CN" sz="2000" b="1" dirty="0">
                <a:solidFill>
                  <a:schemeClr val="tx1"/>
                </a:solidFill>
                <a:latin typeface="Consolas" panose="020B0609020204030204"/>
                <a:ea typeface="黑体" panose="02010609060101010101" charset="-122"/>
                <a:cs typeface="Arial" panose="020B0604020202020204" pitchFamily="34" charset="0"/>
              </a:rPr>
              <a:t>栈空为止。</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zh-CN" altLang="zh-CN" sz="2000" b="1" dirty="0">
                <a:solidFill>
                  <a:schemeClr val="tx1"/>
                </a:solidFill>
                <a:latin typeface="Consolas" panose="020B0609020204030204"/>
                <a:ea typeface="黑体" panose="02010609060101010101" charset="-122"/>
                <a:cs typeface="Arial" panose="020B0604020202020204" pitchFamily="34" charset="0"/>
              </a:rPr>
              <a:t>（</a:t>
            </a:r>
            <a:r>
              <a:rPr lang="en-US" altLang="zh-CN" sz="2000" b="1" dirty="0">
                <a:solidFill>
                  <a:schemeClr val="tx1"/>
                </a:solidFill>
                <a:latin typeface="Consolas" panose="020B0609020204030204"/>
                <a:ea typeface="黑体" panose="02010609060101010101" charset="-122"/>
                <a:cs typeface="Arial" panose="020B0604020202020204" pitchFamily="34" charset="0"/>
              </a:rPr>
              <a:t>7</a:t>
            </a:r>
            <a:r>
              <a:rPr lang="zh-CN" altLang="zh-CN" sz="2000" b="1" dirty="0">
                <a:solidFill>
                  <a:schemeClr val="tx1"/>
                </a:solidFill>
                <a:latin typeface="Consolas" panose="020B0609020204030204"/>
                <a:ea typeface="黑体" panose="02010609060101010101" charset="-122"/>
                <a:cs typeface="Arial" panose="020B0604020202020204" pitchFamily="34" charset="0"/>
              </a:rPr>
              <a:t>）若栈空时输出的顶点个数不是图的顶点数，则有向图有环；否则，拓扑排序完毕。</a:t>
            </a:r>
            <a:endParaRPr lang="zh-CN" altLang="zh-CN" sz="2000" b="1" dirty="0">
              <a:solidFill>
                <a:schemeClr val="tx1"/>
              </a:solidFill>
              <a:latin typeface="Consolas" panose="020B0609020204030204"/>
              <a:ea typeface="黑体" panose="02010609060101010101" charset="-122"/>
              <a:cs typeface="Arial" panose="020B0604020202020204" pitchFamily="34" charset="0"/>
            </a:endParaRPr>
          </a:p>
          <a:p>
            <a:pPr algn="l"/>
            <a:endParaRPr lang="zh-CN" altLang="en-US" sz="2400" b="1" dirty="0">
              <a:solidFill>
                <a:schemeClr val="tx1"/>
              </a:solidFill>
              <a:latin typeface="Consolas" panose="020B0609020204030204"/>
              <a:ea typeface="黑体" panose="02010609060101010101"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H_Other_1"/>
          <p:cNvSpPr/>
          <p:nvPr>
            <p:custDataLst>
              <p:tags r:id="rId1"/>
            </p:custDataLst>
          </p:nvPr>
        </p:nvSpPr>
        <p:spPr>
          <a:xfrm>
            <a:off x="3062288" y="3071813"/>
            <a:ext cx="4235450" cy="1752600"/>
          </a:xfrm>
          <a:custGeom>
            <a:avLst/>
            <a:gdLst>
              <a:gd name="connsiteX0" fmla="*/ 0 w 6264876"/>
              <a:gd name="connsiteY0" fmla="*/ 0 h 2335427"/>
              <a:gd name="connsiteX1" fmla="*/ 2965622 w 6264876"/>
              <a:gd name="connsiteY1" fmla="*/ 0 h 2335427"/>
              <a:gd name="connsiteX2" fmla="*/ 2965622 w 6264876"/>
              <a:gd name="connsiteY2" fmla="*/ 2335427 h 2335427"/>
              <a:gd name="connsiteX3" fmla="*/ 6264876 w 6264876"/>
              <a:gd name="connsiteY3" fmla="*/ 2335427 h 2335427"/>
              <a:gd name="connsiteX0-1" fmla="*/ 0 w 8447973"/>
              <a:gd name="connsiteY0-2" fmla="*/ 0 h 2335427"/>
              <a:gd name="connsiteX1-3" fmla="*/ 2965622 w 8447973"/>
              <a:gd name="connsiteY1-4" fmla="*/ 0 h 2335427"/>
              <a:gd name="connsiteX2-5" fmla="*/ 2965622 w 8447973"/>
              <a:gd name="connsiteY2-6" fmla="*/ 2335427 h 2335427"/>
              <a:gd name="connsiteX3-7" fmla="*/ 8447973 w 8447973"/>
              <a:gd name="connsiteY3-8" fmla="*/ 2323070 h 2335427"/>
              <a:gd name="connsiteX0-9" fmla="*/ 0 w 7229869"/>
              <a:gd name="connsiteY0-10" fmla="*/ 0 h 2335427"/>
              <a:gd name="connsiteX1-11" fmla="*/ 2965622 w 7229869"/>
              <a:gd name="connsiteY1-12" fmla="*/ 0 h 2335427"/>
              <a:gd name="connsiteX2-13" fmla="*/ 2965622 w 7229869"/>
              <a:gd name="connsiteY2-14" fmla="*/ 2335427 h 2335427"/>
              <a:gd name="connsiteX3-15" fmla="*/ 7229869 w 7229869"/>
              <a:gd name="connsiteY3-16" fmla="*/ 2323070 h 2335427"/>
            </a:gdLst>
            <a:ahLst/>
            <a:cxnLst>
              <a:cxn ang="0">
                <a:pos x="connsiteX0-1" y="connsiteY0-2"/>
              </a:cxn>
              <a:cxn ang="0">
                <a:pos x="connsiteX1-3" y="connsiteY1-4"/>
              </a:cxn>
              <a:cxn ang="0">
                <a:pos x="connsiteX2-5" y="connsiteY2-6"/>
              </a:cxn>
              <a:cxn ang="0">
                <a:pos x="connsiteX3-7" y="connsiteY3-8"/>
              </a:cxn>
            </a:cxnLst>
            <a:rect l="l" t="t" r="r" b="b"/>
            <a:pathLst>
              <a:path w="7229869" h="2335427">
                <a:moveTo>
                  <a:pt x="0" y="0"/>
                </a:moveTo>
                <a:lnTo>
                  <a:pt x="2965622" y="0"/>
                </a:lnTo>
                <a:lnTo>
                  <a:pt x="2965622" y="2335427"/>
                </a:lnTo>
                <a:lnTo>
                  <a:pt x="7229869" y="2323070"/>
                </a:lnTo>
              </a:path>
            </a:pathLst>
          </a:custGeom>
          <a:noFill/>
          <a:ln w="57150">
            <a:solidFill>
              <a:schemeClr val="bg1">
                <a:lumMod val="65000"/>
              </a:schemeClr>
            </a:solidFill>
            <a:prstDash val="sys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solidFill>
              <a:latin typeface="黑体" panose="02010609060101010101" charset="-122"/>
              <a:ea typeface="黑体" panose="02010609060101010101" charset="-122"/>
            </a:endParaRPr>
          </a:p>
        </p:txBody>
      </p:sp>
      <p:sp>
        <p:nvSpPr>
          <p:cNvPr id="18" name="MH_SubTitle_1"/>
          <p:cNvSpPr/>
          <p:nvPr>
            <p:custDataLst>
              <p:tags r:id="rId2"/>
            </p:custDataLst>
          </p:nvPr>
        </p:nvSpPr>
        <p:spPr>
          <a:xfrm>
            <a:off x="1123541" y="2233319"/>
            <a:ext cx="2080307" cy="1723025"/>
          </a:xfrm>
          <a:custGeom>
            <a:avLst/>
            <a:gdLst>
              <a:gd name="connsiteX0" fmla="*/ 699275 w 1719403"/>
              <a:gd name="connsiteY0" fmla="*/ 190606 h 1424663"/>
              <a:gd name="connsiteX1" fmla="*/ 334183 w 1719403"/>
              <a:gd name="connsiteY1" fmla="*/ 352648 h 1424663"/>
              <a:gd name="connsiteX2" fmla="*/ 352647 w 1719403"/>
              <a:gd name="connsiteY2" fmla="*/ 1090480 h 1424663"/>
              <a:gd name="connsiteX3" fmla="*/ 1090480 w 1719403"/>
              <a:gd name="connsiteY3" fmla="*/ 1072016 h 1424663"/>
              <a:gd name="connsiteX4" fmla="*/ 1450163 w 1719403"/>
              <a:gd name="connsiteY4" fmla="*/ 693867 h 1424663"/>
              <a:gd name="connsiteX5" fmla="*/ 1072015 w 1719403"/>
              <a:gd name="connsiteY5" fmla="*/ 334183 h 1424663"/>
              <a:gd name="connsiteX6" fmla="*/ 699275 w 1719403"/>
              <a:gd name="connsiteY6" fmla="*/ 190606 h 1424663"/>
              <a:gd name="connsiteX7" fmla="*/ 694510 w 1719403"/>
              <a:gd name="connsiteY7" fmla="*/ 224 h 1424663"/>
              <a:gd name="connsiteX8" fmla="*/ 1203266 w 1719403"/>
              <a:gd name="connsiteY8" fmla="*/ 196195 h 1424663"/>
              <a:gd name="connsiteX9" fmla="*/ 1719403 w 1719403"/>
              <a:gd name="connsiteY9" fmla="*/ 687129 h 1424663"/>
              <a:gd name="connsiteX10" fmla="*/ 1228468 w 1719403"/>
              <a:gd name="connsiteY10" fmla="*/ 1203266 h 1424663"/>
              <a:gd name="connsiteX11" fmla="*/ 221397 w 1719403"/>
              <a:gd name="connsiteY11" fmla="*/ 1228469 h 1424663"/>
              <a:gd name="connsiteX12" fmla="*/ 196194 w 1719403"/>
              <a:gd name="connsiteY12" fmla="*/ 221397 h 1424663"/>
              <a:gd name="connsiteX13" fmla="*/ 694510 w 1719403"/>
              <a:gd name="connsiteY13" fmla="*/ 224 h 142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9403" h="1424663">
                <a:moveTo>
                  <a:pt x="699275" y="190606"/>
                </a:moveTo>
                <a:cubicBezTo>
                  <a:pt x="565753" y="193947"/>
                  <a:pt x="433507" y="248225"/>
                  <a:pt x="334183" y="352648"/>
                </a:cubicBezTo>
                <a:cubicBezTo>
                  <a:pt x="135535" y="561494"/>
                  <a:pt x="143802" y="891833"/>
                  <a:pt x="352647" y="1090480"/>
                </a:cubicBezTo>
                <a:cubicBezTo>
                  <a:pt x="561493" y="1289128"/>
                  <a:pt x="891832" y="1280861"/>
                  <a:pt x="1090480" y="1072016"/>
                </a:cubicBezTo>
                <a:lnTo>
                  <a:pt x="1450163" y="693867"/>
                </a:lnTo>
                <a:lnTo>
                  <a:pt x="1072015" y="334183"/>
                </a:lnTo>
                <a:cubicBezTo>
                  <a:pt x="967592" y="234860"/>
                  <a:pt x="832796" y="187264"/>
                  <a:pt x="699275" y="190606"/>
                </a:cubicBezTo>
                <a:close/>
                <a:moveTo>
                  <a:pt x="694510" y="224"/>
                </a:moveTo>
                <a:cubicBezTo>
                  <a:pt x="876754" y="-4336"/>
                  <a:pt x="1060738" y="60627"/>
                  <a:pt x="1203266" y="196195"/>
                </a:cubicBezTo>
                <a:lnTo>
                  <a:pt x="1719403" y="687129"/>
                </a:lnTo>
                <a:lnTo>
                  <a:pt x="1228468" y="1203266"/>
                </a:lnTo>
                <a:cubicBezTo>
                  <a:pt x="957333" y="1488321"/>
                  <a:pt x="506451" y="1499605"/>
                  <a:pt x="221397" y="1228469"/>
                </a:cubicBezTo>
                <a:cubicBezTo>
                  <a:pt x="-63658" y="957333"/>
                  <a:pt x="-74942" y="506452"/>
                  <a:pt x="196194" y="221397"/>
                </a:cubicBezTo>
                <a:cubicBezTo>
                  <a:pt x="331762" y="78870"/>
                  <a:pt x="512266" y="4786"/>
                  <a:pt x="694510" y="224"/>
                </a:cubicBezTo>
                <a:close/>
              </a:path>
            </a:pathLst>
          </a:custGeom>
          <a:pattFill prst="ltUpDiag">
            <a:fgClr>
              <a:schemeClr val="bg1"/>
            </a:fgClr>
            <a:bgClr>
              <a:schemeClr val="accent5">
                <a:lumMod val="60000"/>
                <a:lumOff val="4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144000" anchor="ctr">
            <a:normAutofit/>
          </a:bodyPr>
          <a:lstStyle/>
          <a:p>
            <a:pPr algn="ctr" fontAlgn="auto">
              <a:spcBef>
                <a:spcPts val="0"/>
              </a:spcBef>
              <a:spcAft>
                <a:spcPts val="0"/>
              </a:spcAft>
              <a:defRPr/>
            </a:pPr>
            <a:r>
              <a:rPr lang="zh-CN" altLang="en-US" sz="2800" b="1" smtClean="0">
                <a:solidFill>
                  <a:schemeClr val="tx1"/>
                </a:solidFill>
                <a:latin typeface="黑体" panose="02010609060101010101" charset="-122"/>
                <a:ea typeface="黑体" panose="02010609060101010101" charset="-122"/>
              </a:rPr>
              <a:t>线性</a:t>
            </a:r>
            <a:r>
              <a:rPr lang="zh-CN" altLang="en-US" sz="2800" b="1">
                <a:solidFill>
                  <a:schemeClr val="tx1"/>
                </a:solidFill>
                <a:latin typeface="黑体" panose="02010609060101010101" charset="-122"/>
                <a:ea typeface="黑体" panose="02010609060101010101" charset="-122"/>
              </a:rPr>
              <a:t>表</a:t>
            </a:r>
            <a:endParaRPr lang="en-US" altLang="zh-CN" sz="2800" b="1" smtClean="0">
              <a:solidFill>
                <a:schemeClr val="tx1"/>
              </a:solidFill>
              <a:latin typeface="黑体" panose="02010609060101010101" charset="-122"/>
              <a:ea typeface="黑体" panose="02010609060101010101" charset="-122"/>
            </a:endParaRPr>
          </a:p>
          <a:p>
            <a:pPr algn="ctr" fontAlgn="auto">
              <a:spcBef>
                <a:spcPts val="0"/>
              </a:spcBef>
              <a:spcAft>
                <a:spcPts val="0"/>
              </a:spcAft>
              <a:defRPr/>
            </a:pPr>
            <a:r>
              <a:rPr lang="zh-CN" altLang="en-US" sz="2800" b="1" smtClean="0">
                <a:solidFill>
                  <a:schemeClr val="tx1"/>
                </a:solidFill>
                <a:latin typeface="黑体" panose="02010609060101010101" charset="-122"/>
                <a:ea typeface="黑体" panose="02010609060101010101" charset="-122"/>
              </a:rPr>
              <a:t>树</a:t>
            </a:r>
            <a:endParaRPr lang="zh-CN" altLang="en-US" sz="2800" b="1" dirty="0">
              <a:solidFill>
                <a:schemeClr val="tx1"/>
              </a:solidFill>
              <a:latin typeface="黑体" panose="02010609060101010101" charset="-122"/>
              <a:ea typeface="黑体" panose="02010609060101010101" charset="-122"/>
            </a:endParaRPr>
          </a:p>
        </p:txBody>
      </p:sp>
      <p:sp>
        <p:nvSpPr>
          <p:cNvPr id="25" name="MH_SubTitle_2"/>
          <p:cNvSpPr/>
          <p:nvPr>
            <p:custDataLst>
              <p:tags r:id="rId3"/>
            </p:custDataLst>
          </p:nvPr>
        </p:nvSpPr>
        <p:spPr>
          <a:xfrm>
            <a:off x="6444208" y="3080811"/>
            <a:ext cx="1390837" cy="1677184"/>
          </a:xfrm>
          <a:custGeom>
            <a:avLst/>
            <a:gdLst>
              <a:gd name="connsiteX0" fmla="*/ 350238 w 713554"/>
              <a:gd name="connsiteY0" fmla="*/ 95466 h 861176"/>
              <a:gd name="connsiteX1" fmla="*/ 167379 w 713554"/>
              <a:gd name="connsiteY1" fmla="*/ 176627 h 861176"/>
              <a:gd name="connsiteX2" fmla="*/ 176627 w 713554"/>
              <a:gd name="connsiteY2" fmla="*/ 546175 h 861176"/>
              <a:gd name="connsiteX3" fmla="*/ 366025 w 713554"/>
              <a:gd name="connsiteY3" fmla="*/ 726326 h 861176"/>
              <a:gd name="connsiteX4" fmla="*/ 546176 w 713554"/>
              <a:gd name="connsiteY4" fmla="*/ 536927 h 861176"/>
              <a:gd name="connsiteX5" fmla="*/ 618088 w 713554"/>
              <a:gd name="connsiteY5" fmla="*/ 350237 h 861176"/>
              <a:gd name="connsiteX6" fmla="*/ 536928 w 713554"/>
              <a:gd name="connsiteY6" fmla="*/ 167378 h 861176"/>
              <a:gd name="connsiteX7" fmla="*/ 350238 w 713554"/>
              <a:gd name="connsiteY7" fmla="*/ 95466 h 861176"/>
              <a:gd name="connsiteX8" fmla="*/ 347852 w 713554"/>
              <a:gd name="connsiteY8" fmla="*/ 112 h 861176"/>
              <a:gd name="connsiteX9" fmla="*/ 602666 w 713554"/>
              <a:gd name="connsiteY9" fmla="*/ 98266 h 861176"/>
              <a:gd name="connsiteX10" fmla="*/ 713442 w 713554"/>
              <a:gd name="connsiteY10" fmla="*/ 347851 h 861176"/>
              <a:gd name="connsiteX11" fmla="*/ 615288 w 713554"/>
              <a:gd name="connsiteY11" fmla="*/ 602665 h 861176"/>
              <a:gd name="connsiteX12" fmla="*/ 369400 w 713554"/>
              <a:gd name="connsiteY12" fmla="*/ 861176 h 861176"/>
              <a:gd name="connsiteX13" fmla="*/ 110889 w 713554"/>
              <a:gd name="connsiteY13" fmla="*/ 615288 h 861176"/>
              <a:gd name="connsiteX14" fmla="*/ 98266 w 713554"/>
              <a:gd name="connsiteY14" fmla="*/ 110889 h 861176"/>
              <a:gd name="connsiteX15" fmla="*/ 347852 w 713554"/>
              <a:gd name="connsiteY15" fmla="*/ 112 h 86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3554" h="861176">
                <a:moveTo>
                  <a:pt x="350238" y="95466"/>
                </a:moveTo>
                <a:cubicBezTo>
                  <a:pt x="283363" y="97140"/>
                  <a:pt x="217126" y="124326"/>
                  <a:pt x="167379" y="176627"/>
                </a:cubicBezTo>
                <a:cubicBezTo>
                  <a:pt x="67884" y="281228"/>
                  <a:pt x="72025" y="446681"/>
                  <a:pt x="176627" y="546175"/>
                </a:cubicBezTo>
                <a:lnTo>
                  <a:pt x="366025" y="726326"/>
                </a:lnTo>
                <a:lnTo>
                  <a:pt x="546176" y="536927"/>
                </a:lnTo>
                <a:cubicBezTo>
                  <a:pt x="595923" y="484626"/>
                  <a:pt x="619761" y="417113"/>
                  <a:pt x="618088" y="350237"/>
                </a:cubicBezTo>
                <a:cubicBezTo>
                  <a:pt x="616414" y="283362"/>
                  <a:pt x="589229" y="217125"/>
                  <a:pt x="536928" y="167378"/>
                </a:cubicBezTo>
                <a:cubicBezTo>
                  <a:pt x="484627" y="117631"/>
                  <a:pt x="417113" y="93793"/>
                  <a:pt x="350238" y="95466"/>
                </a:cubicBezTo>
                <a:close/>
                <a:moveTo>
                  <a:pt x="347852" y="112"/>
                </a:moveTo>
                <a:cubicBezTo>
                  <a:pt x="439130" y="-2172"/>
                  <a:pt x="531280" y="30365"/>
                  <a:pt x="602666" y="98266"/>
                </a:cubicBezTo>
                <a:cubicBezTo>
                  <a:pt x="674052" y="166166"/>
                  <a:pt x="711157" y="256573"/>
                  <a:pt x="713442" y="347851"/>
                </a:cubicBezTo>
                <a:cubicBezTo>
                  <a:pt x="715726" y="439129"/>
                  <a:pt x="683189" y="531279"/>
                  <a:pt x="615288" y="602665"/>
                </a:cubicBezTo>
                <a:lnTo>
                  <a:pt x="369400" y="861176"/>
                </a:lnTo>
                <a:lnTo>
                  <a:pt x="110889" y="615288"/>
                </a:lnTo>
                <a:cubicBezTo>
                  <a:pt x="-31883" y="479488"/>
                  <a:pt x="-37534" y="253660"/>
                  <a:pt x="98266" y="110889"/>
                </a:cubicBezTo>
                <a:cubicBezTo>
                  <a:pt x="166166" y="39503"/>
                  <a:pt x="256573" y="2397"/>
                  <a:pt x="347852" y="112"/>
                </a:cubicBezTo>
                <a:close/>
              </a:path>
            </a:pathLst>
          </a:custGeom>
          <a:pattFill prst="ltUpDiag">
            <a:fgClr>
              <a:schemeClr val="bg1"/>
            </a:fgClr>
            <a:bgClr>
              <a:schemeClr val="accent5">
                <a:lumMod val="60000"/>
                <a:lumOff val="4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fontAlgn="auto">
              <a:spcBef>
                <a:spcPts val="0"/>
              </a:spcBef>
              <a:spcAft>
                <a:spcPts val="0"/>
              </a:spcAft>
              <a:defRPr/>
            </a:pPr>
            <a:r>
              <a:rPr lang="zh-CN" altLang="en-US" sz="3200" b="1" smtClean="0">
                <a:solidFill>
                  <a:schemeClr val="tx1"/>
                </a:solidFill>
                <a:latin typeface="黑体" panose="02010609060101010101" charset="-122"/>
                <a:ea typeface="黑体" panose="02010609060101010101" charset="-122"/>
              </a:rPr>
              <a:t>图</a:t>
            </a:r>
            <a:endParaRPr lang="zh-CN" altLang="en-US" sz="3200" b="1" dirty="0">
              <a:solidFill>
                <a:schemeClr val="tx1"/>
              </a:solidFill>
              <a:latin typeface="黑体" panose="02010609060101010101" charset="-122"/>
              <a:ea typeface="黑体" panose="02010609060101010101" charset="-122"/>
            </a:endParaRPr>
          </a:p>
        </p:txBody>
      </p:sp>
      <p:sp>
        <p:nvSpPr>
          <p:cNvPr id="3082" name="MH_Text_3"/>
          <p:cNvSpPr txBox="1">
            <a:spLocks noChangeArrowheads="1"/>
          </p:cNvSpPr>
          <p:nvPr>
            <p:custDataLst>
              <p:tags r:id="rId4"/>
            </p:custDataLst>
          </p:nvPr>
        </p:nvSpPr>
        <p:spPr bwMode="auto">
          <a:xfrm>
            <a:off x="1043608" y="1477011"/>
            <a:ext cx="2046287"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506020202030204" pitchFamily="34" charset="0"/>
                <a:ea typeface="宋体" panose="02010600030101010101" pitchFamily="2" charset="-122"/>
              </a:defRPr>
            </a:lvl1pPr>
            <a:lvl2pPr marL="742950" indent="-285750">
              <a:defRPr>
                <a:solidFill>
                  <a:schemeClr val="tx1"/>
                </a:solidFill>
                <a:latin typeface="Arial Narrow" panose="020B0506020202030204" pitchFamily="34" charset="0"/>
                <a:ea typeface="宋体" panose="02010600030101010101" pitchFamily="2" charset="-122"/>
              </a:defRPr>
            </a:lvl2pPr>
            <a:lvl3pPr marL="1143000" indent="-228600">
              <a:defRPr>
                <a:solidFill>
                  <a:schemeClr val="tx1"/>
                </a:solidFill>
                <a:latin typeface="Arial Narrow" panose="020B0506020202030204" pitchFamily="34" charset="0"/>
                <a:ea typeface="宋体" panose="02010600030101010101" pitchFamily="2" charset="-122"/>
              </a:defRPr>
            </a:lvl3pPr>
            <a:lvl4pPr marL="1600200" indent="-228600">
              <a:defRPr>
                <a:solidFill>
                  <a:schemeClr val="tx1"/>
                </a:solidFill>
                <a:latin typeface="Arial Narrow" panose="020B0506020202030204" pitchFamily="34" charset="0"/>
                <a:ea typeface="宋体" panose="02010600030101010101" pitchFamily="2" charset="-122"/>
              </a:defRPr>
            </a:lvl4pPr>
            <a:lvl5pPr marL="2057400" indent="-228600">
              <a:defRPr>
                <a:solidFill>
                  <a:schemeClr val="tx1"/>
                </a:solidFill>
                <a:latin typeface="Arial Narrow" panose="020B05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9pPr>
          </a:lstStyle>
          <a:p>
            <a:pPr algn="ctr">
              <a:lnSpc>
                <a:spcPct val="130000"/>
              </a:lnSpc>
              <a:defRPr/>
            </a:pPr>
            <a:r>
              <a:rPr lang="zh-CN" altLang="en-US" sz="1600" smtClean="0">
                <a:latin typeface="黑体" panose="02010609060101010101" charset="-122"/>
                <a:ea typeface="黑体" panose="02010609060101010101" charset="-122"/>
              </a:rPr>
              <a:t>结点的前趋后继关系有限定</a:t>
            </a:r>
            <a:endParaRPr lang="zh-CN" altLang="en-US" sz="1600" smtClean="0">
              <a:latin typeface="黑体" panose="02010609060101010101" charset="-122"/>
              <a:ea typeface="黑体" panose="02010609060101010101" charset="-122"/>
            </a:endParaRPr>
          </a:p>
        </p:txBody>
      </p:sp>
      <p:sp>
        <p:nvSpPr>
          <p:cNvPr id="11" name="MH_Text_3"/>
          <p:cNvSpPr txBox="1">
            <a:spLocks noChangeArrowheads="1"/>
          </p:cNvSpPr>
          <p:nvPr>
            <p:custDataLst>
              <p:tags r:id="rId5"/>
            </p:custDataLst>
          </p:nvPr>
        </p:nvSpPr>
        <p:spPr bwMode="auto">
          <a:xfrm>
            <a:off x="6349206" y="5157192"/>
            <a:ext cx="2046287"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506020202030204" pitchFamily="34" charset="0"/>
                <a:ea typeface="宋体" panose="02010600030101010101" pitchFamily="2" charset="-122"/>
              </a:defRPr>
            </a:lvl1pPr>
            <a:lvl2pPr marL="742950" indent="-285750">
              <a:defRPr>
                <a:solidFill>
                  <a:schemeClr val="tx1"/>
                </a:solidFill>
                <a:latin typeface="Arial Narrow" panose="020B0506020202030204" pitchFamily="34" charset="0"/>
                <a:ea typeface="宋体" panose="02010600030101010101" pitchFamily="2" charset="-122"/>
              </a:defRPr>
            </a:lvl2pPr>
            <a:lvl3pPr marL="1143000" indent="-228600">
              <a:defRPr>
                <a:solidFill>
                  <a:schemeClr val="tx1"/>
                </a:solidFill>
                <a:latin typeface="Arial Narrow" panose="020B0506020202030204" pitchFamily="34" charset="0"/>
                <a:ea typeface="宋体" panose="02010600030101010101" pitchFamily="2" charset="-122"/>
              </a:defRPr>
            </a:lvl3pPr>
            <a:lvl4pPr marL="1600200" indent="-228600">
              <a:defRPr>
                <a:solidFill>
                  <a:schemeClr val="tx1"/>
                </a:solidFill>
                <a:latin typeface="Arial Narrow" panose="020B0506020202030204" pitchFamily="34" charset="0"/>
                <a:ea typeface="宋体" panose="02010600030101010101" pitchFamily="2" charset="-122"/>
              </a:defRPr>
            </a:lvl4pPr>
            <a:lvl5pPr marL="2057400" indent="-228600">
              <a:defRPr>
                <a:solidFill>
                  <a:schemeClr val="tx1"/>
                </a:solidFill>
                <a:latin typeface="Arial Narrow" panose="020B05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9pPr>
          </a:lstStyle>
          <a:p>
            <a:pPr>
              <a:lnSpc>
                <a:spcPct val="130000"/>
              </a:lnSpc>
              <a:defRPr/>
            </a:pPr>
            <a:r>
              <a:rPr lang="zh-CN" altLang="en-US" sz="1600">
                <a:latin typeface="黑体" panose="02010609060101010101" charset="-122"/>
                <a:ea typeface="黑体" panose="02010609060101010101" charset="-122"/>
              </a:rPr>
              <a:t>结点的前趋后继关系无限定</a:t>
            </a:r>
            <a:endParaRPr lang="zh-CN" altLang="en-US" sz="1600">
              <a:latin typeface="黑体" panose="02010609060101010101" charset="-122"/>
              <a:ea typeface="黑体" panose="02010609060101010101" charset="-122"/>
            </a:endParaRPr>
          </a:p>
        </p:txBody>
      </p:sp>
      <p:sp>
        <p:nvSpPr>
          <p:cNvPr id="2" name="矩形 1"/>
          <p:cNvSpPr/>
          <p:nvPr/>
        </p:nvSpPr>
        <p:spPr>
          <a:xfrm>
            <a:off x="942728" y="5962819"/>
            <a:ext cx="6978931" cy="732508"/>
          </a:xfrm>
          <a:prstGeom prst="rect">
            <a:avLst/>
          </a:prstGeom>
        </p:spPr>
        <p:txBody>
          <a:bodyPr wrap="square">
            <a:spAutoFit/>
          </a:bodyPr>
          <a:lstStyle/>
          <a:p>
            <a:pPr algn="l">
              <a:lnSpc>
                <a:spcPct val="130000"/>
              </a:lnSpc>
              <a:defRPr/>
            </a:pPr>
            <a:r>
              <a:rPr lang="zh-CN" altLang="zh-CN" sz="1600">
                <a:solidFill>
                  <a:schemeClr val="bg1">
                    <a:lumMod val="75000"/>
                  </a:schemeClr>
                </a:solidFill>
                <a:latin typeface="黑体" panose="02010609060101010101" charset="-122"/>
                <a:ea typeface="黑体" panose="02010609060101010101" charset="-122"/>
              </a:rPr>
              <a:t>有关图的理论，在“离散数学”的图论中有详细论述和证明。在数据结构中，我们只讨论图在计算机中的存储和操作。</a:t>
            </a:r>
            <a:endParaRPr lang="zh-CN" altLang="zh-CN" sz="1600">
              <a:solidFill>
                <a:schemeClr val="bg1">
                  <a:lumMod val="75000"/>
                </a:schemeClr>
              </a:solidFill>
              <a:latin typeface="黑体" panose="02010609060101010101" charset="-122"/>
              <a:ea typeface="黑体" panose="02010609060101010101" charset="-122"/>
            </a:endParaRPr>
          </a:p>
        </p:txBody>
      </p:sp>
      <p:sp>
        <p:nvSpPr>
          <p:cNvPr id="13" name="MH_Text_3"/>
          <p:cNvSpPr txBox="1">
            <a:spLocks noChangeArrowheads="1"/>
          </p:cNvSpPr>
          <p:nvPr>
            <p:custDataLst>
              <p:tags r:id="rId6"/>
            </p:custDataLst>
          </p:nvPr>
        </p:nvSpPr>
        <p:spPr bwMode="auto">
          <a:xfrm>
            <a:off x="4716015" y="2731630"/>
            <a:ext cx="648073" cy="1921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Narrow" panose="020B0506020202030204" pitchFamily="34" charset="0"/>
                <a:ea typeface="宋体" panose="02010600030101010101" pitchFamily="2" charset="-122"/>
              </a:defRPr>
            </a:lvl1pPr>
            <a:lvl2pPr marL="742950" indent="-285750">
              <a:defRPr>
                <a:solidFill>
                  <a:schemeClr val="tx1"/>
                </a:solidFill>
                <a:latin typeface="Arial Narrow" panose="020B0506020202030204" pitchFamily="34" charset="0"/>
                <a:ea typeface="宋体" panose="02010600030101010101" pitchFamily="2" charset="-122"/>
              </a:defRPr>
            </a:lvl2pPr>
            <a:lvl3pPr marL="1143000" indent="-228600">
              <a:defRPr>
                <a:solidFill>
                  <a:schemeClr val="tx1"/>
                </a:solidFill>
                <a:latin typeface="Arial Narrow" panose="020B0506020202030204" pitchFamily="34" charset="0"/>
                <a:ea typeface="宋体" panose="02010600030101010101" pitchFamily="2" charset="-122"/>
              </a:defRPr>
            </a:lvl3pPr>
            <a:lvl4pPr marL="1600200" indent="-228600">
              <a:defRPr>
                <a:solidFill>
                  <a:schemeClr val="tx1"/>
                </a:solidFill>
                <a:latin typeface="Arial Narrow" panose="020B0506020202030204" pitchFamily="34" charset="0"/>
                <a:ea typeface="宋体" panose="02010600030101010101" pitchFamily="2" charset="-122"/>
              </a:defRPr>
            </a:lvl4pPr>
            <a:lvl5pPr marL="2057400" indent="-228600">
              <a:defRPr>
                <a:solidFill>
                  <a:schemeClr val="tx1"/>
                </a:solidFill>
                <a:latin typeface="Arial Narrow" panose="020B05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9pPr>
          </a:lstStyle>
          <a:p>
            <a:pPr algn="ctr">
              <a:lnSpc>
                <a:spcPct val="130000"/>
              </a:lnSpc>
              <a:defRPr/>
            </a:pPr>
            <a:r>
              <a:rPr lang="zh-CN" altLang="en-US" sz="2000" smtClean="0">
                <a:latin typeface="黑体" panose="02010609060101010101" charset="-122"/>
                <a:ea typeface="黑体" panose="02010609060101010101" charset="-122"/>
              </a:rPr>
              <a:t>结点间关系扩展</a:t>
            </a:r>
            <a:endParaRPr lang="zh-CN" altLang="en-US" sz="2000" smtClean="0">
              <a:latin typeface="黑体" panose="02010609060101010101" charset="-122"/>
              <a:ea typeface="黑体" panose="02010609060101010101" charset="-122"/>
            </a:endParaRPr>
          </a:p>
        </p:txBody>
      </p:sp>
      <p:sp>
        <p:nvSpPr>
          <p:cNvPr id="4" name="圆角矩形标注 3"/>
          <p:cNvSpPr/>
          <p:nvPr/>
        </p:nvSpPr>
        <p:spPr>
          <a:xfrm>
            <a:off x="7308215" y="1846938"/>
            <a:ext cx="1008380" cy="714930"/>
          </a:xfrm>
          <a:prstGeom prst="wedgeRoundRectCallout">
            <a:avLst>
              <a:gd name="adj1" fmla="val -62468"/>
              <a:gd name="adj2" fmla="val 162679"/>
              <a:gd name="adj3" fmla="val 16667"/>
            </a:avLst>
          </a:prstGeom>
          <a:ln>
            <a:solidFill>
              <a:schemeClr val="tx1"/>
            </a:solidFill>
          </a:ln>
        </p:spPr>
        <p:txBody>
          <a:bodyPr wrap="square" rtlCol="0" anchor="ctr">
            <a:spAutoFit/>
          </a:bodyPr>
          <a:lstStyle/>
          <a:p>
            <a:r>
              <a:rPr lang="zh-CN" altLang="en-US" b="1" smtClean="0">
                <a:solidFill>
                  <a:srgbClr val="FF0000"/>
                </a:solidFill>
                <a:latin typeface="黑体" panose="02010609060101010101" charset="-122"/>
                <a:ea typeface="黑体" panose="02010609060101010101" charset="-122"/>
              </a:rPr>
              <a:t>多对多的关系</a:t>
            </a:r>
            <a:endParaRPr lang="zh-CN" altLang="en-US" b="1" smtClean="0">
              <a:solidFill>
                <a:srgbClr val="FF0000"/>
              </a:solidFill>
              <a:latin typeface="黑体" panose="02010609060101010101" charset="-122"/>
              <a:ea typeface="黑体" panose="02010609060101010101" charset="-122"/>
            </a:endParaRPr>
          </a:p>
        </p:txBody>
      </p:sp>
    </p:spTree>
    <p:custDataLst>
      <p:tags r:id="rId7"/>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7F5E5A7-EF95-4F74-89DD-90852A581D88}" type="slidenum">
              <a:rPr lang="zh-CN" altLang="en-US" smtClean="0"/>
            </a:fld>
            <a:endParaRPr lang="en-US" altLang="zh-CN"/>
          </a:p>
        </p:txBody>
      </p:sp>
      <p:sp>
        <p:nvSpPr>
          <p:cNvPr id="5" name="标题 1"/>
          <p:cNvSpPr>
            <a:spLocks noGrp="1"/>
          </p:cNvSpPr>
          <p:nvPr>
            <p:ph type="title"/>
          </p:nvPr>
        </p:nvSpPr>
        <p:spPr>
          <a:xfrm>
            <a:off x="1266825" y="371366"/>
            <a:ext cx="6553200" cy="646331"/>
          </a:xfrm>
        </p:spPr>
        <p:txBody>
          <a:bodyPr/>
          <a:lstStyle/>
          <a:p>
            <a:r>
              <a:rPr lang="zh-CN" altLang="en-US" dirty="0"/>
              <a:t>求</a:t>
            </a:r>
            <a:r>
              <a:rPr lang="zh-CN" altLang="en-US" dirty="0" smtClean="0"/>
              <a:t>关键路径</a:t>
            </a:r>
            <a:r>
              <a:rPr lang="en-US" altLang="zh-CN" dirty="0" smtClean="0"/>
              <a:t>——</a:t>
            </a:r>
            <a:r>
              <a:rPr lang="zh-CN" altLang="en-US" dirty="0" smtClean="0"/>
              <a:t>算法</a:t>
            </a:r>
            <a:endParaRPr lang="zh-CN" altLang="en-US" dirty="0"/>
          </a:p>
        </p:txBody>
      </p:sp>
      <p:sp>
        <p:nvSpPr>
          <p:cNvPr id="7" name="矩形 6"/>
          <p:cNvSpPr/>
          <p:nvPr/>
        </p:nvSpPr>
        <p:spPr>
          <a:xfrm>
            <a:off x="467544" y="1052736"/>
            <a:ext cx="8352928" cy="4431983"/>
          </a:xfrm>
          <a:prstGeom prst="rect">
            <a:avLst/>
          </a:prstGeom>
        </p:spPr>
        <p:txBody>
          <a:bodyPr wrap="square">
            <a:spAutoFit/>
          </a:bodyPr>
          <a:lstStyle/>
          <a:p>
            <a:pPr algn="l"/>
            <a:r>
              <a:rPr lang="zh-CN" altLang="zh-CN" sz="2400" b="1" dirty="0" smtClean="0">
                <a:solidFill>
                  <a:schemeClr val="tx1"/>
                </a:solidFill>
                <a:latin typeface="Consolas" panose="020B0609020204030204"/>
                <a:ea typeface="黑体" panose="02010609060101010101" charset="-122"/>
                <a:cs typeface="Arial" panose="020B0604020202020204" pitchFamily="34" charset="0"/>
              </a:rPr>
              <a:t>伪代码细化描述</a:t>
            </a:r>
            <a:endParaRPr lang="zh-CN" altLang="zh-CN" sz="2400" b="1" dirty="0" smtClean="0">
              <a:solidFill>
                <a:schemeClr val="tx1"/>
              </a:solidFill>
              <a:latin typeface="Consolas" panose="020B0609020204030204"/>
              <a:ea typeface="黑体" panose="02010609060101010101" charset="-122"/>
              <a:cs typeface="Arial" panose="020B0604020202020204" pitchFamily="34" charset="0"/>
            </a:endParaRPr>
          </a:p>
          <a:p>
            <a:pPr algn="l"/>
            <a:r>
              <a:rPr lang="en-US" altLang="zh-CN" sz="2400" b="1" u="sng" dirty="0" err="1"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cs typeface="Arial" panose="020B0604020202020204" pitchFamily="34" charset="0"/>
              </a:rPr>
              <a:t>CriticalPath</a:t>
            </a:r>
            <a:r>
              <a:rPr lang="zh-CN" altLang="zh-CN" sz="2400" b="1" u="sng" dirty="0"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cs typeface="Arial" panose="020B0604020202020204" pitchFamily="34" charset="0"/>
              </a:rPr>
              <a:t>函数：</a:t>
            </a:r>
            <a:r>
              <a:rPr lang="zh-CN" altLang="en-US" sz="2400" b="1" dirty="0" smtClean="0">
                <a:solidFill>
                  <a:srgbClr val="FF0000"/>
                </a:solidFill>
                <a:latin typeface="Consolas" panose="020B0609020204030204"/>
                <a:ea typeface="黑体" panose="02010609060101010101" charset="-122"/>
                <a:cs typeface="Arial" panose="020B0604020202020204" pitchFamily="34" charset="0"/>
              </a:rPr>
              <a:t>求关键路径和关键活动拓扑排序</a:t>
            </a:r>
            <a:r>
              <a:rPr lang="en-US" altLang="zh-CN" sz="2400" b="1" dirty="0" smtClean="0">
                <a:solidFill>
                  <a:srgbClr val="FF0000"/>
                </a:solidFill>
                <a:latin typeface="Consolas" panose="020B0609020204030204"/>
                <a:ea typeface="黑体" panose="02010609060101010101" charset="-122"/>
                <a:cs typeface="Arial" panose="020B0604020202020204" pitchFamily="34" charset="0"/>
              </a:rPr>
              <a:t>(</a:t>
            </a:r>
            <a:r>
              <a:rPr lang="zh-CN" altLang="en-US" sz="2400" b="1" dirty="0" smtClean="0">
                <a:solidFill>
                  <a:srgbClr val="FF0000"/>
                </a:solidFill>
                <a:latin typeface="Consolas" panose="020B0609020204030204"/>
                <a:ea typeface="黑体" panose="02010609060101010101" charset="-122"/>
                <a:cs typeface="Arial" panose="020B0604020202020204" pitchFamily="34" charset="0"/>
              </a:rPr>
              <a:t>排序逆序结果</a:t>
            </a:r>
            <a:r>
              <a:rPr lang="en-US" altLang="zh-CN" sz="2400" b="1" dirty="0" smtClean="0">
                <a:solidFill>
                  <a:srgbClr val="FF0000"/>
                </a:solidFill>
                <a:latin typeface="Consolas" panose="020B0609020204030204"/>
                <a:ea typeface="黑体" panose="02010609060101010101" charset="-122"/>
                <a:cs typeface="Arial" panose="020B0604020202020204" pitchFamily="34" charset="0"/>
              </a:rPr>
              <a:t>y</a:t>
            </a:r>
            <a:r>
              <a:rPr lang="zh-CN" altLang="en-US" sz="2400" b="1" dirty="0" smtClean="0">
                <a:solidFill>
                  <a:srgbClr val="FF0000"/>
                </a:solidFill>
                <a:latin typeface="Consolas" panose="020B0609020204030204"/>
                <a:ea typeface="黑体" panose="02010609060101010101" charset="-122"/>
                <a:cs typeface="Arial" panose="020B0604020202020204" pitchFamily="34" charset="0"/>
              </a:rPr>
              <a:t>已排在栈</a:t>
            </a:r>
            <a:r>
              <a:rPr lang="en-US" altLang="zh-CN" sz="2400" b="1" dirty="0" smtClean="0">
                <a:solidFill>
                  <a:srgbClr val="FF0000"/>
                </a:solidFill>
                <a:latin typeface="Consolas" panose="020B0609020204030204"/>
                <a:ea typeface="黑体" panose="02010609060101010101" charset="-122"/>
                <a:cs typeface="Arial" panose="020B0604020202020204" pitchFamily="34" charset="0"/>
              </a:rPr>
              <a:t>T</a:t>
            </a:r>
            <a:r>
              <a:rPr lang="zh-CN" altLang="en-US" sz="2400" b="1" dirty="0" smtClean="0">
                <a:solidFill>
                  <a:srgbClr val="FF0000"/>
                </a:solidFill>
                <a:latin typeface="Consolas" panose="020B0609020204030204"/>
                <a:ea typeface="黑体" panose="02010609060101010101" charset="-122"/>
                <a:cs typeface="Arial" panose="020B0604020202020204" pitchFamily="34" charset="0"/>
              </a:rPr>
              <a:t>中</a:t>
            </a:r>
            <a:r>
              <a:rPr lang="en-US" altLang="zh-CN" sz="2400" b="1" dirty="0" smtClean="0">
                <a:solidFill>
                  <a:srgbClr val="FF0000"/>
                </a:solidFill>
                <a:latin typeface="Consolas" panose="020B0609020204030204"/>
                <a:ea typeface="黑体" panose="02010609060101010101" charset="-122"/>
                <a:cs typeface="Arial" panose="020B0604020202020204" pitchFamily="34" charset="0"/>
              </a:rPr>
              <a:t>)</a:t>
            </a:r>
            <a:endParaRPr lang="zh-CN" altLang="zh-CN" sz="2400" b="1" dirty="0" smtClean="0">
              <a:solidFill>
                <a:srgbClr val="FF0000"/>
              </a:solidFill>
              <a:latin typeface="Consolas" panose="020B0609020204030204"/>
              <a:ea typeface="黑体" panose="02010609060101010101" charset="-122"/>
              <a:cs typeface="Arial" panose="020B0604020202020204" pitchFamily="34" charset="0"/>
            </a:endParaRPr>
          </a:p>
          <a:p>
            <a:pPr algn="l">
              <a:lnSpc>
                <a:spcPct val="150000"/>
              </a:lnSpc>
            </a:pP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1</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初始化顶点事件最迟发生时间</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vl</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为汇点的最早发生时间</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ve</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endParaRPr lang="zh-CN" altLang="zh-CN" sz="2000" b="1" dirty="0" smtClean="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2</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按</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T</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栈顺序求出</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Vk</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的邻接点</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Vi</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的</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最迟发生时间</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vl</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](&lt;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i,k</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&gt;)</a:t>
            </a:r>
            <a:endParaRPr lang="en-US" altLang="zh-CN" sz="2000" b="1" dirty="0" smtClean="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若 </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vl</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[k]-</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dut</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&lt;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vl</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   </a:t>
            </a:r>
            <a:r>
              <a:rPr lang="en-US" altLang="zh-CN" sz="2000" b="1" dirty="0" err="1" smtClean="0">
                <a:solidFill>
                  <a:srgbClr val="FF0000"/>
                </a:solidFill>
                <a:latin typeface="Consolas" panose="020B0609020204030204"/>
                <a:ea typeface="黑体" panose="02010609060101010101" charset="-122"/>
                <a:cs typeface="Arial" panose="020B0604020202020204" pitchFamily="34" charset="0"/>
              </a:rPr>
              <a:t>vl</a:t>
            </a:r>
            <a:r>
              <a:rPr lang="en-US" altLang="zh-CN" sz="2000" b="1" dirty="0" smtClean="0">
                <a:solidFill>
                  <a:srgbClr val="FF0000"/>
                </a:solidFill>
                <a:latin typeface="Consolas" panose="020B0609020204030204"/>
                <a:ea typeface="黑体" panose="02010609060101010101" charset="-122"/>
                <a:cs typeface="Arial" panose="020B0604020202020204" pitchFamily="34" charset="0"/>
              </a:rPr>
              <a:t>[</a:t>
            </a:r>
            <a:r>
              <a:rPr lang="en-US" altLang="zh-CN" sz="2000" b="1" dirty="0" err="1" smtClean="0">
                <a:solidFill>
                  <a:srgbClr val="FF0000"/>
                </a:solidFill>
                <a:latin typeface="Consolas" panose="020B0609020204030204"/>
                <a:ea typeface="黑体" panose="02010609060101010101" charset="-122"/>
                <a:cs typeface="Arial" panose="020B0604020202020204" pitchFamily="34" charset="0"/>
              </a:rPr>
              <a:t>i</a:t>
            </a:r>
            <a:r>
              <a:rPr lang="en-US" altLang="zh-CN" sz="2000" b="1" dirty="0" smtClean="0">
                <a:solidFill>
                  <a:srgbClr val="FF0000"/>
                </a:solidFill>
                <a:latin typeface="Consolas" panose="020B0609020204030204"/>
                <a:ea typeface="黑体" panose="02010609060101010101" charset="-122"/>
                <a:cs typeface="Arial" panose="020B0604020202020204" pitchFamily="34" charset="0"/>
              </a:rPr>
              <a:t>]</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vl</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[k]-</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dut</a:t>
            </a:r>
            <a:endParaRPr lang="zh-CN" altLang="zh-CN" sz="2000" b="1" dirty="0" smtClean="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3</a:t>
            </a:r>
            <a:r>
              <a:rPr lang="zh-CN"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依次遍历每一个活动</a:t>
            </a:r>
            <a:endParaRPr lang="en-US" altLang="zh-CN" sz="2000" b="1" dirty="0" smtClean="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    活动</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&lt;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i,k</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&gt;</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的最早开始时间</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ee</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顶点</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的最早开始时间</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ve</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endParaRPr lang="en-US" altLang="zh-CN" sz="2000" b="1" dirty="0" smtClean="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    活动</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&lt;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i,k</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&gt;</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的最晚开始时间</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el[</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顶点</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k</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的最晚开始时间</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vl</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[k]-</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dut</a:t>
            </a:r>
            <a:endParaRPr lang="en-US" altLang="zh-CN" sz="2000" b="1" dirty="0" smtClean="0">
              <a:solidFill>
                <a:schemeClr val="tx1"/>
              </a:solidFill>
              <a:latin typeface="Consolas" panose="020B0609020204030204"/>
              <a:ea typeface="黑体" panose="02010609060101010101" charset="-122"/>
              <a:cs typeface="Arial" panose="020B0604020202020204" pitchFamily="34" charset="0"/>
            </a:endParaRPr>
          </a:p>
          <a:p>
            <a:pPr algn="l">
              <a:lnSpc>
                <a:spcPct val="150000"/>
              </a:lnSpc>
            </a:pP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若（</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ee</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]==el[</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  </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则 </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&lt;</a:t>
            </a:r>
            <a:r>
              <a:rPr lang="en-US" altLang="zh-CN" sz="2000" b="1" dirty="0" err="1" smtClean="0">
                <a:solidFill>
                  <a:schemeClr val="tx1"/>
                </a:solidFill>
                <a:latin typeface="Consolas" panose="020B0609020204030204"/>
                <a:ea typeface="黑体" panose="02010609060101010101" charset="-122"/>
                <a:cs typeface="Arial" panose="020B0604020202020204" pitchFamily="34" charset="0"/>
              </a:rPr>
              <a:t>i,k</a:t>
            </a:r>
            <a:r>
              <a:rPr lang="en-US" altLang="zh-CN" sz="2000" b="1" dirty="0" smtClean="0">
                <a:solidFill>
                  <a:schemeClr val="tx1"/>
                </a:solidFill>
                <a:latin typeface="Consolas" panose="020B0609020204030204"/>
                <a:ea typeface="黑体" panose="02010609060101010101" charset="-122"/>
                <a:cs typeface="Arial" panose="020B0604020202020204" pitchFamily="34" charset="0"/>
              </a:rPr>
              <a:t>&gt; </a:t>
            </a:r>
            <a:r>
              <a:rPr lang="zh-CN" altLang="en-US" sz="2000" b="1" dirty="0" smtClean="0">
                <a:solidFill>
                  <a:schemeClr val="tx1"/>
                </a:solidFill>
                <a:latin typeface="Consolas" panose="020B0609020204030204"/>
                <a:ea typeface="黑体" panose="02010609060101010101" charset="-122"/>
                <a:cs typeface="Arial" panose="020B0604020202020204" pitchFamily="34" charset="0"/>
              </a:rPr>
              <a:t>为关键活动</a:t>
            </a:r>
            <a:endParaRPr lang="en-US" altLang="zh-CN" sz="2000" b="1" dirty="0" smtClean="0">
              <a:solidFill>
                <a:schemeClr val="tx1"/>
              </a:solidFill>
              <a:latin typeface="Consolas" panose="020B0609020204030204"/>
              <a:ea typeface="黑体" panose="02010609060101010101"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求关键路径</a:t>
            </a:r>
            <a:r>
              <a:rPr lang="en-US" altLang="zh-CN"/>
              <a:t>——</a:t>
            </a:r>
            <a:r>
              <a:rPr lang="zh-CN" altLang="en-US"/>
              <a:t>数据结构描述</a:t>
            </a:r>
            <a:endParaRPr lang="zh-CN" altLang="en-US"/>
          </a:p>
        </p:txBody>
      </p:sp>
      <p:pic>
        <p:nvPicPr>
          <p:cNvPr id="38914" name="Picture 2" descr="6t8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504" y="1599389"/>
            <a:ext cx="8972102" cy="262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572000" y="4653136"/>
            <a:ext cx="4464496" cy="1754326"/>
          </a:xfrm>
          <a:prstGeom prst="rect">
            <a:avLst/>
          </a:prstGeom>
          <a:solidFill>
            <a:schemeClr val="bg2">
              <a:lumMod val="20000"/>
              <a:lumOff val="80000"/>
            </a:schemeClr>
          </a:solidFill>
          <a:ln>
            <a:solidFill>
              <a:schemeClr val="bg1">
                <a:lumMod val="75000"/>
              </a:schemeClr>
            </a:solidFill>
          </a:ln>
        </p:spPr>
        <p:txBody>
          <a:bodyPr wrap="square">
            <a:spAutoFit/>
          </a:bodyPr>
          <a:lstStyle/>
          <a:p>
            <a:pPr algn="l"/>
            <a:r>
              <a:rPr lang="en-US" altLang="zh-CN" b="1">
                <a:solidFill>
                  <a:schemeClr val="tx1"/>
                </a:solidFill>
                <a:ea typeface="黑体" panose="02010609060101010101" charset="-122"/>
                <a:cs typeface="Arial" panose="020B0604020202020204" pitchFamily="34" charset="0"/>
              </a:rPr>
              <a:t>typedef struct  //</a:t>
            </a:r>
            <a:r>
              <a:rPr lang="zh-CN" altLang="zh-CN" b="1">
                <a:solidFill>
                  <a:schemeClr val="tx1"/>
                </a:solidFill>
                <a:ea typeface="黑体" panose="02010609060101010101" charset="-122"/>
                <a:cs typeface="Arial" panose="020B0604020202020204" pitchFamily="34" charset="0"/>
              </a:rPr>
              <a:t>邻接表顶点结点结构</a:t>
            </a:r>
            <a:endParaRPr lang="zh-CN" altLang="zh-CN" b="1">
              <a:solidFill>
                <a:schemeClr val="tx1"/>
              </a:solidFill>
              <a:ea typeface="黑体" panose="02010609060101010101" charset="-122"/>
              <a:cs typeface="Arial" panose="020B0604020202020204" pitchFamily="34" charset="0"/>
            </a:endParaRPr>
          </a:p>
          <a:p>
            <a:pPr algn="l"/>
            <a:r>
              <a:rPr lang="en-US" altLang="zh-CN" b="1">
                <a:solidFill>
                  <a:schemeClr val="tx1"/>
                </a:solidFill>
                <a:ea typeface="黑体" panose="02010609060101010101" charset="-122"/>
                <a:cs typeface="Arial" panose="020B0604020202020204" pitchFamily="34" charset="0"/>
              </a:rPr>
              <a:t>{             </a:t>
            </a:r>
            <a:endParaRPr lang="zh-CN" altLang="zh-CN" b="1">
              <a:solidFill>
                <a:schemeClr val="tx1"/>
              </a:solidFill>
              <a:ea typeface="黑体" panose="02010609060101010101" charset="-122"/>
              <a:cs typeface="Arial" panose="020B0604020202020204" pitchFamily="34" charset="0"/>
            </a:endParaRPr>
          </a:p>
          <a:p>
            <a:pPr algn="l"/>
            <a:r>
              <a:rPr lang="en-US" altLang="zh-CN" b="1">
                <a:solidFill>
                  <a:schemeClr val="tx1"/>
                </a:solidFill>
                <a:ea typeface="黑体" panose="02010609060101010101" charset="-122"/>
                <a:cs typeface="Arial" panose="020B0604020202020204" pitchFamily="34" charset="0"/>
              </a:rPr>
              <a:t>   VexType  vertex;   //</a:t>
            </a:r>
            <a:r>
              <a:rPr lang="zh-CN" altLang="zh-CN" b="1">
                <a:solidFill>
                  <a:schemeClr val="tx1"/>
                </a:solidFill>
                <a:ea typeface="黑体" panose="02010609060101010101" charset="-122"/>
                <a:cs typeface="Arial" panose="020B0604020202020204" pitchFamily="34" charset="0"/>
              </a:rPr>
              <a:t>顶点</a:t>
            </a:r>
            <a:endParaRPr lang="zh-CN" altLang="zh-CN" b="1">
              <a:solidFill>
                <a:schemeClr val="tx1"/>
              </a:solidFill>
              <a:ea typeface="黑体" panose="02010609060101010101" charset="-122"/>
              <a:cs typeface="Arial" panose="020B0604020202020204" pitchFamily="34" charset="0"/>
            </a:endParaRPr>
          </a:p>
          <a:p>
            <a:pPr algn="l"/>
            <a:r>
              <a:rPr lang="en-US" altLang="zh-CN" b="1">
                <a:solidFill>
                  <a:schemeClr val="tx1"/>
                </a:solidFill>
                <a:ea typeface="黑体" panose="02010609060101010101" charset="-122"/>
                <a:cs typeface="Arial" panose="020B0604020202020204" pitchFamily="34" charset="0"/>
              </a:rPr>
              <a:t>    int  indegree; </a:t>
            </a:r>
            <a:r>
              <a:rPr lang="en-US" altLang="zh-CN" b="1" smtClean="0">
                <a:solidFill>
                  <a:schemeClr val="tx1"/>
                </a:solidFill>
                <a:ea typeface="黑体" panose="02010609060101010101" charset="-122"/>
                <a:cs typeface="Arial" panose="020B0604020202020204" pitchFamily="34" charset="0"/>
              </a:rPr>
              <a:t>//</a:t>
            </a:r>
            <a:r>
              <a:rPr lang="zh-CN" altLang="zh-CN" b="1">
                <a:solidFill>
                  <a:schemeClr val="tx1"/>
                </a:solidFill>
                <a:ea typeface="黑体" panose="02010609060101010101" charset="-122"/>
                <a:cs typeface="Arial" panose="020B0604020202020204" pitchFamily="34" charset="0"/>
              </a:rPr>
              <a:t>入度——此为可选项</a:t>
            </a:r>
            <a:endParaRPr lang="zh-CN" altLang="zh-CN" b="1">
              <a:solidFill>
                <a:schemeClr val="tx1"/>
              </a:solidFill>
              <a:ea typeface="黑体" panose="02010609060101010101" charset="-122"/>
              <a:cs typeface="Arial" panose="020B0604020202020204" pitchFamily="34" charset="0"/>
            </a:endParaRPr>
          </a:p>
          <a:p>
            <a:pPr algn="l"/>
            <a:r>
              <a:rPr lang="en-US" altLang="zh-CN" b="1">
                <a:solidFill>
                  <a:schemeClr val="tx1"/>
                </a:solidFill>
                <a:ea typeface="黑体" panose="02010609060101010101" charset="-122"/>
                <a:cs typeface="Arial" panose="020B0604020202020204" pitchFamily="34" charset="0"/>
              </a:rPr>
              <a:t>   AdjNode *link;     // </a:t>
            </a:r>
            <a:r>
              <a:rPr lang="zh-CN" altLang="zh-CN" b="1">
                <a:solidFill>
                  <a:schemeClr val="tx1"/>
                </a:solidFill>
                <a:ea typeface="黑体" panose="02010609060101010101" charset="-122"/>
                <a:cs typeface="Arial" panose="020B0604020202020204" pitchFamily="34" charset="0"/>
              </a:rPr>
              <a:t>邻接点头指针</a:t>
            </a:r>
            <a:endParaRPr lang="zh-CN" altLang="zh-CN" b="1">
              <a:solidFill>
                <a:schemeClr val="tx1"/>
              </a:solidFill>
              <a:ea typeface="黑体" panose="02010609060101010101" charset="-122"/>
              <a:cs typeface="Arial" panose="020B0604020202020204" pitchFamily="34" charset="0"/>
            </a:endParaRPr>
          </a:p>
          <a:p>
            <a:pPr algn="l"/>
            <a:r>
              <a:rPr lang="en-US" altLang="zh-CN" b="1">
                <a:solidFill>
                  <a:schemeClr val="tx1"/>
                </a:solidFill>
                <a:ea typeface="黑体" panose="02010609060101010101" charset="-122"/>
                <a:cs typeface="Arial" panose="020B0604020202020204" pitchFamily="34" charset="0"/>
              </a:rPr>
              <a:t>} AL_VexNode; </a:t>
            </a:r>
            <a:endParaRPr lang="zh-CN" altLang="zh-CN" b="1">
              <a:solidFill>
                <a:schemeClr val="tx1"/>
              </a:solidFill>
              <a:ea typeface="黑体" panose="02010609060101010101" charset="-122"/>
              <a:cs typeface="Arial" panose="020B0604020202020204" pitchFamily="34" charset="0"/>
            </a:endParaRPr>
          </a:p>
        </p:txBody>
      </p:sp>
      <p:sp>
        <p:nvSpPr>
          <p:cNvPr id="7" name="矩形 6"/>
          <p:cNvSpPr/>
          <p:nvPr/>
        </p:nvSpPr>
        <p:spPr>
          <a:xfrm>
            <a:off x="107504" y="4655674"/>
            <a:ext cx="4392488" cy="1754326"/>
          </a:xfrm>
          <a:prstGeom prst="rect">
            <a:avLst/>
          </a:prstGeom>
          <a:solidFill>
            <a:schemeClr val="bg2">
              <a:lumMod val="20000"/>
              <a:lumOff val="80000"/>
            </a:schemeClr>
          </a:solidFill>
          <a:ln>
            <a:solidFill>
              <a:schemeClr val="bg1">
                <a:lumMod val="75000"/>
              </a:schemeClr>
            </a:solidFill>
          </a:ln>
        </p:spPr>
        <p:txBody>
          <a:bodyPr wrap="square">
            <a:spAutoFit/>
          </a:bodyPr>
          <a:lstStyle/>
          <a:p>
            <a:pPr algn="l"/>
            <a:r>
              <a:rPr lang="en-US" altLang="zh-CN" b="1">
                <a:solidFill>
                  <a:schemeClr val="tx1"/>
                </a:solidFill>
                <a:ea typeface="黑体" panose="02010609060101010101" charset="-122"/>
                <a:cs typeface="Arial" panose="020B0604020202020204" pitchFamily="34" charset="0"/>
              </a:rPr>
              <a:t>typedef struct AdjNode  //</a:t>
            </a:r>
            <a:r>
              <a:rPr lang="zh-CN" altLang="zh-CN" b="1">
                <a:solidFill>
                  <a:schemeClr val="tx1"/>
                </a:solidFill>
                <a:ea typeface="黑体" panose="02010609060101010101" charset="-122"/>
                <a:cs typeface="Arial" panose="020B0604020202020204" pitchFamily="34" charset="0"/>
              </a:rPr>
              <a:t>邻接结点结构</a:t>
            </a:r>
            <a:endParaRPr lang="zh-CN" altLang="zh-CN" b="1">
              <a:solidFill>
                <a:schemeClr val="tx1"/>
              </a:solidFill>
              <a:ea typeface="黑体" panose="02010609060101010101" charset="-122"/>
              <a:cs typeface="Arial" panose="020B0604020202020204" pitchFamily="34" charset="0"/>
            </a:endParaRPr>
          </a:p>
          <a:p>
            <a:pPr algn="l"/>
            <a:r>
              <a:rPr lang="en-US" altLang="zh-CN" b="1">
                <a:solidFill>
                  <a:schemeClr val="tx1"/>
                </a:solidFill>
                <a:ea typeface="黑体" panose="02010609060101010101" charset="-122"/>
                <a:cs typeface="Arial" panose="020B0604020202020204" pitchFamily="34" charset="0"/>
              </a:rPr>
              <a:t>{     </a:t>
            </a:r>
            <a:endParaRPr lang="zh-CN" altLang="zh-CN" b="1">
              <a:solidFill>
                <a:schemeClr val="tx1"/>
              </a:solidFill>
              <a:ea typeface="黑体" panose="02010609060101010101" charset="-122"/>
              <a:cs typeface="Arial" panose="020B0604020202020204" pitchFamily="34" charset="0"/>
            </a:endParaRPr>
          </a:p>
          <a:p>
            <a:pPr algn="l"/>
            <a:r>
              <a:rPr lang="en-US" altLang="zh-CN" b="1">
                <a:solidFill>
                  <a:schemeClr val="tx1"/>
                </a:solidFill>
                <a:ea typeface="黑体" panose="02010609060101010101" charset="-122"/>
                <a:cs typeface="Arial" panose="020B0604020202020204" pitchFamily="34" charset="0"/>
              </a:rPr>
              <a:t>   int adjvex;    </a:t>
            </a:r>
            <a:r>
              <a:rPr lang="en-US" altLang="zh-CN" b="1" smtClean="0">
                <a:solidFill>
                  <a:schemeClr val="tx1"/>
                </a:solidFill>
                <a:ea typeface="黑体" panose="02010609060101010101" charset="-122"/>
                <a:cs typeface="Arial" panose="020B0604020202020204" pitchFamily="34" charset="0"/>
              </a:rPr>
              <a:t>   </a:t>
            </a:r>
            <a:r>
              <a:rPr lang="en-US" altLang="zh-CN" b="1">
                <a:solidFill>
                  <a:schemeClr val="tx1"/>
                </a:solidFill>
                <a:ea typeface="黑体" panose="02010609060101010101" charset="-122"/>
                <a:cs typeface="Arial" panose="020B0604020202020204" pitchFamily="34" charset="0"/>
              </a:rPr>
              <a:t>//</a:t>
            </a:r>
            <a:r>
              <a:rPr lang="zh-CN" altLang="zh-CN" b="1">
                <a:solidFill>
                  <a:schemeClr val="tx1"/>
                </a:solidFill>
                <a:ea typeface="黑体" panose="02010609060101010101" charset="-122"/>
                <a:cs typeface="Arial" panose="020B0604020202020204" pitchFamily="34" charset="0"/>
              </a:rPr>
              <a:t>邻接点编号</a:t>
            </a:r>
            <a:endParaRPr lang="zh-CN" altLang="zh-CN" b="1">
              <a:solidFill>
                <a:schemeClr val="tx1"/>
              </a:solidFill>
              <a:ea typeface="黑体" panose="02010609060101010101" charset="-122"/>
              <a:cs typeface="Arial" panose="020B0604020202020204" pitchFamily="34" charset="0"/>
            </a:endParaRPr>
          </a:p>
          <a:p>
            <a:pPr algn="l"/>
            <a:r>
              <a:rPr lang="en-US" altLang="zh-CN" b="1">
                <a:solidFill>
                  <a:schemeClr val="tx1"/>
                </a:solidFill>
                <a:ea typeface="黑体" panose="02010609060101010101" charset="-122"/>
                <a:cs typeface="Arial" panose="020B0604020202020204" pitchFamily="34" charset="0"/>
              </a:rPr>
              <a:t>   int weight;    </a:t>
            </a:r>
            <a:r>
              <a:rPr lang="en-US" altLang="zh-CN" b="1" smtClean="0">
                <a:solidFill>
                  <a:schemeClr val="tx1"/>
                </a:solidFill>
                <a:ea typeface="黑体" panose="02010609060101010101" charset="-122"/>
                <a:cs typeface="Arial" panose="020B0604020202020204" pitchFamily="34" charset="0"/>
              </a:rPr>
              <a:t>  </a:t>
            </a:r>
            <a:r>
              <a:rPr lang="en-US" altLang="zh-CN" b="1">
                <a:solidFill>
                  <a:schemeClr val="tx1"/>
                </a:solidFill>
                <a:ea typeface="黑体" panose="02010609060101010101" charset="-122"/>
                <a:cs typeface="Arial" panose="020B0604020202020204" pitchFamily="34" charset="0"/>
              </a:rPr>
              <a:t>//</a:t>
            </a:r>
            <a:r>
              <a:rPr lang="zh-CN" altLang="zh-CN" b="1">
                <a:solidFill>
                  <a:schemeClr val="tx1"/>
                </a:solidFill>
                <a:ea typeface="黑体" panose="02010609060101010101" charset="-122"/>
                <a:cs typeface="Arial" panose="020B0604020202020204" pitchFamily="34" charset="0"/>
              </a:rPr>
              <a:t>权值——可选项</a:t>
            </a:r>
            <a:endParaRPr lang="zh-CN" altLang="zh-CN" b="1">
              <a:solidFill>
                <a:schemeClr val="tx1"/>
              </a:solidFill>
              <a:ea typeface="黑体" panose="02010609060101010101" charset="-122"/>
              <a:cs typeface="Arial" panose="020B0604020202020204" pitchFamily="34" charset="0"/>
            </a:endParaRPr>
          </a:p>
          <a:p>
            <a:pPr algn="l"/>
            <a:r>
              <a:rPr lang="en-US" altLang="zh-CN" b="1">
                <a:solidFill>
                  <a:schemeClr val="tx1"/>
                </a:solidFill>
                <a:ea typeface="黑体" panose="02010609060101010101" charset="-122"/>
                <a:cs typeface="Arial" panose="020B0604020202020204" pitchFamily="34" charset="0"/>
              </a:rPr>
              <a:t>   AdjNode *next;   // </a:t>
            </a:r>
            <a:r>
              <a:rPr lang="zh-CN" altLang="zh-CN" b="1">
                <a:solidFill>
                  <a:schemeClr val="tx1"/>
                </a:solidFill>
                <a:ea typeface="黑体" panose="02010609060101010101" charset="-122"/>
                <a:cs typeface="Arial" panose="020B0604020202020204" pitchFamily="34" charset="0"/>
              </a:rPr>
              <a:t>邻接点指针</a:t>
            </a:r>
            <a:endParaRPr lang="zh-CN" altLang="zh-CN" b="1">
              <a:solidFill>
                <a:schemeClr val="tx1"/>
              </a:solidFill>
              <a:ea typeface="黑体" panose="02010609060101010101" charset="-122"/>
              <a:cs typeface="Arial" panose="020B0604020202020204" pitchFamily="34" charset="0"/>
            </a:endParaRPr>
          </a:p>
          <a:p>
            <a:pPr algn="l"/>
            <a:r>
              <a:rPr lang="en-US" altLang="zh-CN" b="1">
                <a:solidFill>
                  <a:schemeClr val="tx1"/>
                </a:solidFill>
                <a:ea typeface="黑体" panose="02010609060101010101" charset="-122"/>
                <a:cs typeface="Arial" panose="020B0604020202020204" pitchFamily="34" charset="0"/>
              </a:rPr>
              <a:t>} AL_AdjNode; </a:t>
            </a:r>
            <a:endParaRPr lang="zh-CN" altLang="zh-CN" b="1">
              <a:solidFill>
                <a:schemeClr val="tx1"/>
              </a:solidFill>
              <a:ea typeface="黑体" panose="02010609060101010101" charset="-122"/>
              <a:cs typeface="Arial" panose="020B0604020202020204" pitchFamily="34" charset="0"/>
            </a:endParaRPr>
          </a:p>
        </p:txBody>
      </p:sp>
      <p:sp>
        <p:nvSpPr>
          <p:cNvPr id="8" name="TextBox 7"/>
          <p:cNvSpPr txBox="1"/>
          <p:nvPr/>
        </p:nvSpPr>
        <p:spPr bwMode="auto">
          <a:xfrm>
            <a:off x="467544" y="1052736"/>
            <a:ext cx="3960440" cy="402291"/>
          </a:xfrm>
          <a:prstGeom prst="rect">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en-US" altLang="zh-CN" sz="2000" dirty="0" smtClean="0">
                <a:solidFill>
                  <a:srgbClr val="FF0000"/>
                </a:solidFill>
                <a:effectLst>
                  <a:outerShdw blurRad="38100" dist="38100" dir="2700000" algn="tl">
                    <a:srgbClr val="000000">
                      <a:alpha val="43137"/>
                    </a:srgbClr>
                  </a:outerShdw>
                </a:effectLst>
              </a:rPr>
              <a:t>1) </a:t>
            </a:r>
            <a:r>
              <a:rPr lang="zh-CN" altLang="en-US" sz="2000" dirty="0" smtClean="0">
                <a:solidFill>
                  <a:srgbClr val="FF0000"/>
                </a:solidFill>
                <a:effectLst>
                  <a:outerShdw blurRad="38100" dist="38100" dir="2700000" algn="tl">
                    <a:srgbClr val="000000">
                      <a:alpha val="43137"/>
                    </a:srgbClr>
                  </a:outerShdw>
                </a:effectLst>
              </a:rPr>
              <a:t>图的存储</a:t>
            </a:r>
            <a:r>
              <a:rPr lang="en-US" altLang="zh-CN" sz="2000" dirty="0" smtClean="0">
                <a:solidFill>
                  <a:srgbClr val="FF0000"/>
                </a:solidFill>
                <a:effectLst>
                  <a:outerShdw blurRad="38100" dist="38100" dir="2700000" algn="tl">
                    <a:srgbClr val="000000">
                      <a:alpha val="43137"/>
                    </a:srgbClr>
                  </a:outerShdw>
                </a:effectLst>
              </a:rPr>
              <a:t>——</a:t>
            </a:r>
            <a:r>
              <a:rPr lang="zh-CN" altLang="en-US" sz="2000" dirty="0" smtClean="0">
                <a:solidFill>
                  <a:srgbClr val="FF0000"/>
                </a:solidFill>
                <a:effectLst>
                  <a:outerShdw blurRad="38100" dist="38100" dir="2700000" algn="tl">
                    <a:srgbClr val="000000">
                      <a:alpha val="43137"/>
                    </a:srgbClr>
                  </a:outerShdw>
                </a:effectLst>
              </a:rPr>
              <a:t>邻接表</a:t>
            </a:r>
            <a:endParaRPr lang="zh-CN" altLang="en-US" sz="2000"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17F5E5A7-EF95-4F74-89DD-90852A581D88}" type="slidenum">
              <a:rPr lang="zh-CN" altLang="en-US" smtClean="0"/>
            </a:fld>
            <a:endParaRPr lang="en-US" altLang="zh-CN"/>
          </a:p>
        </p:txBody>
      </p:sp>
      <p:sp>
        <p:nvSpPr>
          <p:cNvPr id="5" name="TextBox 4"/>
          <p:cNvSpPr txBox="1"/>
          <p:nvPr/>
        </p:nvSpPr>
        <p:spPr bwMode="auto">
          <a:xfrm>
            <a:off x="467544" y="1052736"/>
            <a:ext cx="5184576" cy="402291"/>
          </a:xfrm>
          <a:prstGeom prst="rect">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en-US" altLang="zh-CN" sz="2000" dirty="0" smtClean="0">
                <a:solidFill>
                  <a:srgbClr val="FF0000"/>
                </a:solidFill>
                <a:effectLst>
                  <a:outerShdw blurRad="38100" dist="38100" dir="2700000" algn="tl">
                    <a:srgbClr val="000000">
                      <a:alpha val="43137"/>
                    </a:srgbClr>
                  </a:outerShdw>
                </a:effectLst>
              </a:rPr>
              <a:t>2) </a:t>
            </a:r>
            <a:r>
              <a:rPr lang="zh-CN" altLang="en-US" sz="2000" dirty="0" smtClean="0">
                <a:solidFill>
                  <a:srgbClr val="FF0000"/>
                </a:solidFill>
                <a:effectLst>
                  <a:outerShdw blurRad="38100" dist="38100" dir="2700000" algn="tl">
                    <a:srgbClr val="000000">
                      <a:alpha val="43137"/>
                    </a:srgbClr>
                  </a:outerShdw>
                </a:effectLst>
              </a:rPr>
              <a:t>栈</a:t>
            </a:r>
            <a:r>
              <a:rPr lang="en-US" altLang="zh-CN" sz="2000" dirty="0" smtClean="0">
                <a:solidFill>
                  <a:srgbClr val="FF0000"/>
                </a:solidFill>
                <a:effectLst>
                  <a:outerShdw blurRad="38100" dist="38100" dir="2700000" algn="tl">
                    <a:srgbClr val="000000">
                      <a:alpha val="43137"/>
                    </a:srgbClr>
                  </a:outerShdw>
                </a:effectLst>
              </a:rPr>
              <a:t>------</a:t>
            </a:r>
            <a:r>
              <a:rPr lang="zh-CN" altLang="en-US" sz="2000" dirty="0" smtClean="0">
                <a:solidFill>
                  <a:srgbClr val="FF0000"/>
                </a:solidFill>
                <a:effectLst>
                  <a:outerShdw blurRad="38100" dist="38100" dir="2700000" algn="tl">
                    <a:srgbClr val="000000">
                      <a:alpha val="43137"/>
                    </a:srgbClr>
                  </a:outerShdw>
                </a:effectLst>
              </a:rPr>
              <a:t>拓扑排序时的顺序栈</a:t>
            </a:r>
            <a:r>
              <a:rPr lang="en-US" altLang="zh-CN" sz="2000" dirty="0" smtClean="0">
                <a:solidFill>
                  <a:srgbClr val="FF0000"/>
                </a:solidFill>
                <a:effectLst>
                  <a:outerShdw blurRad="38100" dist="38100" dir="2700000" algn="tl">
                    <a:srgbClr val="000000">
                      <a:alpha val="43137"/>
                    </a:srgbClr>
                  </a:outerShdw>
                </a:effectLst>
              </a:rPr>
              <a:t>S</a:t>
            </a:r>
            <a:r>
              <a:rPr lang="zh-CN" altLang="en-US" sz="2000" dirty="0" smtClean="0">
                <a:solidFill>
                  <a:srgbClr val="FF0000"/>
                </a:solidFill>
                <a:effectLst>
                  <a:outerShdw blurRad="38100" dist="38100" dir="2700000" algn="tl">
                    <a:srgbClr val="000000">
                      <a:alpha val="43137"/>
                    </a:srgbClr>
                  </a:outerShdw>
                </a:effectLst>
              </a:rPr>
              <a:t>和逆序栈</a:t>
            </a:r>
            <a:r>
              <a:rPr lang="en-US" altLang="zh-CN" sz="2000" dirty="0" smtClean="0">
                <a:solidFill>
                  <a:srgbClr val="FF0000"/>
                </a:solidFill>
                <a:effectLst>
                  <a:outerShdw blurRad="38100" dist="38100" dir="2700000" algn="tl">
                    <a:srgbClr val="000000">
                      <a:alpha val="43137"/>
                    </a:srgbClr>
                  </a:outerShdw>
                </a:effectLst>
              </a:rPr>
              <a:t>T</a:t>
            </a:r>
            <a:endParaRPr lang="zh-CN" altLang="en-US" sz="2000" dirty="0">
              <a:solidFill>
                <a:srgbClr val="FF0000"/>
              </a:solidFill>
              <a:effectLst>
                <a:outerShdw blurRad="38100" dist="38100" dir="2700000" algn="tl">
                  <a:srgbClr val="000000">
                    <a:alpha val="43137"/>
                  </a:srgbClr>
                </a:outerShdw>
              </a:effectLst>
            </a:endParaRPr>
          </a:p>
        </p:txBody>
      </p:sp>
      <p:sp>
        <p:nvSpPr>
          <p:cNvPr id="6" name="TextBox 5"/>
          <p:cNvSpPr txBox="1"/>
          <p:nvPr/>
        </p:nvSpPr>
        <p:spPr bwMode="auto">
          <a:xfrm>
            <a:off x="467544" y="1772816"/>
            <a:ext cx="7704856" cy="1325620"/>
          </a:xfrm>
          <a:prstGeom prst="rect">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en-US" altLang="zh-CN" sz="2000" dirty="0" smtClean="0">
                <a:solidFill>
                  <a:srgbClr val="FF0000"/>
                </a:solidFill>
                <a:effectLst>
                  <a:outerShdw blurRad="38100" dist="38100" dir="2700000" algn="tl">
                    <a:srgbClr val="000000">
                      <a:alpha val="43137"/>
                    </a:srgbClr>
                  </a:outerShdw>
                </a:effectLst>
              </a:rPr>
              <a:t>3) </a:t>
            </a:r>
            <a:r>
              <a:rPr lang="zh-CN" altLang="en-US" sz="2000" dirty="0" smtClean="0">
                <a:solidFill>
                  <a:srgbClr val="FF0000"/>
                </a:solidFill>
                <a:effectLst>
                  <a:outerShdw blurRad="38100" dist="38100" dir="2700000" algn="tl">
                    <a:srgbClr val="000000">
                      <a:alpha val="43137"/>
                    </a:srgbClr>
                  </a:outerShdw>
                </a:effectLst>
              </a:rPr>
              <a:t>数组</a:t>
            </a:r>
            <a:r>
              <a:rPr lang="en-US" altLang="zh-CN" sz="2000" dirty="0" smtClean="0">
                <a:solidFill>
                  <a:srgbClr val="FF0000"/>
                </a:solidFill>
                <a:effectLst>
                  <a:outerShdw blurRad="38100" dist="38100" dir="2700000" algn="tl">
                    <a:srgbClr val="000000">
                      <a:alpha val="43137"/>
                    </a:srgbClr>
                  </a:outerShdw>
                </a:effectLst>
              </a:rPr>
              <a:t>—— </a:t>
            </a:r>
            <a:r>
              <a:rPr lang="zh-CN" altLang="en-US" sz="2000" dirty="0" smtClean="0">
                <a:solidFill>
                  <a:srgbClr val="FF0000"/>
                </a:solidFill>
                <a:effectLst>
                  <a:outerShdw blurRad="38100" dist="38100" dir="2700000" algn="tl">
                    <a:srgbClr val="000000">
                      <a:alpha val="43137"/>
                    </a:srgbClr>
                  </a:outerShdw>
                </a:effectLst>
              </a:rPr>
              <a:t>事件最早发生时间 </a:t>
            </a:r>
            <a:r>
              <a:rPr lang="en-US" altLang="zh-CN" sz="2000" dirty="0" err="1" smtClean="0">
                <a:solidFill>
                  <a:srgbClr val="FF0000"/>
                </a:solidFill>
                <a:effectLst>
                  <a:outerShdw blurRad="38100" dist="38100" dir="2700000" algn="tl">
                    <a:srgbClr val="000000">
                      <a:alpha val="43137"/>
                    </a:srgbClr>
                  </a:outerShdw>
                </a:effectLst>
              </a:rPr>
              <a:t>ve</a:t>
            </a:r>
            <a:r>
              <a:rPr lang="en-US" altLang="zh-CN" sz="2000" dirty="0" smtClean="0">
                <a:solidFill>
                  <a:srgbClr val="FF0000"/>
                </a:solidFill>
                <a:effectLst>
                  <a:outerShdw blurRad="38100" dist="38100" dir="2700000" algn="tl">
                    <a:srgbClr val="000000">
                      <a:alpha val="43137"/>
                    </a:srgbClr>
                  </a:outerShdw>
                </a:effectLst>
              </a:rPr>
              <a:t>[VEX_NUM]</a:t>
            </a:r>
            <a:endParaRPr lang="en-US" altLang="zh-CN" sz="2000" dirty="0" smtClean="0">
              <a:solidFill>
                <a:srgbClr val="FF0000"/>
              </a:solidFill>
              <a:effectLst>
                <a:outerShdw blurRad="38100" dist="38100" dir="2700000" algn="tl">
                  <a:srgbClr val="000000">
                    <a:alpha val="43137"/>
                  </a:srgbClr>
                </a:outerShdw>
              </a:effectLst>
            </a:endParaRPr>
          </a:p>
          <a:p>
            <a:pPr algn="l"/>
            <a:r>
              <a:rPr lang="en-US" altLang="zh-CN" sz="2000" dirty="0" smtClean="0">
                <a:solidFill>
                  <a:srgbClr val="FF0000"/>
                </a:solidFill>
                <a:effectLst>
                  <a:outerShdw blurRad="38100" dist="38100" dir="2700000" algn="tl">
                    <a:srgbClr val="000000">
                      <a:alpha val="43137"/>
                    </a:srgbClr>
                  </a:outerShdw>
                </a:effectLst>
              </a:rPr>
              <a:t>                            </a:t>
            </a:r>
            <a:r>
              <a:rPr lang="zh-CN" altLang="en-US" sz="2000" dirty="0" smtClean="0">
                <a:solidFill>
                  <a:srgbClr val="FF0000"/>
                </a:solidFill>
                <a:effectLst>
                  <a:outerShdw blurRad="38100" dist="38100" dir="2700000" algn="tl">
                    <a:srgbClr val="000000">
                      <a:alpha val="43137"/>
                    </a:srgbClr>
                  </a:outerShdw>
                </a:effectLst>
              </a:rPr>
              <a:t>最晚发生时间</a:t>
            </a:r>
            <a:r>
              <a:rPr lang="en-US" altLang="zh-CN" sz="2000" dirty="0" err="1" smtClean="0">
                <a:solidFill>
                  <a:srgbClr val="FF0000"/>
                </a:solidFill>
                <a:effectLst>
                  <a:outerShdw blurRad="38100" dist="38100" dir="2700000" algn="tl">
                    <a:srgbClr val="000000">
                      <a:alpha val="43137"/>
                    </a:srgbClr>
                  </a:outerShdw>
                </a:effectLst>
              </a:rPr>
              <a:t>vl</a:t>
            </a:r>
            <a:r>
              <a:rPr lang="en-US" altLang="zh-CN" sz="2000" dirty="0" smtClean="0">
                <a:solidFill>
                  <a:srgbClr val="FF0000"/>
                </a:solidFill>
                <a:effectLst>
                  <a:outerShdw blurRad="38100" dist="38100" dir="2700000" algn="tl">
                    <a:srgbClr val="000000">
                      <a:alpha val="43137"/>
                    </a:srgbClr>
                  </a:outerShdw>
                </a:effectLst>
              </a:rPr>
              <a:t>[VEX_NUM]</a:t>
            </a:r>
            <a:endParaRPr lang="en-US" altLang="zh-CN" sz="2000" dirty="0" smtClean="0">
              <a:solidFill>
                <a:srgbClr val="FF0000"/>
              </a:solidFill>
              <a:effectLst>
                <a:outerShdw blurRad="38100" dist="38100" dir="2700000" algn="tl">
                  <a:srgbClr val="000000">
                    <a:alpha val="43137"/>
                  </a:srgbClr>
                </a:outerShdw>
              </a:effectLst>
            </a:endParaRPr>
          </a:p>
          <a:p>
            <a:pPr algn="l"/>
            <a:r>
              <a:rPr lang="en-US" altLang="zh-CN" sz="2000" dirty="0" smtClean="0">
                <a:solidFill>
                  <a:srgbClr val="FF0000"/>
                </a:solidFill>
                <a:effectLst>
                  <a:outerShdw blurRad="38100" dist="38100" dir="2700000" algn="tl">
                    <a:srgbClr val="000000">
                      <a:alpha val="43137"/>
                    </a:srgbClr>
                  </a:outerShdw>
                </a:effectLst>
              </a:rPr>
              <a:t>                    </a:t>
            </a:r>
            <a:r>
              <a:rPr lang="zh-CN" altLang="en-US" sz="2000" dirty="0" smtClean="0">
                <a:solidFill>
                  <a:srgbClr val="FF0000"/>
                </a:solidFill>
                <a:effectLst>
                  <a:outerShdw blurRad="38100" dist="38100" dir="2700000" algn="tl">
                    <a:srgbClr val="000000">
                      <a:alpha val="43137"/>
                    </a:srgbClr>
                  </a:outerShdw>
                </a:effectLst>
              </a:rPr>
              <a:t>活动最早开始时间</a:t>
            </a:r>
            <a:r>
              <a:rPr lang="en-US" altLang="zh-CN" sz="2000" dirty="0" err="1" smtClean="0">
                <a:solidFill>
                  <a:srgbClr val="FF0000"/>
                </a:solidFill>
                <a:effectLst>
                  <a:outerShdw blurRad="38100" dist="38100" dir="2700000" algn="tl">
                    <a:srgbClr val="000000">
                      <a:alpha val="43137"/>
                    </a:srgbClr>
                  </a:outerShdw>
                </a:effectLst>
              </a:rPr>
              <a:t>ee</a:t>
            </a:r>
            <a:r>
              <a:rPr lang="en-US" altLang="zh-CN" sz="2000" dirty="0" smtClean="0">
                <a:solidFill>
                  <a:srgbClr val="FF0000"/>
                </a:solidFill>
                <a:effectLst>
                  <a:outerShdw blurRad="38100" dist="38100" dir="2700000" algn="tl">
                    <a:srgbClr val="000000">
                      <a:alpha val="43137"/>
                    </a:srgbClr>
                  </a:outerShdw>
                </a:effectLst>
              </a:rPr>
              <a:t>[VEX_EDGE]</a:t>
            </a:r>
            <a:endParaRPr lang="en-US" altLang="zh-CN" sz="2000" dirty="0" smtClean="0">
              <a:solidFill>
                <a:srgbClr val="FF0000"/>
              </a:solidFill>
              <a:effectLst>
                <a:outerShdw blurRad="38100" dist="38100" dir="2700000" algn="tl">
                  <a:srgbClr val="000000">
                    <a:alpha val="43137"/>
                  </a:srgbClr>
                </a:outerShdw>
              </a:effectLst>
            </a:endParaRPr>
          </a:p>
          <a:p>
            <a:pPr algn="l"/>
            <a:r>
              <a:rPr lang="en-US" altLang="zh-CN" sz="2000" dirty="0" smtClean="0">
                <a:solidFill>
                  <a:srgbClr val="FF0000"/>
                </a:solidFill>
                <a:effectLst>
                  <a:outerShdw blurRad="38100" dist="38100" dir="2700000" algn="tl">
                    <a:srgbClr val="000000">
                      <a:alpha val="43137"/>
                    </a:srgbClr>
                  </a:outerShdw>
                </a:effectLst>
              </a:rPr>
              <a:t>                            </a:t>
            </a:r>
            <a:r>
              <a:rPr lang="zh-CN" altLang="en-US" sz="2000" dirty="0" smtClean="0">
                <a:solidFill>
                  <a:srgbClr val="FF0000"/>
                </a:solidFill>
                <a:effectLst>
                  <a:outerShdw blurRad="38100" dist="38100" dir="2700000" algn="tl">
                    <a:srgbClr val="000000">
                      <a:alpha val="43137"/>
                    </a:srgbClr>
                  </a:outerShdw>
                </a:effectLst>
              </a:rPr>
              <a:t>最晚开始时间</a:t>
            </a:r>
            <a:r>
              <a:rPr lang="en-US" altLang="zh-CN" sz="2000" dirty="0" smtClean="0">
                <a:solidFill>
                  <a:srgbClr val="FF0000"/>
                </a:solidFill>
                <a:effectLst>
                  <a:outerShdw blurRad="38100" dist="38100" dir="2700000" algn="tl">
                    <a:srgbClr val="000000">
                      <a:alpha val="43137"/>
                    </a:srgbClr>
                  </a:outerShdw>
                </a:effectLst>
              </a:rPr>
              <a:t>el[VEX_EDGE]</a:t>
            </a:r>
            <a:endParaRPr lang="zh-CN" altLang="en-US" sz="2000"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求</a:t>
            </a:r>
            <a:r>
              <a:rPr lang="zh-CN" altLang="en-US" smtClean="0"/>
              <a:t>关键路径</a:t>
            </a:r>
            <a:r>
              <a:rPr lang="en-US" altLang="zh-CN" smtClean="0"/>
              <a:t>——</a:t>
            </a:r>
            <a:r>
              <a:rPr lang="zh-CN" altLang="en-US" smtClean="0"/>
              <a:t>程序实现</a:t>
            </a:r>
            <a:endParaRPr lang="zh-CN" altLang="en-US"/>
          </a:p>
        </p:txBody>
      </p:sp>
      <p:sp>
        <p:nvSpPr>
          <p:cNvPr id="3" name="表格占位符 2"/>
          <p:cNvSpPr>
            <a:spLocks noGrp="1"/>
          </p:cNvSpPr>
          <p:nvPr>
            <p:ph type="tbl" idx="1"/>
          </p:nvPr>
        </p:nvSpPr>
        <p:spPr/>
      </p:sp>
      <p:sp>
        <p:nvSpPr>
          <p:cNvPr id="4" name="页脚占位符 3"/>
          <p:cNvSpPr>
            <a:spLocks noGrp="1"/>
          </p:cNvSpPr>
          <p:nvPr>
            <p:ph type="ftr" sz="quarter" idx="10"/>
          </p:nvPr>
        </p:nvSpPr>
        <p:spPr/>
        <p:txBody>
          <a:bodyPr/>
          <a:lstStyle/>
          <a:p>
            <a:pPr>
              <a:defRPr/>
            </a:pPr>
            <a:fld id="{17F5E5A7-EF95-4F74-89DD-90852A581D88}" type="slidenum">
              <a:rPr lang="zh-CN" altLang="en-US" smtClean="0">
                <a:ea typeface="黑体" panose="02010609060101010101" charset="-122"/>
              </a:rPr>
            </a:fld>
            <a:endParaRPr lang="en-US" altLang="zh-CN">
              <a:ea typeface="黑体" panose="02010609060101010101" charset="-122"/>
            </a:endParaRPr>
          </a:p>
        </p:txBody>
      </p:sp>
      <p:sp>
        <p:nvSpPr>
          <p:cNvPr id="5" name="矩形 4"/>
          <p:cNvSpPr/>
          <p:nvPr/>
        </p:nvSpPr>
        <p:spPr>
          <a:xfrm>
            <a:off x="1225068" y="2136339"/>
            <a:ext cx="6693865" cy="2246769"/>
          </a:xfrm>
          <a:prstGeom prst="rect">
            <a:avLst/>
          </a:prstGeom>
        </p:spPr>
        <p:txBody>
          <a:bodyPr>
            <a:spAutoFit/>
          </a:bodyPr>
          <a:lstStyle/>
          <a:p>
            <a:pPr algn="l"/>
            <a:r>
              <a:rPr lang="en-US" altLang="zh-CN" sz="2000" b="1">
                <a:solidFill>
                  <a:schemeClr val="tx1"/>
                </a:solidFill>
                <a:latin typeface="Consolas" panose="020B0609020204030204"/>
                <a:ea typeface="黑体" panose="02010609060101010101" charset="-122"/>
                <a:cs typeface="Arial" panose="020B0604020202020204" pitchFamily="34" charset="0"/>
              </a:rPr>
              <a:t>/*===============================</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zh-CN" altLang="zh-CN" sz="2000" b="1">
                <a:solidFill>
                  <a:schemeClr val="tx1"/>
                </a:solidFill>
                <a:latin typeface="Consolas" panose="020B0609020204030204"/>
                <a:ea typeface="黑体" panose="02010609060101010101" charset="-122"/>
                <a:cs typeface="Arial" panose="020B0604020202020204" pitchFamily="34" charset="0"/>
              </a:rPr>
              <a:t>函数功能：求关键路径和关键活动</a:t>
            </a:r>
            <a:r>
              <a:rPr lang="en-US" altLang="zh-CN" sz="2000" b="1">
                <a:solidFill>
                  <a:schemeClr val="tx1"/>
                </a:solidFill>
                <a:latin typeface="Consolas" panose="020B0609020204030204"/>
                <a:ea typeface="黑体" panose="02010609060101010101" charset="-122"/>
                <a:cs typeface="Arial" panose="020B0604020202020204" pitchFamily="34" charset="0"/>
              </a:rPr>
              <a:t>    </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zh-CN" altLang="zh-CN" sz="2000" b="1">
                <a:solidFill>
                  <a:schemeClr val="tx1"/>
                </a:solidFill>
                <a:latin typeface="Consolas" panose="020B0609020204030204"/>
                <a:ea typeface="黑体" panose="02010609060101010101" charset="-122"/>
                <a:cs typeface="Arial" panose="020B0604020202020204" pitchFamily="34" charset="0"/>
              </a:rPr>
              <a:t>函数输入：图的邻接表</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zh-CN" altLang="zh-CN" sz="2000" b="1">
                <a:solidFill>
                  <a:schemeClr val="tx1"/>
                </a:solidFill>
                <a:latin typeface="Consolas" panose="020B0609020204030204"/>
                <a:ea typeface="黑体" panose="02010609060101010101" charset="-122"/>
                <a:cs typeface="Arial" panose="020B0604020202020204" pitchFamily="34" charset="0"/>
              </a:rPr>
              <a:t>函数输出：无</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zh-CN" altLang="zh-CN" sz="2000" b="1">
                <a:solidFill>
                  <a:schemeClr val="tx1"/>
                </a:solidFill>
                <a:latin typeface="Consolas" panose="020B0609020204030204"/>
                <a:ea typeface="黑体" panose="02010609060101010101" charset="-122"/>
                <a:cs typeface="Arial" panose="020B0604020202020204" pitchFamily="34" charset="0"/>
              </a:rPr>
              <a:t>屏幕输出：关键路径和关键活动</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en-US" altLang="zh-CN" sz="2000" b="1">
                <a:solidFill>
                  <a:schemeClr val="tx1"/>
                </a:solidFill>
                <a:latin typeface="Consolas" panose="020B0609020204030204"/>
                <a:ea typeface="黑体" panose="02010609060101010101" charset="-122"/>
                <a:cs typeface="Arial" panose="020B0604020202020204" pitchFamily="34" charset="0"/>
              </a:rPr>
              <a:t>==================================*/</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a:p>
            <a:pPr algn="l"/>
            <a:r>
              <a:rPr lang="en-US" altLang="zh-CN" sz="2000" b="1">
                <a:solidFill>
                  <a:schemeClr val="tx1"/>
                </a:solidFill>
                <a:latin typeface="Consolas" panose="020B0609020204030204"/>
                <a:ea typeface="黑体" panose="02010609060101010101" charset="-122"/>
                <a:cs typeface="Arial" panose="020B0604020202020204" pitchFamily="34" charset="0"/>
              </a:rPr>
              <a:t>void CriticalPath(AL_Graph &amp;G)    </a:t>
            </a:r>
            <a:endParaRPr lang="zh-CN" altLang="zh-CN" sz="2000" b="1">
              <a:solidFill>
                <a:schemeClr val="tx1"/>
              </a:solidFill>
              <a:latin typeface="Consolas" panose="020B0609020204030204"/>
              <a:ea typeface="黑体" panose="02010609060101010101"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6.8</a:t>
            </a:r>
            <a:r>
              <a:rPr lang="zh-CN" altLang="en-US">
                <a:solidFill>
                  <a:schemeClr val="tx2">
                    <a:lumMod val="90000"/>
                    <a:lumOff val="10000"/>
                  </a:schemeClr>
                </a:solidFill>
                <a:latin typeface="黑体" panose="02010609060101010101" charset="-122"/>
                <a:ea typeface="黑体" panose="02010609060101010101" charset="-122"/>
                <a:cs typeface="+mj-cs"/>
              </a:rPr>
              <a:t>活动顶点与活动边的问题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6.8.1</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6.8.2</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问题引入</a:t>
            </a:r>
            <a:endParaRPr lang="zh-CN" altLang="zh-CN" sz="2400">
              <a:solidFill>
                <a:schemeClr val="bg1">
                  <a:lumMod val="7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en-US" altLang="zh-CN" sz="2400">
                <a:solidFill>
                  <a:schemeClr val="bg1">
                    <a:lumMod val="75000"/>
                  </a:schemeClr>
                </a:solidFill>
              </a:rPr>
              <a:t>AOV</a:t>
            </a:r>
            <a:r>
              <a:rPr lang="zh-CN" altLang="en-US" sz="2400">
                <a:solidFill>
                  <a:schemeClr val="bg1">
                    <a:lumMod val="75000"/>
                  </a:schemeClr>
                </a:solidFill>
              </a:rPr>
              <a:t>网与拓扑排序</a:t>
            </a:r>
            <a:endParaRPr lang="zh-CN" altLang="zh-CN" sz="2400">
              <a:solidFill>
                <a:schemeClr val="bg1">
                  <a:lumMod val="7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6.8.3</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6.8.4</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47864" y="3601765"/>
            <a:ext cx="3537350"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en-US" altLang="zh-CN" sz="2400">
                <a:solidFill>
                  <a:schemeClr val="bg1">
                    <a:lumMod val="75000"/>
                  </a:schemeClr>
                </a:solidFill>
              </a:rPr>
              <a:t>AOE</a:t>
            </a:r>
            <a:r>
              <a:rPr lang="zh-CN" altLang="en-US" sz="2400">
                <a:solidFill>
                  <a:schemeClr val="bg1">
                    <a:lumMod val="75000"/>
                  </a:schemeClr>
                </a:solidFill>
              </a:rPr>
              <a:t>网与关键路径</a:t>
            </a:r>
            <a:endParaRPr lang="zh-CN" altLang="zh-CN" sz="2400">
              <a:solidFill>
                <a:schemeClr val="bg1">
                  <a:lumMod val="75000"/>
                </a:schemeClr>
              </a:solidFill>
            </a:endParaRPr>
          </a:p>
        </p:txBody>
      </p:sp>
      <p:sp>
        <p:nvSpPr>
          <p:cNvPr id="14" name="矩形 16"/>
          <p:cNvSpPr>
            <a:spLocks noChangeArrowheads="1"/>
          </p:cNvSpPr>
          <p:nvPr/>
        </p:nvSpPr>
        <p:spPr bwMode="auto">
          <a:xfrm>
            <a:off x="3347864" y="4327252"/>
            <a:ext cx="3537350"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小结</a:t>
            </a:r>
            <a:endParaRPr lang="zh-CN" altLang="zh-CN" sz="2400">
              <a:solidFill>
                <a:schemeClr val="tx1"/>
              </a:solidFill>
            </a:endParaRPr>
          </a:p>
        </p:txBody>
      </p:sp>
    </p:spTree>
  </p:cSld>
  <p:clrMapOvr>
    <a:masterClrMapping/>
  </p:clrMapOvr>
  <p:transition spd="slow"/>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活动顶点与活动</a:t>
            </a:r>
            <a:r>
              <a:rPr lang="zh-CN" altLang="en-US" smtClean="0"/>
              <a:t>边问题小结</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ea typeface="黑体" panose="02010609060101010101" charset="-122"/>
              </a:rPr>
            </a:fld>
            <a:endParaRPr lang="en-US" altLang="zh-CN">
              <a:ea typeface="黑体" panose="02010609060101010101" charset="-122"/>
            </a:endParaRPr>
          </a:p>
        </p:txBody>
      </p:sp>
      <p:sp>
        <p:nvSpPr>
          <p:cNvPr id="5" name="Rectangle 17"/>
          <p:cNvSpPr>
            <a:spLocks noChangeArrowheads="1"/>
          </p:cNvSpPr>
          <p:nvPr/>
        </p:nvSpPr>
        <p:spPr bwMode="gray">
          <a:xfrm>
            <a:off x="1913242" y="2348880"/>
            <a:ext cx="3168352"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285750" indent="-285750" algn="l">
              <a:lnSpc>
                <a:spcPct val="130000"/>
              </a:lnSpc>
              <a:spcBef>
                <a:spcPct val="0"/>
              </a:spcBef>
            </a:pPr>
            <a:r>
              <a:rPr lang="zh-CN" altLang="zh-CN" sz="1800" b="1" smtClean="0">
                <a:latin typeface="幼圆" panose="02010509060101010101" pitchFamily="49" charset="-122"/>
                <a:ea typeface="幼圆" panose="02010509060101010101" pitchFamily="49" charset="-122"/>
              </a:rPr>
              <a:t>顶点</a:t>
            </a:r>
            <a:r>
              <a:rPr lang="zh-CN" altLang="zh-CN" sz="1800" b="1">
                <a:latin typeface="幼圆" panose="02010509060101010101" pitchFamily="49" charset="-122"/>
                <a:ea typeface="幼圆" panose="02010509060101010101" pitchFamily="49" charset="-122"/>
              </a:rPr>
              <a:t>表示活动的</a:t>
            </a:r>
            <a:r>
              <a:rPr lang="zh-CN" altLang="zh-CN" sz="1800" b="1" smtClean="0">
                <a:latin typeface="幼圆" panose="02010509060101010101" pitchFamily="49" charset="-122"/>
                <a:ea typeface="幼圆" panose="02010509060101010101" pitchFamily="49" charset="-122"/>
              </a:rPr>
              <a:t>网</a:t>
            </a:r>
            <a:endParaRPr lang="en-US" altLang="zh-CN" sz="1800" b="1" smtClean="0">
              <a:latin typeface="幼圆" panose="02010509060101010101" pitchFamily="49" charset="-122"/>
              <a:ea typeface="幼圆" panose="02010509060101010101" pitchFamily="49" charset="-122"/>
            </a:endParaRPr>
          </a:p>
          <a:p>
            <a:pPr marL="285750" indent="-285750" algn="l">
              <a:lnSpc>
                <a:spcPct val="130000"/>
              </a:lnSpc>
              <a:spcBef>
                <a:spcPct val="0"/>
              </a:spcBef>
            </a:pPr>
            <a:r>
              <a:rPr lang="zh-CN" altLang="zh-CN" sz="1800" b="1" smtClean="0">
                <a:latin typeface="幼圆" panose="02010509060101010101" pitchFamily="49" charset="-122"/>
                <a:ea typeface="幼圆" panose="02010509060101010101" pitchFamily="49" charset="-122"/>
              </a:rPr>
              <a:t>只</a:t>
            </a:r>
            <a:r>
              <a:rPr lang="zh-CN" altLang="zh-CN" sz="1800" b="1">
                <a:latin typeface="幼圆" panose="02010509060101010101" pitchFamily="49" charset="-122"/>
                <a:ea typeface="幼圆" panose="02010509060101010101" pitchFamily="49" charset="-122"/>
              </a:rPr>
              <a:t>描述活动之间的制约</a:t>
            </a:r>
            <a:r>
              <a:rPr lang="zh-CN" altLang="zh-CN" sz="1800" b="1" smtClean="0">
                <a:latin typeface="幼圆" panose="02010509060101010101" pitchFamily="49" charset="-122"/>
                <a:ea typeface="幼圆" panose="02010509060101010101" pitchFamily="49" charset="-122"/>
              </a:rPr>
              <a:t>关系</a:t>
            </a:r>
            <a:endParaRPr lang="en-US" altLang="zh-CN" sz="1800" b="1" smtClean="0">
              <a:latin typeface="幼圆" panose="02010509060101010101" pitchFamily="49" charset="-122"/>
              <a:ea typeface="幼圆" panose="02010509060101010101" pitchFamily="49" charset="-122"/>
            </a:endParaRPr>
          </a:p>
          <a:p>
            <a:pPr marL="285750" indent="-285750" algn="l">
              <a:lnSpc>
                <a:spcPct val="130000"/>
              </a:lnSpc>
              <a:spcBef>
                <a:spcPct val="0"/>
              </a:spcBef>
            </a:pPr>
            <a:r>
              <a:rPr lang="zh-CN" altLang="zh-CN" sz="1800" b="1" smtClean="0"/>
              <a:t>拓扑排序</a:t>
            </a:r>
            <a:r>
              <a:rPr lang="zh-CN" altLang="en-US" sz="1800" b="1" smtClean="0"/>
              <a:t>算法</a:t>
            </a:r>
            <a:endParaRPr lang="zh-CN" altLang="zh-CN" sz="1800" b="1"/>
          </a:p>
        </p:txBody>
      </p:sp>
      <p:sp>
        <p:nvSpPr>
          <p:cNvPr id="9" name="Rectangle 17"/>
          <p:cNvSpPr>
            <a:spLocks noChangeArrowheads="1"/>
          </p:cNvSpPr>
          <p:nvPr/>
        </p:nvSpPr>
        <p:spPr bwMode="gray">
          <a:xfrm>
            <a:off x="1913242" y="4550777"/>
            <a:ext cx="366016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285750" indent="-285750" algn="l"/>
            <a:r>
              <a:rPr lang="zh-CN" altLang="zh-CN" sz="1800" b="1" smtClean="0">
                <a:latin typeface="黑体" panose="02010609060101010101" charset="-122"/>
                <a:ea typeface="黑体" panose="02010609060101010101" charset="-122"/>
              </a:rPr>
              <a:t>用</a:t>
            </a:r>
            <a:r>
              <a:rPr lang="zh-CN" altLang="zh-CN" sz="1800" b="1">
                <a:latin typeface="黑体" panose="02010609060101010101" charset="-122"/>
                <a:ea typeface="黑体" panose="02010609060101010101" charset="-122"/>
              </a:rPr>
              <a:t>边表示活动的</a:t>
            </a:r>
            <a:r>
              <a:rPr lang="zh-CN" altLang="zh-CN" sz="1800" b="1" smtClean="0">
                <a:latin typeface="黑体" panose="02010609060101010101" charset="-122"/>
                <a:ea typeface="黑体" panose="02010609060101010101" charset="-122"/>
              </a:rPr>
              <a:t>网</a:t>
            </a:r>
            <a:endParaRPr lang="en-US" altLang="zh-CN" sz="1800" b="1" smtClean="0">
              <a:latin typeface="黑体" panose="02010609060101010101" charset="-122"/>
              <a:ea typeface="黑体" panose="02010609060101010101" charset="-122"/>
            </a:endParaRPr>
          </a:p>
          <a:p>
            <a:pPr marL="285750" indent="-285750" algn="l"/>
            <a:r>
              <a:rPr lang="zh-CN" altLang="zh-CN" sz="1800" b="1" smtClean="0">
                <a:latin typeface="黑体" panose="02010609060101010101" charset="-122"/>
                <a:ea typeface="黑体" panose="02010609060101010101" charset="-122"/>
              </a:rPr>
              <a:t>边上</a:t>
            </a:r>
            <a:r>
              <a:rPr lang="zh-CN" altLang="zh-CN" sz="1800" b="1">
                <a:latin typeface="黑体" panose="02010609060101010101" charset="-122"/>
                <a:ea typeface="黑体" panose="02010609060101010101" charset="-122"/>
              </a:rPr>
              <a:t>的权值表示活动持续的</a:t>
            </a:r>
            <a:r>
              <a:rPr lang="zh-CN" altLang="zh-CN" sz="1800" b="1" smtClean="0">
                <a:latin typeface="黑体" panose="02010609060101010101" charset="-122"/>
                <a:ea typeface="黑体" panose="02010609060101010101" charset="-122"/>
              </a:rPr>
              <a:t>时间</a:t>
            </a:r>
            <a:endParaRPr lang="en-US" altLang="zh-CN" sz="1800" b="1" smtClean="0">
              <a:latin typeface="黑体" panose="02010609060101010101" charset="-122"/>
              <a:ea typeface="黑体" panose="02010609060101010101" charset="-122"/>
            </a:endParaRPr>
          </a:p>
          <a:p>
            <a:pPr marL="285750" indent="-285750" algn="l"/>
            <a:r>
              <a:rPr lang="zh-CN" altLang="en-US" sz="1800" b="1" smtClean="0">
                <a:latin typeface="黑体" panose="02010609060101010101" charset="-122"/>
                <a:ea typeface="黑体" panose="02010609060101010101" charset="-122"/>
              </a:rPr>
              <a:t>关键路径计算</a:t>
            </a:r>
            <a:endParaRPr lang="zh-CN" altLang="en-US" sz="1800" b="1">
              <a:ea typeface="黑体" panose="02010609060101010101" charset="-122"/>
            </a:endParaRPr>
          </a:p>
        </p:txBody>
      </p:sp>
      <p:cxnSp>
        <p:nvCxnSpPr>
          <p:cNvPr id="12" name="MH_Other_1"/>
          <p:cNvCxnSpPr/>
          <p:nvPr>
            <p:custDataLst>
              <p:tags r:id="rId1"/>
            </p:custDataLst>
          </p:nvPr>
        </p:nvCxnSpPr>
        <p:spPr bwMode="auto">
          <a:xfrm flipV="1">
            <a:off x="1913242" y="2286000"/>
            <a:ext cx="3171825" cy="1588"/>
          </a:xfrm>
          <a:prstGeom prst="line">
            <a:avLst/>
          </a:prstGeom>
          <a:ln w="3175">
            <a:solidFill>
              <a:srgbClr val="B8B8B8"/>
            </a:solidFill>
            <a:prstDash val="dash"/>
          </a:ln>
        </p:spPr>
        <p:style>
          <a:lnRef idx="1">
            <a:schemeClr val="accent1"/>
          </a:lnRef>
          <a:fillRef idx="0">
            <a:schemeClr val="accent1"/>
          </a:fillRef>
          <a:effectRef idx="0">
            <a:schemeClr val="accent1"/>
          </a:effectRef>
          <a:fontRef idx="minor">
            <a:schemeClr val="tx1"/>
          </a:fontRef>
        </p:style>
      </p:cxnSp>
      <p:sp>
        <p:nvSpPr>
          <p:cNvPr id="13" name="MH_Other_3"/>
          <p:cNvSpPr/>
          <p:nvPr>
            <p:custDataLst>
              <p:tags r:id="rId2"/>
            </p:custDataLst>
          </p:nvPr>
        </p:nvSpPr>
        <p:spPr bwMode="auto">
          <a:xfrm>
            <a:off x="1913242" y="1751489"/>
            <a:ext cx="2273618" cy="478473"/>
          </a:xfrm>
          <a:prstGeom prst="rect">
            <a:avLst/>
          </a:prstGeom>
          <a:solidFill>
            <a:schemeClr val="accent2">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10000"/>
              </a:lnSpc>
              <a:spcBef>
                <a:spcPts val="0"/>
              </a:spcBef>
              <a:spcAft>
                <a:spcPts val="0"/>
              </a:spcAft>
              <a:defRPr/>
            </a:pPr>
            <a:r>
              <a:rPr lang="en-US" altLang="zh-CN" sz="3200" b="1">
                <a:latin typeface="黑体" panose="02010609060101010101" charset="-122"/>
                <a:ea typeface="黑体" panose="02010609060101010101" charset="-122"/>
              </a:rPr>
              <a:t>AOV</a:t>
            </a:r>
            <a:r>
              <a:rPr lang="zh-CN" altLang="zh-CN" sz="3200" b="1">
                <a:latin typeface="黑体" panose="02010609060101010101" charset="-122"/>
                <a:ea typeface="黑体" panose="02010609060101010101" charset="-122"/>
              </a:rPr>
              <a:t>网</a:t>
            </a:r>
            <a:endParaRPr lang="zh-CN" altLang="en-US" sz="3200" b="1" dirty="0">
              <a:solidFill>
                <a:srgbClr val="FFFFFF"/>
              </a:solidFill>
              <a:latin typeface="黑体" panose="02010609060101010101" charset="-122"/>
              <a:ea typeface="黑体" panose="02010609060101010101" charset="-122"/>
            </a:endParaRPr>
          </a:p>
        </p:txBody>
      </p:sp>
      <p:cxnSp>
        <p:nvCxnSpPr>
          <p:cNvPr id="15" name="MH_Other_4"/>
          <p:cNvCxnSpPr/>
          <p:nvPr>
            <p:custDataLst>
              <p:tags r:id="rId3"/>
            </p:custDataLst>
          </p:nvPr>
        </p:nvCxnSpPr>
        <p:spPr bwMode="auto">
          <a:xfrm>
            <a:off x="1913242" y="4387463"/>
            <a:ext cx="3171825" cy="15875"/>
          </a:xfrm>
          <a:prstGeom prst="line">
            <a:avLst/>
          </a:prstGeom>
          <a:ln w="3175">
            <a:solidFill>
              <a:srgbClr val="B8B8B8"/>
            </a:solidFill>
            <a:prstDash val="dash"/>
          </a:ln>
        </p:spPr>
        <p:style>
          <a:lnRef idx="1">
            <a:schemeClr val="accent1"/>
          </a:lnRef>
          <a:fillRef idx="0">
            <a:schemeClr val="accent1"/>
          </a:fillRef>
          <a:effectRef idx="0">
            <a:schemeClr val="accent1"/>
          </a:effectRef>
          <a:fontRef idx="minor">
            <a:schemeClr val="tx1"/>
          </a:fontRef>
        </p:style>
      </p:cxnSp>
      <p:sp>
        <p:nvSpPr>
          <p:cNvPr id="16" name="MH_Other_6"/>
          <p:cNvSpPr/>
          <p:nvPr>
            <p:custDataLst>
              <p:tags r:id="rId4"/>
            </p:custDataLst>
          </p:nvPr>
        </p:nvSpPr>
        <p:spPr bwMode="auto">
          <a:xfrm>
            <a:off x="1913242" y="3861048"/>
            <a:ext cx="2275363" cy="474980"/>
          </a:xfrm>
          <a:prstGeom prst="rect">
            <a:avLst/>
          </a:prstGeom>
          <a:solidFill>
            <a:schemeClr val="accent2">
              <a:lumMod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10000"/>
              </a:lnSpc>
              <a:spcBef>
                <a:spcPts val="0"/>
              </a:spcBef>
              <a:spcAft>
                <a:spcPts val="0"/>
              </a:spcAft>
              <a:defRPr/>
            </a:pPr>
            <a:r>
              <a:rPr lang="en-US" altLang="zh-CN" sz="3200" b="1">
                <a:latin typeface="黑体" panose="02010609060101010101" charset="-122"/>
                <a:ea typeface="黑体" panose="02010609060101010101" charset="-122"/>
              </a:rPr>
              <a:t>AOE</a:t>
            </a:r>
            <a:r>
              <a:rPr lang="zh-CN" altLang="zh-CN" sz="3200" b="1">
                <a:latin typeface="黑体" panose="02010609060101010101" charset="-122"/>
                <a:ea typeface="黑体" panose="02010609060101010101" charset="-122"/>
              </a:rPr>
              <a:t>网</a:t>
            </a:r>
            <a:endParaRPr lang="zh-CN" altLang="en-US" sz="3200" b="1" dirty="0">
              <a:solidFill>
                <a:srgbClr val="FFFFF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接连接符 23"/>
          <p:cNvCxnSpPr>
            <a:cxnSpLocks noChangeShapeType="1"/>
          </p:cNvCxnSpPr>
          <p:nvPr/>
        </p:nvCxnSpPr>
        <p:spPr bwMode="auto">
          <a:xfrm>
            <a:off x="1903413" y="2538413"/>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7" name="直接连接符 27"/>
          <p:cNvCxnSpPr>
            <a:cxnSpLocks noChangeShapeType="1"/>
          </p:cNvCxnSpPr>
          <p:nvPr/>
        </p:nvCxnSpPr>
        <p:spPr bwMode="auto">
          <a:xfrm>
            <a:off x="1911350" y="3232150"/>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8" name="直接连接符 2"/>
          <p:cNvCxnSpPr>
            <a:cxnSpLocks noChangeShapeType="1"/>
          </p:cNvCxnSpPr>
          <p:nvPr/>
        </p:nvCxnSpPr>
        <p:spPr bwMode="auto">
          <a:xfrm>
            <a:off x="1911350" y="1844675"/>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文本框 19"/>
          <p:cNvSpPr txBox="1">
            <a:spLocks noChangeArrowheads="1"/>
          </p:cNvSpPr>
          <p:nvPr/>
        </p:nvSpPr>
        <p:spPr bwMode="auto">
          <a:xfrm>
            <a:off x="2167697" y="1460500"/>
            <a:ext cx="325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a:solidFill>
                  <a:schemeClr val="bg1">
                    <a:lumMod val="75000"/>
                  </a:schemeClr>
                </a:solidFill>
              </a:rPr>
              <a:t>实际问题中</a:t>
            </a:r>
            <a:r>
              <a:rPr lang="zh-CN" altLang="en-US" sz="2400" smtClean="0">
                <a:solidFill>
                  <a:schemeClr val="bg1">
                    <a:lumMod val="75000"/>
                  </a:schemeClr>
                </a:solidFill>
              </a:rPr>
              <a:t>的图及</a:t>
            </a:r>
            <a:r>
              <a:rPr lang="zh-CN" altLang="en-US" sz="2400">
                <a:solidFill>
                  <a:schemeClr val="bg1">
                    <a:lumMod val="75000"/>
                  </a:schemeClr>
                </a:solidFill>
              </a:rPr>
              <a:t>抽象</a:t>
            </a:r>
            <a:endParaRPr lang="en-US" altLang="zh-CN" sz="2400">
              <a:solidFill>
                <a:schemeClr val="bg1">
                  <a:lumMod val="75000"/>
                </a:schemeClr>
              </a:solidFill>
            </a:endParaRPr>
          </a:p>
        </p:txBody>
      </p:sp>
      <p:sp>
        <p:nvSpPr>
          <p:cNvPr id="6150" name="文本框 20"/>
          <p:cNvSpPr txBox="1">
            <a:spLocks noChangeArrowheads="1"/>
          </p:cNvSpPr>
          <p:nvPr/>
        </p:nvSpPr>
        <p:spPr bwMode="auto">
          <a:xfrm>
            <a:off x="2167697" y="2160588"/>
            <a:ext cx="2332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a:t>
            </a:r>
            <a:r>
              <a:rPr lang="zh-CN" altLang="en-US" sz="2400">
                <a:solidFill>
                  <a:schemeClr val="bg1">
                    <a:lumMod val="75000"/>
                  </a:schemeClr>
                </a:solidFill>
              </a:rPr>
              <a:t>逻辑结构</a:t>
            </a:r>
            <a:endParaRPr lang="zh-CN" altLang="zh-CN" sz="2400">
              <a:solidFill>
                <a:schemeClr val="bg1">
                  <a:lumMod val="75000"/>
                </a:schemeClr>
              </a:solidFill>
            </a:endParaRPr>
          </a:p>
        </p:txBody>
      </p:sp>
      <p:sp>
        <p:nvSpPr>
          <p:cNvPr id="6151" name="文本框 22"/>
          <p:cNvSpPr txBox="1">
            <a:spLocks noChangeArrowheads="1"/>
          </p:cNvSpPr>
          <p:nvPr/>
        </p:nvSpPr>
        <p:spPr bwMode="auto">
          <a:xfrm>
            <a:off x="2167697" y="2860675"/>
            <a:ext cx="295814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a:t>
            </a:r>
            <a:r>
              <a:rPr lang="zh-CN" altLang="en-US" sz="2400">
                <a:solidFill>
                  <a:schemeClr val="bg1">
                    <a:lumMod val="75000"/>
                  </a:schemeClr>
                </a:solidFill>
              </a:rPr>
              <a:t>存储</a:t>
            </a:r>
            <a:r>
              <a:rPr lang="zh-CN" altLang="en-US" sz="2400" smtClean="0">
                <a:solidFill>
                  <a:schemeClr val="bg1">
                    <a:lumMod val="75000"/>
                  </a:schemeClr>
                </a:solidFill>
              </a:rPr>
              <a:t>结构及实现</a:t>
            </a:r>
            <a:endParaRPr lang="zh-CN" altLang="zh-CN" sz="2400">
              <a:solidFill>
                <a:schemeClr val="bg1">
                  <a:lumMod val="75000"/>
                </a:schemeClr>
              </a:solidFill>
            </a:endParaRPr>
          </a:p>
        </p:txBody>
      </p:sp>
      <p:cxnSp>
        <p:nvCxnSpPr>
          <p:cNvPr id="6152" name="直接连接符 23"/>
          <p:cNvCxnSpPr>
            <a:cxnSpLocks noChangeShapeType="1"/>
          </p:cNvCxnSpPr>
          <p:nvPr/>
        </p:nvCxnSpPr>
        <p:spPr bwMode="auto">
          <a:xfrm>
            <a:off x="1865313" y="4619625"/>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3" name="直接连接符 27"/>
          <p:cNvCxnSpPr>
            <a:cxnSpLocks noChangeShapeType="1"/>
          </p:cNvCxnSpPr>
          <p:nvPr/>
        </p:nvCxnSpPr>
        <p:spPr bwMode="auto">
          <a:xfrm>
            <a:off x="1873250" y="5313363"/>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4" name="直接连接符 2"/>
          <p:cNvCxnSpPr>
            <a:cxnSpLocks noChangeShapeType="1"/>
          </p:cNvCxnSpPr>
          <p:nvPr/>
        </p:nvCxnSpPr>
        <p:spPr bwMode="auto">
          <a:xfrm>
            <a:off x="1873250" y="3925888"/>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5" name="文本框 19"/>
          <p:cNvSpPr txBox="1">
            <a:spLocks noChangeArrowheads="1"/>
          </p:cNvSpPr>
          <p:nvPr/>
        </p:nvSpPr>
        <p:spPr bwMode="auto">
          <a:xfrm>
            <a:off x="2167697" y="3559175"/>
            <a:ext cx="268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图的基本操作</a:t>
            </a:r>
            <a:endParaRPr lang="en-US" altLang="zh-CN" sz="2400">
              <a:solidFill>
                <a:schemeClr val="bg1">
                  <a:lumMod val="75000"/>
                </a:schemeClr>
              </a:solidFill>
            </a:endParaRPr>
          </a:p>
        </p:txBody>
      </p:sp>
      <p:sp>
        <p:nvSpPr>
          <p:cNvPr id="6156" name="文本框 20"/>
          <p:cNvSpPr txBox="1">
            <a:spLocks noChangeArrowheads="1"/>
          </p:cNvSpPr>
          <p:nvPr/>
        </p:nvSpPr>
        <p:spPr bwMode="auto">
          <a:xfrm>
            <a:off x="2167697" y="4259263"/>
            <a:ext cx="3756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图的遍历</a:t>
            </a:r>
            <a:endParaRPr lang="zh-CN" altLang="zh-CN" sz="2400">
              <a:solidFill>
                <a:schemeClr val="bg1">
                  <a:lumMod val="75000"/>
                </a:schemeClr>
              </a:solidFill>
            </a:endParaRPr>
          </a:p>
        </p:txBody>
      </p:sp>
      <p:sp>
        <p:nvSpPr>
          <p:cNvPr id="6157" name="文本框 22"/>
          <p:cNvSpPr txBox="1">
            <a:spLocks noChangeArrowheads="1"/>
          </p:cNvSpPr>
          <p:nvPr/>
        </p:nvSpPr>
        <p:spPr bwMode="auto">
          <a:xfrm>
            <a:off x="2167697" y="4959350"/>
            <a:ext cx="3938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图中的树问题</a:t>
            </a:r>
            <a:endParaRPr lang="zh-CN" altLang="zh-CN" sz="2400">
              <a:solidFill>
                <a:schemeClr val="bg1">
                  <a:lumMod val="75000"/>
                </a:schemeClr>
              </a:solidFill>
            </a:endParaRPr>
          </a:p>
        </p:txBody>
      </p:sp>
      <p:cxnSp>
        <p:nvCxnSpPr>
          <p:cNvPr id="6158" name="直接连接符 23"/>
          <p:cNvCxnSpPr>
            <a:cxnSpLocks noChangeShapeType="1"/>
          </p:cNvCxnSpPr>
          <p:nvPr/>
        </p:nvCxnSpPr>
        <p:spPr bwMode="auto">
          <a:xfrm>
            <a:off x="1882775" y="6007100"/>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9" name="直接连接符 27"/>
          <p:cNvCxnSpPr>
            <a:cxnSpLocks noChangeShapeType="1"/>
          </p:cNvCxnSpPr>
          <p:nvPr/>
        </p:nvCxnSpPr>
        <p:spPr bwMode="auto">
          <a:xfrm>
            <a:off x="1890713" y="6700838"/>
            <a:ext cx="6119812"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0" name="文本框 20"/>
          <p:cNvSpPr txBox="1">
            <a:spLocks noChangeArrowheads="1"/>
          </p:cNvSpPr>
          <p:nvPr/>
        </p:nvSpPr>
        <p:spPr bwMode="auto">
          <a:xfrm>
            <a:off x="2167697" y="5657850"/>
            <a:ext cx="375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图中的最短路径问题</a:t>
            </a:r>
            <a:endParaRPr lang="zh-CN" altLang="zh-CN" sz="2400">
              <a:solidFill>
                <a:schemeClr val="bg1">
                  <a:lumMod val="75000"/>
                </a:schemeClr>
              </a:solidFill>
            </a:endParaRPr>
          </a:p>
        </p:txBody>
      </p:sp>
      <p:sp>
        <p:nvSpPr>
          <p:cNvPr id="6161" name="文本框 22"/>
          <p:cNvSpPr txBox="1">
            <a:spLocks noChangeArrowheads="1"/>
          </p:cNvSpPr>
          <p:nvPr/>
        </p:nvSpPr>
        <p:spPr bwMode="auto">
          <a:xfrm>
            <a:off x="2167697" y="6356350"/>
            <a:ext cx="393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活动顶点与活动边的问题</a:t>
            </a:r>
            <a:endParaRPr lang="zh-CN" altLang="zh-CN" sz="2400">
              <a:solidFill>
                <a:schemeClr val="bg1">
                  <a:lumMod val="75000"/>
                </a:schemeClr>
              </a:solidFill>
            </a:endParaRPr>
          </a:p>
        </p:txBody>
      </p:sp>
      <p:sp>
        <p:nvSpPr>
          <p:cNvPr id="6162" name="矩形 3"/>
          <p:cNvSpPr>
            <a:spLocks noChangeArrowheads="1"/>
          </p:cNvSpPr>
          <p:nvPr/>
        </p:nvSpPr>
        <p:spPr bwMode="auto">
          <a:xfrm>
            <a:off x="-1588" y="0"/>
            <a:ext cx="1909763" cy="6858000"/>
          </a:xfrm>
          <a:prstGeom prst="rect">
            <a:avLst/>
          </a:prstGeom>
          <a:solidFill>
            <a:schemeClr val="accent1">
              <a:lumMod val="75000"/>
            </a:schemeClr>
          </a:solidFill>
          <a:ln>
            <a:noFill/>
          </a:ln>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endParaRPr lang="zh-CN" altLang="en-US" sz="1800" b="0">
              <a:solidFill>
                <a:srgbClr val="FFFFFF"/>
              </a:solidFill>
              <a:latin typeface="Calibri" panose="020F0502020204030204" pitchFamily="34" charset="0"/>
              <a:ea typeface="华文新魏" panose="02010800040101010101" pitchFamily="2" charset="-122"/>
            </a:endParaRPr>
          </a:p>
        </p:txBody>
      </p:sp>
      <p:sp>
        <p:nvSpPr>
          <p:cNvPr id="7187" name="文本框 18"/>
          <p:cNvSpPr txBox="1">
            <a:spLocks noChangeArrowheads="1"/>
          </p:cNvSpPr>
          <p:nvPr/>
        </p:nvSpPr>
        <p:spPr bwMode="auto">
          <a:xfrm>
            <a:off x="-36513" y="322263"/>
            <a:ext cx="4464051"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 typeface="Arial" panose="020B0604020202020204" pitchFamily="34" charset="0"/>
              <a:buNone/>
              <a:defRPr/>
            </a:pPr>
            <a:r>
              <a:rPr lang="en-US" altLang="zh-CN" sz="6000" b="0">
                <a:solidFill>
                  <a:srgbClr val="FFFFFF"/>
                </a:solidFill>
                <a:latin typeface="Impact" panose="020B0806030902050204" pitchFamily="34" charset="0"/>
                <a:ea typeface="华文中宋" panose="02010600040101010101" pitchFamily="2" charset="-122"/>
              </a:rPr>
              <a:t>CON</a:t>
            </a:r>
            <a:r>
              <a:rPr lang="en-US" altLang="zh-CN" sz="6000" b="0">
                <a:solidFill>
                  <a:schemeClr val="accent1">
                    <a:lumMod val="40000"/>
                    <a:lumOff val="60000"/>
                  </a:schemeClr>
                </a:solidFill>
                <a:latin typeface="Impact" panose="020B0806030902050204" pitchFamily="34" charset="0"/>
                <a:ea typeface="华文中宋" panose="02010600040101010101" pitchFamily="2" charset="-122"/>
              </a:rPr>
              <a:t>TENTS</a:t>
            </a:r>
            <a:endParaRPr lang="zh-CN" altLang="en-US" sz="6000" b="0">
              <a:solidFill>
                <a:schemeClr val="accent1">
                  <a:lumMod val="40000"/>
                  <a:lumOff val="60000"/>
                </a:schemeClr>
              </a:solidFill>
              <a:latin typeface="Impact" panose="020B0806030902050204" pitchFamily="34" charset="0"/>
              <a:ea typeface="华文中宋" panose="02010600040101010101" pitchFamily="2" charset="-122"/>
            </a:endParaRPr>
          </a:p>
        </p:txBody>
      </p:sp>
      <p:sp>
        <p:nvSpPr>
          <p:cNvPr id="6164" name="椭圆 7"/>
          <p:cNvSpPr>
            <a:spLocks noChangeArrowheads="1"/>
          </p:cNvSpPr>
          <p:nvPr/>
        </p:nvSpPr>
        <p:spPr bwMode="auto">
          <a:xfrm>
            <a:off x="1603375" y="1365250"/>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6.1</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5" name="椭圆 7"/>
          <p:cNvSpPr>
            <a:spLocks noChangeArrowheads="1"/>
          </p:cNvSpPr>
          <p:nvPr/>
        </p:nvSpPr>
        <p:spPr bwMode="auto">
          <a:xfrm>
            <a:off x="1603375" y="2057400"/>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6.2</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6" name="椭圆 7"/>
          <p:cNvSpPr>
            <a:spLocks noChangeArrowheads="1"/>
          </p:cNvSpPr>
          <p:nvPr/>
        </p:nvSpPr>
        <p:spPr bwMode="auto">
          <a:xfrm>
            <a:off x="1603375" y="2751138"/>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6.3</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7" name="椭圆 7"/>
          <p:cNvSpPr>
            <a:spLocks noChangeArrowheads="1"/>
          </p:cNvSpPr>
          <p:nvPr/>
        </p:nvSpPr>
        <p:spPr bwMode="auto">
          <a:xfrm>
            <a:off x="1603375" y="3444875"/>
            <a:ext cx="523875" cy="522288"/>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6.4</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8" name="椭圆 7"/>
          <p:cNvSpPr>
            <a:spLocks noChangeArrowheads="1"/>
          </p:cNvSpPr>
          <p:nvPr/>
        </p:nvSpPr>
        <p:spPr bwMode="auto">
          <a:xfrm>
            <a:off x="1603375" y="4137025"/>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6.5</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9" name="椭圆 7"/>
          <p:cNvSpPr>
            <a:spLocks noChangeArrowheads="1"/>
          </p:cNvSpPr>
          <p:nvPr/>
        </p:nvSpPr>
        <p:spPr bwMode="auto">
          <a:xfrm>
            <a:off x="1603375" y="4830763"/>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6.6</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0" name="椭圆 7"/>
          <p:cNvSpPr>
            <a:spLocks noChangeArrowheads="1"/>
          </p:cNvSpPr>
          <p:nvPr/>
        </p:nvSpPr>
        <p:spPr bwMode="auto">
          <a:xfrm>
            <a:off x="1619250" y="5524500"/>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6.7</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1" name="椭圆 7"/>
          <p:cNvSpPr>
            <a:spLocks noChangeArrowheads="1"/>
          </p:cNvSpPr>
          <p:nvPr/>
        </p:nvSpPr>
        <p:spPr bwMode="auto">
          <a:xfrm>
            <a:off x="1619250" y="6218238"/>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6.8</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915199" y="1975169"/>
            <a:ext cx="809625" cy="8096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latin typeface="微软雅黑" panose="020B0503020204020204" pitchFamily="34" charset="-122"/>
                <a:ea typeface="微软雅黑" panose="020B0503020204020204" pitchFamily="34" charset="-122"/>
              </a:rPr>
              <a:t>图</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3222549" y="2122847"/>
            <a:ext cx="1152000" cy="50482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latin typeface="微软雅黑" panose="020B0503020204020204" pitchFamily="34" charset="-122"/>
                <a:ea typeface="微软雅黑" panose="020B0503020204020204" pitchFamily="34" charset="-122"/>
              </a:rPr>
              <a:t>存储结构</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5" name="直接连接符 33"/>
          <p:cNvCxnSpPr>
            <a:stCxn id="3" idx="6"/>
            <a:endCxn id="4" idx="1"/>
          </p:cNvCxnSpPr>
          <p:nvPr/>
        </p:nvCxnSpPr>
        <p:spPr>
          <a:xfrm flipV="1">
            <a:off x="2724824" y="2375260"/>
            <a:ext cx="497725" cy="472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093759" y="328105"/>
            <a:ext cx="1362075" cy="50482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smtClean="0">
                <a:solidFill>
                  <a:schemeClr val="tx1"/>
                </a:solidFill>
                <a:latin typeface="微软雅黑" panose="020B0503020204020204" pitchFamily="34" charset="-122"/>
                <a:ea typeface="微软雅黑" panose="020B0503020204020204" pitchFamily="34" charset="-122"/>
              </a:rPr>
              <a:t>逻辑结构</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801330" y="3464349"/>
            <a:ext cx="1152000" cy="50482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solidFill>
                  <a:schemeClr val="tx1"/>
                </a:solidFill>
                <a:latin typeface="微软雅黑" panose="020B0503020204020204" pitchFamily="34" charset="-122"/>
                <a:ea typeface="微软雅黑" panose="020B0503020204020204" pitchFamily="34" charset="-122"/>
              </a:rPr>
              <a:t>运算</a:t>
            </a:r>
            <a:endParaRPr lang="zh-CN" altLang="en-US" sz="1500" dirty="0">
              <a:solidFill>
                <a:schemeClr val="tx1"/>
              </a:solidFill>
              <a:latin typeface="微软雅黑" panose="020B0503020204020204" pitchFamily="34" charset="-122"/>
              <a:ea typeface="微软雅黑" panose="020B0503020204020204" pitchFamily="34" charset="-122"/>
            </a:endParaRPr>
          </a:p>
        </p:txBody>
      </p:sp>
      <p:graphicFrame>
        <p:nvGraphicFramePr>
          <p:cNvPr id="13" name="表格 12"/>
          <p:cNvGraphicFramePr>
            <a:graphicFrameLocks noGrp="1"/>
          </p:cNvGraphicFramePr>
          <p:nvPr/>
        </p:nvGraphicFramePr>
        <p:xfrm>
          <a:off x="4919186" y="3389664"/>
          <a:ext cx="2099799" cy="675640"/>
        </p:xfrm>
        <a:graphic>
          <a:graphicData uri="http://schemas.openxmlformats.org/drawingml/2006/table">
            <a:tbl>
              <a:tblPr firstRow="1" bandRow="1">
                <a:tableStyleId>{5C22544A-7EE6-4342-B048-85BDC9FD1C3A}</a:tableStyleId>
              </a:tblPr>
              <a:tblGrid>
                <a:gridCol w="228687"/>
                <a:gridCol w="1871112"/>
              </a:tblGrid>
              <a:tr h="207498">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0" dirty="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kern="1200" smtClean="0">
                          <a:solidFill>
                            <a:schemeClr val="tx1"/>
                          </a:solidFill>
                          <a:latin typeface="+mn-lt"/>
                          <a:ea typeface="+mn-ea"/>
                          <a:cs typeface="+mn-cs"/>
                        </a:rPr>
                        <a:t>查找、插入、删除等</a:t>
                      </a:r>
                      <a:endParaRPr lang="zh-CN" altLang="en-US" sz="14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0" kern="1200" smtClean="0">
                          <a:solidFill>
                            <a:schemeClr val="tx1"/>
                          </a:solidFill>
                          <a:latin typeface="+mn-lt"/>
                          <a:ea typeface="+mn-ea"/>
                          <a:cs typeface="+mn-cs"/>
                        </a:rPr>
                        <a:t>图的创建</a:t>
                      </a:r>
                      <a:endParaRPr lang="zh-CN" altLang="en-US" sz="1400" b="0" kern="1200" smtClean="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表格 14"/>
          <p:cNvGraphicFramePr>
            <a:graphicFrameLocks noGrp="1"/>
          </p:cNvGraphicFramePr>
          <p:nvPr/>
        </p:nvGraphicFramePr>
        <p:xfrm>
          <a:off x="4869932" y="242699"/>
          <a:ext cx="1513674" cy="675640"/>
        </p:xfrm>
        <a:graphic>
          <a:graphicData uri="http://schemas.openxmlformats.org/drawingml/2006/table">
            <a:tbl>
              <a:tblPr firstRow="1" bandRow="1">
                <a:tableStyleId>{5C22544A-7EE6-4342-B048-85BDC9FD1C3A}</a:tableStyleId>
              </a:tblPr>
              <a:tblGrid>
                <a:gridCol w="208280"/>
                <a:gridCol w="1305394"/>
              </a:tblGrid>
              <a:tr h="207498">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0" dirty="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0" dirty="0" smtClean="0">
                          <a:solidFill>
                            <a:schemeClr val="tx1"/>
                          </a:solidFill>
                        </a:rPr>
                        <a:t>定义</a:t>
                      </a:r>
                      <a:endParaRPr lang="zh-CN" altLang="en-US" sz="1400" b="0" dirty="0" smtClean="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smtClean="0">
                          <a:solidFill>
                            <a:schemeClr val="tx1"/>
                          </a:solidFill>
                        </a:rPr>
                        <a:t>非线性结构</a:t>
                      </a:r>
                      <a:endParaRPr lang="zh-CN" altLang="en-US" sz="1400" dirty="0" smtClean="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3" name="表格 122"/>
          <p:cNvGraphicFramePr>
            <a:graphicFrameLocks noGrp="1"/>
          </p:cNvGraphicFramePr>
          <p:nvPr/>
        </p:nvGraphicFramePr>
        <p:xfrm>
          <a:off x="7263969" y="1442193"/>
          <a:ext cx="1412836" cy="675640"/>
        </p:xfrm>
        <a:graphic>
          <a:graphicData uri="http://schemas.openxmlformats.org/drawingml/2006/table">
            <a:tbl>
              <a:tblPr firstRow="1" bandRow="1">
                <a:tableStyleId>{5C22544A-7EE6-4342-B048-85BDC9FD1C3A}</a:tableStyleId>
              </a:tblPr>
              <a:tblGrid>
                <a:gridCol w="228687"/>
                <a:gridCol w="1184149"/>
              </a:tblGrid>
              <a:tr h="207498">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0" dirty="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kern="1200" dirty="0" smtClean="0">
                          <a:solidFill>
                            <a:schemeClr val="tx1"/>
                          </a:solidFill>
                          <a:latin typeface="+mn-lt"/>
                          <a:ea typeface="+mn-ea"/>
                          <a:cs typeface="+mn-cs"/>
                        </a:rPr>
                        <a:t>邻接矩阵</a:t>
                      </a:r>
                      <a:endParaRPr lang="zh-CN" altLang="en-US" sz="14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0" dirty="0" smtClean="0">
                          <a:solidFill>
                            <a:schemeClr val="tx1"/>
                          </a:solidFill>
                        </a:rPr>
                        <a:t>边集数组</a:t>
                      </a:r>
                      <a:endParaRPr lang="zh-CN" altLang="en-US" sz="1400" b="0" dirty="0" smtClean="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4" name="表格 123"/>
          <p:cNvGraphicFramePr>
            <a:graphicFrameLocks noGrp="1"/>
          </p:cNvGraphicFramePr>
          <p:nvPr/>
        </p:nvGraphicFramePr>
        <p:xfrm>
          <a:off x="7253809" y="2324209"/>
          <a:ext cx="1412836" cy="1046480"/>
        </p:xfrm>
        <a:graphic>
          <a:graphicData uri="http://schemas.openxmlformats.org/drawingml/2006/table">
            <a:tbl>
              <a:tblPr firstRow="1" bandRow="1">
                <a:tableStyleId>{5C22544A-7EE6-4342-B048-85BDC9FD1C3A}</a:tableStyleId>
              </a:tblPr>
              <a:tblGrid>
                <a:gridCol w="228687"/>
                <a:gridCol w="1184149"/>
              </a:tblGrid>
              <a:tr h="207498">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0" dirty="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kern="1200" smtClean="0">
                          <a:solidFill>
                            <a:schemeClr val="tx1"/>
                          </a:solidFill>
                          <a:latin typeface="+mn-lt"/>
                          <a:ea typeface="+mn-ea"/>
                          <a:cs typeface="+mn-cs"/>
                        </a:rPr>
                        <a:t>邻接表</a:t>
                      </a:r>
                      <a:endParaRPr lang="zh-CN" altLang="en-US" sz="14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0" dirty="0" smtClean="0">
                          <a:solidFill>
                            <a:schemeClr val="tx1"/>
                          </a:solidFill>
                        </a:rPr>
                        <a:t>十字链表</a:t>
                      </a:r>
                      <a:endParaRPr lang="zh-CN" altLang="en-US" sz="1400" b="0" dirty="0" smtClean="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0" dirty="0" smtClean="0">
                          <a:solidFill>
                            <a:schemeClr val="tx1"/>
                          </a:solidFill>
                        </a:rPr>
                        <a:t>临接多重表</a:t>
                      </a:r>
                      <a:endParaRPr lang="zh-CN" altLang="en-US" sz="1400" b="0" dirty="0" smtClean="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130" name="直接连接符 33"/>
          <p:cNvCxnSpPr>
            <a:stCxn id="67" idx="3"/>
            <a:endCxn id="123" idx="1"/>
          </p:cNvCxnSpPr>
          <p:nvPr/>
        </p:nvCxnSpPr>
        <p:spPr>
          <a:xfrm>
            <a:off x="6771811" y="1769853"/>
            <a:ext cx="492158" cy="10160"/>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33" name="直接连接符 33"/>
          <p:cNvCxnSpPr>
            <a:stCxn id="68" idx="3"/>
            <a:endCxn id="124" idx="1"/>
          </p:cNvCxnSpPr>
          <p:nvPr/>
        </p:nvCxnSpPr>
        <p:spPr>
          <a:xfrm flipV="1">
            <a:off x="6804020" y="2847449"/>
            <a:ext cx="449789" cy="954"/>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142" name="表格 141"/>
          <p:cNvGraphicFramePr>
            <a:graphicFrameLocks noGrp="1"/>
          </p:cNvGraphicFramePr>
          <p:nvPr/>
        </p:nvGraphicFramePr>
        <p:xfrm>
          <a:off x="4932804" y="4269799"/>
          <a:ext cx="1871216" cy="675640"/>
        </p:xfrm>
        <a:graphic>
          <a:graphicData uri="http://schemas.openxmlformats.org/drawingml/2006/table">
            <a:tbl>
              <a:tblPr firstRow="1" bandRow="1">
                <a:tableStyleId>{5C22544A-7EE6-4342-B048-85BDC9FD1C3A}</a:tableStyleId>
              </a:tblPr>
              <a:tblGrid>
                <a:gridCol w="302882"/>
                <a:gridCol w="1568334"/>
              </a:tblGrid>
              <a:tr h="207498">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0" dirty="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kern="1200" smtClean="0">
                          <a:solidFill>
                            <a:schemeClr val="tx1"/>
                          </a:solidFill>
                          <a:latin typeface="+mn-lt"/>
                          <a:ea typeface="+mn-ea"/>
                          <a:cs typeface="+mn-cs"/>
                        </a:rPr>
                        <a:t>深度优先遍历</a:t>
                      </a:r>
                      <a:endParaRPr lang="zh-CN" altLang="en-US" sz="14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0" smtClean="0">
                          <a:solidFill>
                            <a:schemeClr val="tx1"/>
                          </a:solidFill>
                        </a:rPr>
                        <a:t>广度优先遍历</a:t>
                      </a:r>
                      <a:endParaRPr lang="zh-CN" altLang="en-US" sz="1400" b="0" dirty="0" smtClean="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146" name="直接连接符 33"/>
          <p:cNvCxnSpPr>
            <a:stCxn id="39" idx="3"/>
            <a:endCxn id="142" idx="1"/>
          </p:cNvCxnSpPr>
          <p:nvPr/>
        </p:nvCxnSpPr>
        <p:spPr>
          <a:xfrm>
            <a:off x="4212815" y="4603942"/>
            <a:ext cx="719989" cy="3677"/>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67" name="直接连接符 33"/>
          <p:cNvCxnSpPr>
            <a:stCxn id="3" idx="2"/>
            <a:endCxn id="8" idx="0"/>
          </p:cNvCxnSpPr>
          <p:nvPr/>
        </p:nvCxnSpPr>
        <p:spPr>
          <a:xfrm rot="10800000" flipV="1">
            <a:off x="1377331" y="2379981"/>
            <a:ext cx="537869" cy="1084367"/>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3147191" y="3531409"/>
            <a:ext cx="1081548" cy="37501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smtClean="0">
                <a:solidFill>
                  <a:schemeClr val="tx1"/>
                </a:solidFill>
                <a:latin typeface="微软雅黑" panose="020B0503020204020204" pitchFamily="34" charset="-122"/>
                <a:ea typeface="微软雅黑" panose="020B0503020204020204" pitchFamily="34" charset="-122"/>
              </a:rPr>
              <a:t>边</a:t>
            </a:r>
            <a:r>
              <a:rPr lang="en-US" altLang="zh-CN" sz="1500" smtClean="0">
                <a:solidFill>
                  <a:schemeClr val="tx1"/>
                </a:solidFill>
                <a:latin typeface="微软雅黑" panose="020B0503020204020204" pitchFamily="34" charset="-122"/>
                <a:ea typeface="微软雅黑" panose="020B0503020204020204" pitchFamily="34" charset="-122"/>
              </a:rPr>
              <a:t>/</a:t>
            </a:r>
            <a:r>
              <a:rPr lang="zh-CN" altLang="en-US" sz="1500" smtClean="0">
                <a:solidFill>
                  <a:schemeClr val="tx1"/>
                </a:solidFill>
                <a:latin typeface="微软雅黑" panose="020B0503020204020204" pitchFamily="34" charset="-122"/>
                <a:ea typeface="微软雅黑" panose="020B0503020204020204" pitchFamily="34" charset="-122"/>
              </a:rPr>
              <a:t>顶点</a:t>
            </a:r>
            <a:endParaRPr lang="en-US" altLang="zh-CN" sz="1500" dirty="0">
              <a:solidFill>
                <a:schemeClr val="tx1"/>
              </a:solidFill>
              <a:latin typeface="微软雅黑" panose="020B0503020204020204" pitchFamily="34" charset="-122"/>
              <a:ea typeface="微软雅黑" panose="020B0503020204020204" pitchFamily="34" charset="-122"/>
            </a:endParaRPr>
          </a:p>
        </p:txBody>
      </p:sp>
      <p:sp>
        <p:nvSpPr>
          <p:cNvPr id="39" name="矩形 38"/>
          <p:cNvSpPr/>
          <p:nvPr/>
        </p:nvSpPr>
        <p:spPr>
          <a:xfrm>
            <a:off x="3131267" y="4416432"/>
            <a:ext cx="1081548" cy="37501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smtClean="0">
                <a:solidFill>
                  <a:schemeClr val="tx1"/>
                </a:solidFill>
                <a:latin typeface="微软雅黑" panose="020B0503020204020204" pitchFamily="34" charset="-122"/>
                <a:ea typeface="微软雅黑" panose="020B0503020204020204" pitchFamily="34" charset="-122"/>
              </a:rPr>
              <a:t>遍历</a:t>
            </a:r>
            <a:endParaRPr lang="en-US" altLang="zh-CN" sz="1500" dirty="0">
              <a:solidFill>
                <a:schemeClr val="tx1"/>
              </a:solidFill>
              <a:latin typeface="微软雅黑" panose="020B0503020204020204" pitchFamily="34" charset="-122"/>
              <a:ea typeface="微软雅黑" panose="020B0503020204020204" pitchFamily="34" charset="-122"/>
            </a:endParaRPr>
          </a:p>
        </p:txBody>
      </p:sp>
      <p:sp>
        <p:nvSpPr>
          <p:cNvPr id="40" name="矩形 39"/>
          <p:cNvSpPr/>
          <p:nvPr/>
        </p:nvSpPr>
        <p:spPr>
          <a:xfrm>
            <a:off x="3131267" y="5711557"/>
            <a:ext cx="1081548" cy="37501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smtClean="0">
                <a:solidFill>
                  <a:schemeClr val="tx1"/>
                </a:solidFill>
                <a:latin typeface="微软雅黑" panose="020B0503020204020204" pitchFamily="34" charset="-122"/>
                <a:ea typeface="微软雅黑" panose="020B0503020204020204" pitchFamily="34" charset="-122"/>
              </a:rPr>
              <a:t>经典算法</a:t>
            </a:r>
            <a:endParaRPr lang="en-US" altLang="zh-CN" sz="1500" dirty="0">
              <a:solidFill>
                <a:schemeClr val="tx1"/>
              </a:solidFill>
              <a:latin typeface="微软雅黑" panose="020B0503020204020204" pitchFamily="34" charset="-122"/>
              <a:ea typeface="微软雅黑" panose="020B0503020204020204" pitchFamily="34" charset="-122"/>
            </a:endParaRPr>
          </a:p>
        </p:txBody>
      </p:sp>
      <p:cxnSp>
        <p:nvCxnSpPr>
          <p:cNvPr id="43" name="直接连接符 33"/>
          <p:cNvCxnSpPr>
            <a:stCxn id="38" idx="3"/>
            <a:endCxn id="13" idx="1"/>
          </p:cNvCxnSpPr>
          <p:nvPr/>
        </p:nvCxnSpPr>
        <p:spPr>
          <a:xfrm>
            <a:off x="4228739" y="3718919"/>
            <a:ext cx="690447" cy="8565"/>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397971" y="1582343"/>
            <a:ext cx="1373840" cy="37501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solidFill>
                  <a:schemeClr val="tx1"/>
                </a:solidFill>
                <a:latin typeface="微软雅黑" panose="020B0503020204020204" pitchFamily="34" charset="-122"/>
                <a:ea typeface="微软雅黑" panose="020B0503020204020204" pitchFamily="34" charset="-122"/>
              </a:rPr>
              <a:t>数组表示法</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68" name="矩形 67"/>
          <p:cNvSpPr/>
          <p:nvPr/>
        </p:nvSpPr>
        <p:spPr>
          <a:xfrm>
            <a:off x="5397971" y="2660893"/>
            <a:ext cx="1406049" cy="37501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a:solidFill>
                  <a:schemeClr val="tx1"/>
                </a:solidFill>
                <a:latin typeface="微软雅黑" panose="020B0503020204020204" pitchFamily="34" charset="-122"/>
                <a:ea typeface="微软雅黑" panose="020B0503020204020204" pitchFamily="34" charset="-122"/>
              </a:rPr>
              <a:t>链表表示法</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3" name="直接连接符 33"/>
          <p:cNvCxnSpPr>
            <a:stCxn id="6" idx="3"/>
            <a:endCxn id="15" idx="1"/>
          </p:cNvCxnSpPr>
          <p:nvPr/>
        </p:nvCxnSpPr>
        <p:spPr>
          <a:xfrm>
            <a:off x="4455834" y="580518"/>
            <a:ext cx="414098" cy="1"/>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6" name="直接连接符 33"/>
          <p:cNvCxnSpPr>
            <a:stCxn id="6" idx="1"/>
            <a:endCxn id="3" idx="0"/>
          </p:cNvCxnSpPr>
          <p:nvPr/>
        </p:nvCxnSpPr>
        <p:spPr>
          <a:xfrm rot="10800000" flipV="1">
            <a:off x="2320013" y="580517"/>
            <a:ext cx="773747" cy="1394651"/>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2" name="表格 101"/>
          <p:cNvGraphicFramePr>
            <a:graphicFrameLocks noGrp="1"/>
          </p:cNvGraphicFramePr>
          <p:nvPr/>
        </p:nvGraphicFramePr>
        <p:xfrm>
          <a:off x="4942869" y="5190355"/>
          <a:ext cx="1412836" cy="1417320"/>
        </p:xfrm>
        <a:graphic>
          <a:graphicData uri="http://schemas.openxmlformats.org/drawingml/2006/table">
            <a:tbl>
              <a:tblPr firstRow="1" bandRow="1">
                <a:tableStyleId>{5C22544A-7EE6-4342-B048-85BDC9FD1C3A}</a:tableStyleId>
              </a:tblPr>
              <a:tblGrid>
                <a:gridCol w="228687"/>
                <a:gridCol w="1184149"/>
              </a:tblGrid>
              <a:tr h="207498">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b="0" dirty="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kern="1200" smtClean="0">
                          <a:solidFill>
                            <a:schemeClr val="tx1"/>
                          </a:solidFill>
                          <a:latin typeface="+mn-lt"/>
                          <a:ea typeface="+mn-ea"/>
                          <a:cs typeface="+mn-cs"/>
                        </a:rPr>
                        <a:t>最小生成树</a:t>
                      </a:r>
                      <a:endParaRPr lang="zh-CN" altLang="en-US" sz="14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0" smtClean="0">
                          <a:solidFill>
                            <a:schemeClr val="tx1"/>
                          </a:solidFill>
                        </a:rPr>
                        <a:t>拓扑排序</a:t>
                      </a:r>
                      <a:endParaRPr lang="zh-CN" altLang="en-US" sz="1400" b="0" dirty="0" smtClean="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0" smtClean="0">
                          <a:solidFill>
                            <a:schemeClr val="tx1"/>
                          </a:solidFill>
                        </a:rPr>
                        <a:t>最短路径</a:t>
                      </a:r>
                      <a:endParaRPr lang="zh-CN" altLang="en-US" sz="1400" b="0" dirty="0" smtClean="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b="0" smtClean="0">
                          <a:solidFill>
                            <a:schemeClr val="tx1"/>
                          </a:solidFill>
                        </a:rPr>
                        <a:t>关键路径</a:t>
                      </a:r>
                      <a:endParaRPr lang="zh-CN" altLang="en-US" sz="1400" b="0" dirty="0" smtClean="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103" name="直接连接符 33"/>
          <p:cNvCxnSpPr>
            <a:stCxn id="40" idx="3"/>
            <a:endCxn id="102" idx="1"/>
          </p:cNvCxnSpPr>
          <p:nvPr/>
        </p:nvCxnSpPr>
        <p:spPr>
          <a:xfrm flipV="1">
            <a:off x="4212815" y="5899015"/>
            <a:ext cx="730054" cy="52"/>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2" name="直接连接符 33"/>
          <p:cNvCxnSpPr>
            <a:stCxn id="4" idx="3"/>
            <a:endCxn id="67" idx="1"/>
          </p:cNvCxnSpPr>
          <p:nvPr/>
        </p:nvCxnSpPr>
        <p:spPr>
          <a:xfrm flipV="1">
            <a:off x="4374549" y="1769853"/>
            <a:ext cx="1023422" cy="605407"/>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3"/>
          <p:cNvCxnSpPr>
            <a:stCxn id="4" idx="3"/>
            <a:endCxn id="68" idx="1"/>
          </p:cNvCxnSpPr>
          <p:nvPr/>
        </p:nvCxnSpPr>
        <p:spPr>
          <a:xfrm>
            <a:off x="4374549" y="2375260"/>
            <a:ext cx="1023422" cy="473143"/>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2" name="直接连接符 33"/>
          <p:cNvCxnSpPr>
            <a:stCxn id="8" idx="3"/>
            <a:endCxn id="38" idx="1"/>
          </p:cNvCxnSpPr>
          <p:nvPr/>
        </p:nvCxnSpPr>
        <p:spPr>
          <a:xfrm>
            <a:off x="1953330" y="3716762"/>
            <a:ext cx="1193861" cy="2157"/>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4" name="直接连接符 33"/>
          <p:cNvCxnSpPr>
            <a:stCxn id="8" idx="3"/>
            <a:endCxn id="40" idx="1"/>
          </p:cNvCxnSpPr>
          <p:nvPr/>
        </p:nvCxnSpPr>
        <p:spPr>
          <a:xfrm>
            <a:off x="1953330" y="3716762"/>
            <a:ext cx="1177937" cy="2182305"/>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8" name="直接连接符 33"/>
          <p:cNvCxnSpPr>
            <a:stCxn id="8" idx="3"/>
            <a:endCxn id="39" idx="1"/>
          </p:cNvCxnSpPr>
          <p:nvPr/>
        </p:nvCxnSpPr>
        <p:spPr>
          <a:xfrm>
            <a:off x="1953330" y="3716762"/>
            <a:ext cx="1177937" cy="887180"/>
          </a:xfrm>
          <a:prstGeom prst="bentConnector3">
            <a:avLst>
              <a:gd name="adj1" fmla="val 50000"/>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本章小结</a:t>
            </a:r>
            <a:endParaRPr lang="zh-CN" altLang="en-US"/>
          </a:p>
        </p:txBody>
      </p:sp>
      <p:sp>
        <p:nvSpPr>
          <p:cNvPr id="3" name="内容占位符 2"/>
          <p:cNvSpPr>
            <a:spLocks noGrp="1"/>
          </p:cNvSpPr>
          <p:nvPr>
            <p:ph idx="1"/>
          </p:nvPr>
        </p:nvSpPr>
        <p:spPr/>
        <p:txBody>
          <a:bodyPr/>
          <a:lstStyle/>
          <a:p>
            <a:r>
              <a:rPr lang="zh-CN" altLang="zh-CN" dirty="0"/>
              <a:t>图的存储有邻接矩阵邻接表；</a:t>
            </a:r>
            <a:endParaRPr lang="zh-CN" altLang="zh-CN" dirty="0"/>
          </a:p>
          <a:p>
            <a:r>
              <a:rPr lang="zh-CN" altLang="zh-CN" dirty="0"/>
              <a:t>对图遍历是广度深度跑一跑；</a:t>
            </a:r>
            <a:endParaRPr lang="zh-CN" altLang="zh-CN" dirty="0"/>
          </a:p>
          <a:p>
            <a:r>
              <a:rPr lang="zh-CN" altLang="zh-CN" dirty="0"/>
              <a:t>生成树结点间有路径而无回路；</a:t>
            </a:r>
            <a:endParaRPr lang="zh-CN" altLang="zh-CN" dirty="0"/>
          </a:p>
          <a:p>
            <a:r>
              <a:rPr lang="zh-CN" altLang="zh-CN" dirty="0"/>
              <a:t>最小生成树要加上权值来比较；</a:t>
            </a:r>
            <a:endParaRPr lang="zh-CN" altLang="zh-CN" dirty="0"/>
          </a:p>
          <a:p>
            <a:r>
              <a:rPr lang="zh-CN" altLang="zh-CN" dirty="0"/>
              <a:t>关键路径是在有向无环网络里源汇点距离求最长；</a:t>
            </a:r>
            <a:endParaRPr lang="zh-CN" altLang="zh-CN" dirty="0"/>
          </a:p>
          <a:p>
            <a:r>
              <a:rPr lang="zh-CN" altLang="zh-CN" dirty="0"/>
              <a:t>最短路径是网络中结点间距离讲最小；</a:t>
            </a:r>
            <a:endParaRPr lang="zh-CN" altLang="zh-CN" dirty="0"/>
          </a:p>
          <a:p>
            <a:r>
              <a:rPr lang="zh-CN" altLang="zh-CN" dirty="0"/>
              <a:t>拓扑排序在活动网里由偏序将全序导；</a:t>
            </a:r>
            <a:endParaRPr lang="zh-CN" altLang="zh-CN" dirty="0"/>
          </a:p>
          <a:p>
            <a:r>
              <a:rPr lang="zh-CN" altLang="zh-CN" dirty="0"/>
              <a:t>在不同条件下图的应用要记牢。</a:t>
            </a:r>
            <a:endParaRPr lang="zh-CN" altLang="zh-CN" dirty="0"/>
          </a:p>
          <a:p>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页脚占位符 3"/>
          <p:cNvSpPr>
            <a:spLocks noGrp="1"/>
          </p:cNvSpPr>
          <p:nvPr>
            <p:ph type="ftr" sz="quarter" idx="10"/>
          </p:nvPr>
        </p:nvSpPr>
        <p:spPr/>
        <p:txBody>
          <a:bodyPr/>
          <a:lstStyle/>
          <a:p>
            <a:pPr>
              <a:defRPr/>
            </a:pPr>
            <a:fld id="{7CA49ECC-0736-4E60-A2A5-BFA7B965FC53}" type="slidenum">
              <a:rPr lang="zh-CN" altLang="en-US">
                <a:ea typeface="黑体" panose="02010609060101010101" charset="-122"/>
              </a:rPr>
            </a:fld>
            <a:endParaRPr lang="en-US" altLang="zh-CN">
              <a:ea typeface="黑体" panose="02010609060101010101" charset="-122"/>
            </a:endParaRPr>
          </a:p>
        </p:txBody>
      </p:sp>
      <p:sp>
        <p:nvSpPr>
          <p:cNvPr id="8197" name="Rectangle 4"/>
          <p:cNvSpPr>
            <a:spLocks noGrp="1" noChangeArrowheads="1"/>
          </p:cNvSpPr>
          <p:nvPr>
            <p:ph type="title"/>
          </p:nvPr>
        </p:nvSpPr>
        <p:spPr>
          <a:xfrm>
            <a:off x="1928813" y="419100"/>
            <a:ext cx="5286375" cy="641350"/>
          </a:xfrm>
          <a:noFill/>
        </p:spPr>
        <p:txBody>
          <a:bodyPr/>
          <a:lstStyle/>
          <a:p>
            <a:pPr eaLnBrk="1" hangingPunct="1"/>
            <a:r>
              <a:rPr lang="zh-CN" altLang="en-US" smtClean="0">
                <a:latin typeface="宋体" panose="02010600030101010101" pitchFamily="2" charset="-122"/>
              </a:rPr>
              <a:t>图的定义</a:t>
            </a:r>
            <a:endParaRPr lang="zh-CN" altLang="en-US" smtClean="0">
              <a:latin typeface="宋体" panose="02010600030101010101" pitchFamily="2" charset="-122"/>
            </a:endParaRPr>
          </a:p>
        </p:txBody>
      </p:sp>
      <p:sp>
        <p:nvSpPr>
          <p:cNvPr id="5" name="矩形 4"/>
          <p:cNvSpPr/>
          <p:nvPr/>
        </p:nvSpPr>
        <p:spPr>
          <a:xfrm>
            <a:off x="5146520" y="3306481"/>
            <a:ext cx="3416320" cy="369332"/>
          </a:xfrm>
          <a:prstGeom prst="rect">
            <a:avLst/>
          </a:prstGeom>
        </p:spPr>
        <p:txBody>
          <a:bodyPr wrap="none">
            <a:spAutoFit/>
          </a:bodyPr>
          <a:lstStyle/>
          <a:p>
            <a:r>
              <a:rPr lang="zh-CN" altLang="zh-CN">
                <a:solidFill>
                  <a:schemeClr val="bg1">
                    <a:lumMod val="65000"/>
                  </a:schemeClr>
                </a:solidFill>
                <a:latin typeface="Consolas" panose="020B0609020204030204"/>
                <a:ea typeface="黑体" panose="02010609060101010101" charset="-122"/>
              </a:rPr>
              <a:t>有序偶，指有先后顺序的一对数</a:t>
            </a:r>
            <a:endParaRPr lang="zh-CN" altLang="en-US">
              <a:solidFill>
                <a:schemeClr val="bg1">
                  <a:lumMod val="65000"/>
                </a:schemeClr>
              </a:solidFill>
              <a:latin typeface="Consolas" panose="020B0609020204030204"/>
              <a:ea typeface="黑体" panose="02010609060101010101" charset="-122"/>
            </a:endParaRPr>
          </a:p>
        </p:txBody>
      </p:sp>
      <p:sp>
        <p:nvSpPr>
          <p:cNvPr id="7" name="矩形 6"/>
          <p:cNvSpPr/>
          <p:nvPr/>
        </p:nvSpPr>
        <p:spPr bwMode="auto">
          <a:xfrm>
            <a:off x="683170" y="1658515"/>
            <a:ext cx="7849270" cy="162647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algn="l"/>
            <a:r>
              <a:rPr lang="zh-CN" altLang="en-US">
                <a:solidFill>
                  <a:schemeClr val="tx1"/>
                </a:solidFill>
                <a:latin typeface="+mn-ea"/>
                <a:ea typeface="+mn-ea"/>
              </a:rPr>
              <a:t>一个图（</a:t>
            </a:r>
            <a:r>
              <a:rPr lang="en-US" altLang="zh-CN">
                <a:solidFill>
                  <a:schemeClr val="tx1"/>
                </a:solidFill>
                <a:latin typeface="+mn-ea"/>
                <a:ea typeface="+mn-ea"/>
              </a:rPr>
              <a:t>Graph</a:t>
            </a:r>
            <a:r>
              <a:rPr lang="zh-CN" altLang="en-US">
                <a:solidFill>
                  <a:schemeClr val="tx1"/>
                </a:solidFill>
                <a:latin typeface="+mn-ea"/>
                <a:ea typeface="+mn-ea"/>
              </a:rPr>
              <a:t>）是一个序偶</a:t>
            </a:r>
            <a:r>
              <a:rPr lang="en-US" altLang="zh-CN">
                <a:solidFill>
                  <a:schemeClr val="tx1"/>
                </a:solidFill>
                <a:latin typeface="+mn-ea"/>
                <a:ea typeface="+mn-ea"/>
              </a:rPr>
              <a:t>&lt;V, E&gt;</a:t>
            </a:r>
            <a:r>
              <a:rPr lang="zh-CN" altLang="en-US">
                <a:solidFill>
                  <a:schemeClr val="tx1"/>
                </a:solidFill>
                <a:latin typeface="+mn-ea"/>
                <a:ea typeface="+mn-ea"/>
              </a:rPr>
              <a:t>，记为</a:t>
            </a:r>
            <a:r>
              <a:rPr lang="en-US" altLang="zh-CN">
                <a:solidFill>
                  <a:schemeClr val="tx1"/>
                </a:solidFill>
                <a:latin typeface="+mn-ea"/>
                <a:ea typeface="+mn-ea"/>
              </a:rPr>
              <a:t>G = &lt;V, E&gt;</a:t>
            </a:r>
            <a:r>
              <a:rPr lang="zh-CN" altLang="en-US">
                <a:solidFill>
                  <a:schemeClr val="tx1"/>
                </a:solidFill>
                <a:latin typeface="+mn-ea"/>
                <a:ea typeface="+mn-ea"/>
              </a:rPr>
              <a:t>，其中：</a:t>
            </a:r>
            <a:endParaRPr lang="zh-CN" altLang="en-US">
              <a:solidFill>
                <a:schemeClr val="tx1"/>
              </a:solidFill>
              <a:latin typeface="+mn-ea"/>
              <a:ea typeface="+mn-ea"/>
            </a:endParaRPr>
          </a:p>
          <a:p>
            <a:pPr algn="l"/>
            <a:r>
              <a:rPr lang="zh-CN" altLang="en-US">
                <a:solidFill>
                  <a:schemeClr val="tx1"/>
                </a:solidFill>
                <a:latin typeface="+mn-ea"/>
                <a:ea typeface="+mn-ea"/>
              </a:rPr>
              <a:t>（</a:t>
            </a:r>
            <a:r>
              <a:rPr lang="en-US" altLang="zh-CN">
                <a:solidFill>
                  <a:schemeClr val="tx1"/>
                </a:solidFill>
                <a:latin typeface="+mn-ea"/>
                <a:ea typeface="+mn-ea"/>
              </a:rPr>
              <a:t>1</a:t>
            </a:r>
            <a:r>
              <a:rPr lang="zh-CN" altLang="en-US">
                <a:solidFill>
                  <a:schemeClr val="tx1"/>
                </a:solidFill>
                <a:latin typeface="+mn-ea"/>
                <a:ea typeface="+mn-ea"/>
              </a:rPr>
              <a:t>）</a:t>
            </a:r>
            <a:r>
              <a:rPr lang="en-US" altLang="zh-CN">
                <a:solidFill>
                  <a:schemeClr val="tx1"/>
                </a:solidFill>
                <a:latin typeface="+mn-ea"/>
                <a:ea typeface="+mn-ea"/>
              </a:rPr>
              <a:t>V = {v</a:t>
            </a:r>
            <a:r>
              <a:rPr lang="en-US" altLang="zh-CN" baseline="-25000">
                <a:solidFill>
                  <a:schemeClr val="tx1"/>
                </a:solidFill>
                <a:latin typeface="+mn-ea"/>
                <a:ea typeface="+mn-ea"/>
              </a:rPr>
              <a:t>1</a:t>
            </a:r>
            <a:r>
              <a:rPr lang="en-US" altLang="zh-CN">
                <a:solidFill>
                  <a:schemeClr val="tx1"/>
                </a:solidFill>
                <a:latin typeface="+mn-ea"/>
                <a:ea typeface="+mn-ea"/>
              </a:rPr>
              <a:t>, v</a:t>
            </a:r>
            <a:r>
              <a:rPr lang="en-US" altLang="zh-CN" baseline="-25000">
                <a:solidFill>
                  <a:schemeClr val="tx1"/>
                </a:solidFill>
                <a:latin typeface="+mn-ea"/>
                <a:ea typeface="+mn-ea"/>
              </a:rPr>
              <a:t>2</a:t>
            </a:r>
            <a:r>
              <a:rPr lang="en-US" altLang="zh-CN">
                <a:solidFill>
                  <a:schemeClr val="tx1"/>
                </a:solidFill>
                <a:latin typeface="+mn-ea"/>
                <a:ea typeface="+mn-ea"/>
              </a:rPr>
              <a:t>, …, v</a:t>
            </a:r>
            <a:r>
              <a:rPr lang="en-US" altLang="zh-CN" baseline="-25000">
                <a:solidFill>
                  <a:schemeClr val="tx1"/>
                </a:solidFill>
                <a:latin typeface="+mn-ea"/>
                <a:ea typeface="+mn-ea"/>
              </a:rPr>
              <a:t>n</a:t>
            </a:r>
            <a:r>
              <a:rPr lang="en-US" altLang="zh-CN">
                <a:solidFill>
                  <a:schemeClr val="tx1"/>
                </a:solidFill>
                <a:latin typeface="+mn-ea"/>
                <a:ea typeface="+mn-ea"/>
              </a:rPr>
              <a:t>}</a:t>
            </a:r>
            <a:r>
              <a:rPr lang="zh-CN" altLang="en-US">
                <a:solidFill>
                  <a:schemeClr val="tx1"/>
                </a:solidFill>
                <a:latin typeface="+mn-ea"/>
                <a:ea typeface="+mn-ea"/>
              </a:rPr>
              <a:t>是</a:t>
            </a:r>
            <a:r>
              <a:rPr lang="zh-CN" altLang="en-US" b="1" u="sng">
                <a:solidFill>
                  <a:schemeClr val="accent1"/>
                </a:solidFill>
                <a:latin typeface="+mn-ea"/>
                <a:ea typeface="+mn-ea"/>
              </a:rPr>
              <a:t>有限</a:t>
            </a:r>
            <a:r>
              <a:rPr lang="zh-CN" altLang="en-US" b="1">
                <a:solidFill>
                  <a:srgbClr val="FF0000"/>
                </a:solidFill>
                <a:latin typeface="+mn-ea"/>
                <a:ea typeface="+mn-ea"/>
              </a:rPr>
              <a:t>非空</a:t>
            </a:r>
            <a:r>
              <a:rPr lang="zh-CN" altLang="en-US">
                <a:solidFill>
                  <a:schemeClr val="tx1"/>
                </a:solidFill>
                <a:latin typeface="+mn-ea"/>
                <a:ea typeface="+mn-ea"/>
              </a:rPr>
              <a:t>集合，</a:t>
            </a:r>
            <a:r>
              <a:rPr lang="en-US" altLang="zh-CN">
                <a:solidFill>
                  <a:schemeClr val="tx1"/>
                </a:solidFill>
                <a:latin typeface="+mn-ea"/>
                <a:ea typeface="+mn-ea"/>
              </a:rPr>
              <a:t>v</a:t>
            </a:r>
            <a:r>
              <a:rPr lang="en-US" altLang="zh-CN" baseline="-25000">
                <a:solidFill>
                  <a:schemeClr val="tx1"/>
                </a:solidFill>
                <a:latin typeface="+mn-ea"/>
                <a:ea typeface="+mn-ea"/>
              </a:rPr>
              <a:t>i</a:t>
            </a:r>
            <a:r>
              <a:rPr lang="zh-CN" altLang="en-US">
                <a:solidFill>
                  <a:schemeClr val="tx1"/>
                </a:solidFill>
                <a:latin typeface="+mn-ea"/>
                <a:ea typeface="+mn-ea"/>
              </a:rPr>
              <a:t>称为</a:t>
            </a:r>
            <a:r>
              <a:rPr lang="zh-CN" altLang="en-US" b="1">
                <a:solidFill>
                  <a:srgbClr val="FF0000"/>
                </a:solidFill>
                <a:latin typeface="+mn-ea"/>
                <a:ea typeface="+mn-ea"/>
              </a:rPr>
              <a:t>结点</a:t>
            </a:r>
            <a:r>
              <a:rPr lang="zh-CN" altLang="en-US">
                <a:solidFill>
                  <a:schemeClr val="tx1"/>
                </a:solidFill>
                <a:latin typeface="+mn-ea"/>
                <a:ea typeface="+mn-ea"/>
              </a:rPr>
              <a:t>，</a:t>
            </a:r>
            <a:r>
              <a:rPr lang="en-US" altLang="zh-CN">
                <a:solidFill>
                  <a:schemeClr val="tx1"/>
                </a:solidFill>
                <a:latin typeface="+mn-ea"/>
                <a:ea typeface="+mn-ea"/>
              </a:rPr>
              <a:t>V</a:t>
            </a:r>
            <a:r>
              <a:rPr lang="zh-CN" altLang="en-US">
                <a:solidFill>
                  <a:schemeClr val="tx1"/>
                </a:solidFill>
                <a:latin typeface="+mn-ea"/>
                <a:ea typeface="+mn-ea"/>
              </a:rPr>
              <a:t>称为结点</a:t>
            </a:r>
            <a:r>
              <a:rPr lang="zh-CN" altLang="en-US" smtClean="0">
                <a:solidFill>
                  <a:schemeClr val="tx1"/>
                </a:solidFill>
                <a:latin typeface="+mn-ea"/>
                <a:ea typeface="+mn-ea"/>
              </a:rPr>
              <a:t>集。</a:t>
            </a:r>
            <a:endParaRPr lang="zh-CN" altLang="en-US">
              <a:solidFill>
                <a:schemeClr val="tx1"/>
              </a:solidFill>
              <a:latin typeface="+mn-ea"/>
              <a:ea typeface="+mn-ea"/>
            </a:endParaRPr>
          </a:p>
          <a:p>
            <a:pPr algn="l"/>
            <a:r>
              <a:rPr lang="zh-CN" altLang="en-US">
                <a:solidFill>
                  <a:schemeClr val="tx1"/>
                </a:solidFill>
                <a:latin typeface="+mn-ea"/>
                <a:ea typeface="+mn-ea"/>
              </a:rPr>
              <a:t>（</a:t>
            </a:r>
            <a:r>
              <a:rPr lang="en-US" altLang="zh-CN">
                <a:solidFill>
                  <a:schemeClr val="tx1"/>
                </a:solidFill>
                <a:latin typeface="+mn-ea"/>
                <a:ea typeface="+mn-ea"/>
              </a:rPr>
              <a:t>2</a:t>
            </a:r>
            <a:r>
              <a:rPr lang="zh-CN" altLang="en-US">
                <a:solidFill>
                  <a:schemeClr val="tx1"/>
                </a:solidFill>
                <a:latin typeface="+mn-ea"/>
                <a:ea typeface="+mn-ea"/>
              </a:rPr>
              <a:t>）</a:t>
            </a:r>
            <a:r>
              <a:rPr lang="en-US" altLang="zh-CN">
                <a:solidFill>
                  <a:schemeClr val="tx1"/>
                </a:solidFill>
                <a:latin typeface="+mn-ea"/>
                <a:ea typeface="+mn-ea"/>
              </a:rPr>
              <a:t>E</a:t>
            </a:r>
            <a:r>
              <a:rPr lang="zh-CN" altLang="en-US">
                <a:solidFill>
                  <a:schemeClr val="tx1"/>
                </a:solidFill>
                <a:latin typeface="+mn-ea"/>
                <a:ea typeface="+mn-ea"/>
              </a:rPr>
              <a:t>是有限集合，称为</a:t>
            </a:r>
            <a:r>
              <a:rPr lang="zh-CN" altLang="en-US" b="1">
                <a:solidFill>
                  <a:srgbClr val="FF0000"/>
                </a:solidFill>
                <a:latin typeface="+mn-ea"/>
                <a:ea typeface="+mn-ea"/>
              </a:rPr>
              <a:t>边</a:t>
            </a:r>
            <a:r>
              <a:rPr lang="zh-CN" altLang="en-US" b="1" smtClean="0">
                <a:solidFill>
                  <a:srgbClr val="FF0000"/>
                </a:solidFill>
                <a:latin typeface="+mn-ea"/>
                <a:ea typeface="+mn-ea"/>
              </a:rPr>
              <a:t>集</a:t>
            </a:r>
            <a:r>
              <a:rPr lang="zh-CN" altLang="en-US" smtClean="0">
                <a:solidFill>
                  <a:schemeClr val="tx1"/>
                </a:solidFill>
                <a:latin typeface="+mn-ea"/>
                <a:ea typeface="+mn-ea"/>
              </a:rPr>
              <a:t>。</a:t>
            </a:r>
            <a:r>
              <a:rPr lang="en-US" altLang="zh-CN">
                <a:solidFill>
                  <a:schemeClr val="tx1"/>
                </a:solidFill>
                <a:latin typeface="+mn-ea"/>
                <a:ea typeface="+mn-ea"/>
              </a:rPr>
              <a:t>E</a:t>
            </a:r>
            <a:r>
              <a:rPr lang="zh-CN" altLang="en-US">
                <a:solidFill>
                  <a:schemeClr val="tx1"/>
                </a:solidFill>
                <a:latin typeface="+mn-ea"/>
                <a:ea typeface="+mn-ea"/>
              </a:rPr>
              <a:t>中的每个元素都是</a:t>
            </a:r>
            <a:r>
              <a:rPr lang="en-US" altLang="zh-CN">
                <a:solidFill>
                  <a:schemeClr val="tx1"/>
                </a:solidFill>
                <a:latin typeface="+mn-ea"/>
                <a:ea typeface="+mn-ea"/>
              </a:rPr>
              <a:t>V</a:t>
            </a:r>
            <a:r>
              <a:rPr lang="zh-CN" altLang="en-US">
                <a:solidFill>
                  <a:schemeClr val="tx1"/>
                </a:solidFill>
                <a:latin typeface="+mn-ea"/>
                <a:ea typeface="+mn-ea"/>
              </a:rPr>
              <a:t>中顶点偶对，称之为</a:t>
            </a:r>
            <a:r>
              <a:rPr lang="zh-CN" altLang="en-US" smtClean="0">
                <a:solidFill>
                  <a:schemeClr val="tx1"/>
                </a:solidFill>
                <a:latin typeface="+mn-ea"/>
                <a:ea typeface="+mn-ea"/>
              </a:rPr>
              <a:t>边。</a:t>
            </a:r>
            <a:endParaRPr lang="zh-CN" altLang="en-US" b="1">
              <a:solidFill>
                <a:schemeClr val="tx1"/>
              </a:solidFill>
              <a:latin typeface="+mn-ea"/>
              <a:ea typeface="+mn-ea"/>
            </a:endParaRPr>
          </a:p>
        </p:txBody>
      </p:sp>
      <p:sp>
        <p:nvSpPr>
          <p:cNvPr id="8195" name="AutoShape 3"/>
          <p:cNvSpPr>
            <a:spLocks noChangeArrowheads="1"/>
          </p:cNvSpPr>
          <p:nvPr/>
        </p:nvSpPr>
        <p:spPr bwMode="auto">
          <a:xfrm>
            <a:off x="1278235" y="1423720"/>
            <a:ext cx="1267778" cy="474980"/>
          </a:xfrm>
          <a:prstGeom prst="roundRect">
            <a:avLst>
              <a:gd name="adj" fmla="val 16667"/>
            </a:avLst>
          </a:prstGeom>
          <a:solidFill>
            <a:schemeClr val="bg1"/>
          </a:solidFill>
          <a:ln w="12700">
            <a:solidFill>
              <a:schemeClr val="tx1"/>
            </a:solidFill>
            <a:round/>
          </a:ln>
          <a:effectLst/>
        </p:spPr>
        <p:txBody>
          <a:bodyPr wrap="none" anchor="ctr"/>
          <a:lstStyle/>
          <a:p>
            <a:pPr>
              <a:defRPr/>
            </a:pPr>
            <a:r>
              <a:rPr lang="zh-CN" altLang="en-US" sz="2800">
                <a:solidFill>
                  <a:schemeClr val="tx1"/>
                </a:solidFill>
                <a:latin typeface="隶书" panose="02010509060101010101" pitchFamily="49" charset="-122"/>
              </a:rPr>
              <a:t> 定义 </a:t>
            </a:r>
            <a:endParaRPr lang="zh-CN" altLang="en-US" sz="2800">
              <a:solidFill>
                <a:schemeClr val="tx1"/>
              </a:solidFill>
              <a:latin typeface="隶书" panose="02010509060101010101" pitchFamily="49" charset="-122"/>
            </a:endParaRPr>
          </a:p>
        </p:txBody>
      </p:sp>
      <p:sp>
        <p:nvSpPr>
          <p:cNvPr id="27" name="矩形 26"/>
          <p:cNvSpPr/>
          <p:nvPr/>
        </p:nvSpPr>
        <p:spPr>
          <a:xfrm>
            <a:off x="3491880" y="5262432"/>
            <a:ext cx="4572000" cy="922020"/>
          </a:xfrm>
          <a:prstGeom prst="rect">
            <a:avLst/>
          </a:prstGeom>
        </p:spPr>
        <p:txBody>
          <a:bodyPr>
            <a:spAutoFit/>
          </a:bodyPr>
          <a:lstStyle/>
          <a:p>
            <a:pPr algn="l"/>
            <a:r>
              <a:rPr lang="zh-CN" altLang="zh-CN" smtClean="0">
                <a:solidFill>
                  <a:schemeClr val="tx1"/>
                </a:solidFill>
                <a:latin typeface="Consolas" panose="020B0609020204030204"/>
                <a:ea typeface="黑体" panose="02010609060101010101" charset="-122"/>
              </a:rPr>
              <a:t>答案：</a:t>
            </a:r>
            <a:r>
              <a:rPr lang="zh-CN" altLang="zh-CN" b="1" smtClean="0">
                <a:solidFill>
                  <a:srgbClr val="FF0000"/>
                </a:solidFill>
                <a:latin typeface="Consolas" panose="020B0609020204030204"/>
                <a:ea typeface="黑体" panose="02010609060101010101" charset="-122"/>
              </a:rPr>
              <a:t>还</a:t>
            </a:r>
            <a:r>
              <a:rPr lang="zh-CN" altLang="zh-CN" b="1">
                <a:solidFill>
                  <a:srgbClr val="FF0000"/>
                </a:solidFill>
                <a:latin typeface="Consolas" panose="020B0609020204030204"/>
                <a:ea typeface="黑体" panose="02010609060101010101" charset="-122"/>
              </a:rPr>
              <a:t>存在</a:t>
            </a:r>
            <a:r>
              <a:rPr lang="zh-CN" altLang="zh-CN">
                <a:solidFill>
                  <a:schemeClr val="tx1"/>
                </a:solidFill>
                <a:latin typeface="Consolas" panose="020B0609020204030204"/>
                <a:ea typeface="黑体" panose="02010609060101010101" charset="-122"/>
              </a:rPr>
              <a:t>，但此时图</a:t>
            </a:r>
            <a:r>
              <a:rPr lang="en-US" altLang="zh-CN">
                <a:solidFill>
                  <a:schemeClr val="tx1"/>
                </a:solidFill>
                <a:latin typeface="Consolas" panose="020B0609020204030204"/>
                <a:ea typeface="黑体" panose="02010609060101010101" charset="-122"/>
              </a:rPr>
              <a:t>G</a:t>
            </a:r>
            <a:r>
              <a:rPr lang="zh-CN" altLang="zh-CN">
                <a:solidFill>
                  <a:schemeClr val="tx1"/>
                </a:solidFill>
                <a:latin typeface="Consolas" panose="020B0609020204030204"/>
                <a:ea typeface="黑体" panose="02010609060101010101" charset="-122"/>
              </a:rPr>
              <a:t>只有顶点，即图有</a:t>
            </a:r>
            <a:r>
              <a:rPr lang="zh-CN" altLang="zh-CN" b="1" u="sng">
                <a:solidFill>
                  <a:srgbClr val="C00000"/>
                </a:solidFill>
                <a:latin typeface="Consolas" panose="020B0609020204030204"/>
                <a:ea typeface="黑体" panose="02010609060101010101" charset="-122"/>
              </a:rPr>
              <a:t>无边、只有点</a:t>
            </a:r>
            <a:r>
              <a:rPr lang="zh-CN" altLang="zh-CN">
                <a:solidFill>
                  <a:schemeClr val="tx1"/>
                </a:solidFill>
                <a:latin typeface="Consolas" panose="020B0609020204030204"/>
                <a:ea typeface="黑体" panose="02010609060101010101" charset="-122"/>
              </a:rPr>
              <a:t>的情形，这个可以看做是图的特例情况。</a:t>
            </a:r>
            <a:endParaRPr lang="zh-CN" altLang="zh-CN">
              <a:solidFill>
                <a:schemeClr val="tx1"/>
              </a:solidFill>
              <a:latin typeface="Consolas" panose="020B0609020204030204"/>
              <a:ea typeface="黑体" panose="02010609060101010101" charset="-122"/>
            </a:endParaRPr>
          </a:p>
        </p:txBody>
      </p:sp>
      <p:sp>
        <p:nvSpPr>
          <p:cNvPr id="49" name="AutoShape 30"/>
          <p:cNvSpPr>
            <a:spLocks noChangeArrowheads="1"/>
          </p:cNvSpPr>
          <p:nvPr/>
        </p:nvSpPr>
        <p:spPr bwMode="auto">
          <a:xfrm>
            <a:off x="650977" y="4253613"/>
            <a:ext cx="2665412" cy="1301040"/>
          </a:xfrm>
          <a:prstGeom prst="cloudCallout">
            <a:avLst>
              <a:gd name="adj1" fmla="val 69999"/>
              <a:gd name="adj2" fmla="val 18061"/>
            </a:avLst>
          </a:prstGeom>
          <a:solidFill>
            <a:schemeClr val="bg1"/>
          </a:solidFill>
          <a:ln w="6350">
            <a:solidFill>
              <a:schemeClr val="tx1"/>
            </a:solidFill>
            <a:round/>
          </a:ln>
        </p:spPr>
        <p:txBody>
          <a:bodyPr/>
          <a:lstStyle>
            <a:lvl1pPr eaLnBrk="0" hangingPunct="0">
              <a:spcBef>
                <a:spcPct val="20000"/>
              </a:spcBef>
              <a:buChar char="•"/>
              <a:defRPr sz="3200">
                <a:solidFill>
                  <a:schemeClr val="tx1"/>
                </a:solidFill>
                <a:latin typeface="Consolas" panose="020B0609020204030204" pitchFamily="49" charset="0"/>
                <a:ea typeface="黑体" panose="02010609060101010101" charset="-122"/>
              </a:defRPr>
            </a:lvl1pPr>
            <a:lvl2pPr marL="742950" indent="-285750" eaLnBrk="0" hangingPunct="0">
              <a:spcBef>
                <a:spcPct val="20000"/>
              </a:spcBef>
              <a:buChar char="–"/>
              <a:defRPr sz="2800">
                <a:solidFill>
                  <a:schemeClr val="tx1"/>
                </a:solidFill>
                <a:latin typeface="Consolas" panose="020B0609020204030204" pitchFamily="49" charset="0"/>
                <a:ea typeface="黑体" panose="02010609060101010101" charset="-122"/>
              </a:defRPr>
            </a:lvl2pPr>
            <a:lvl3pPr marL="1143000" indent="-228600" eaLnBrk="0" hangingPunct="0">
              <a:spcBef>
                <a:spcPct val="20000"/>
              </a:spcBef>
              <a:buChar char="•"/>
              <a:defRPr sz="2400">
                <a:solidFill>
                  <a:schemeClr val="tx1"/>
                </a:solidFill>
                <a:latin typeface="Consolas" panose="020B0609020204030204" pitchFamily="49" charset="0"/>
                <a:ea typeface="黑体" panose="02010609060101010101" charset="-122"/>
              </a:defRPr>
            </a:lvl3pPr>
            <a:lvl4pPr marL="16002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4pPr>
            <a:lvl5pPr marL="20574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5pPr>
            <a:lvl6pPr marL="25146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6pPr>
            <a:lvl7pPr marL="29718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7pPr>
            <a:lvl8pPr marL="34290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8pPr>
            <a:lvl9pPr marL="38862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9pPr>
          </a:lstStyle>
          <a:p>
            <a:pPr algn="l">
              <a:buNone/>
            </a:pPr>
            <a:r>
              <a:rPr lang="zh-CN" altLang="zh-CN" sz="1800">
                <a:solidFill>
                  <a:srgbClr val="3B3A00"/>
                </a:solidFill>
                <a:ea typeface="黑体" panose="02010609060101010101" charset="-122"/>
              </a:rPr>
              <a:t>当图的边集为空时，图</a:t>
            </a:r>
            <a:r>
              <a:rPr lang="en-US" altLang="zh-CN" sz="1800">
                <a:solidFill>
                  <a:srgbClr val="3B3A00"/>
                </a:solidFill>
                <a:ea typeface="黑体" panose="02010609060101010101" charset="-122"/>
              </a:rPr>
              <a:t>G</a:t>
            </a:r>
            <a:r>
              <a:rPr lang="zh-CN" altLang="zh-CN" sz="1800">
                <a:solidFill>
                  <a:srgbClr val="3B3A00"/>
                </a:solidFill>
                <a:ea typeface="黑体" panose="02010609060101010101" charset="-122"/>
              </a:rPr>
              <a:t>还是否存在？</a:t>
            </a:r>
            <a:endParaRPr lang="zh-CN" altLang="zh-CN" sz="1800">
              <a:solidFill>
                <a:srgbClr val="3B3A00"/>
              </a:solidFill>
              <a:ea typeface="黑体" panose="02010609060101010101" charset="-122"/>
            </a:endParaRPr>
          </a:p>
        </p:txBody>
      </p:sp>
      <p:grpSp>
        <p:nvGrpSpPr>
          <p:cNvPr id="28" name="Group 40"/>
          <p:cNvGrpSpPr/>
          <p:nvPr/>
        </p:nvGrpSpPr>
        <p:grpSpPr bwMode="auto">
          <a:xfrm>
            <a:off x="498473" y="3618704"/>
            <a:ext cx="1584325" cy="846138"/>
            <a:chOff x="2918" y="3294"/>
            <a:chExt cx="998" cy="533"/>
          </a:xfrm>
        </p:grpSpPr>
        <p:sp>
          <p:nvSpPr>
            <p:cNvPr id="29" name="Oval 46"/>
            <p:cNvSpPr>
              <a:spLocks noChangeArrowheads="1"/>
            </p:cNvSpPr>
            <p:nvPr/>
          </p:nvSpPr>
          <p:spPr bwMode="auto">
            <a:xfrm>
              <a:off x="2918" y="3502"/>
              <a:ext cx="998" cy="325"/>
            </a:xfrm>
            <a:prstGeom prst="ellipse">
              <a:avLst/>
            </a:prstGeom>
            <a:solidFill>
              <a:schemeClr val="bg1"/>
            </a:solidFill>
            <a:ln w="19050" algn="ctr">
              <a:solidFill>
                <a:schemeClr val="tx1"/>
              </a:solidFill>
              <a:round/>
            </a:ln>
          </p:spPr>
          <p:txBody>
            <a:bodyPr wrap="none" anchor="ctr"/>
            <a:lstStyle>
              <a:lvl1pPr eaLnBrk="0" hangingPunct="0">
                <a:spcBef>
                  <a:spcPct val="20000"/>
                </a:spcBef>
                <a:buChar char="•"/>
                <a:defRPr sz="3200">
                  <a:solidFill>
                    <a:schemeClr val="tx1"/>
                  </a:solidFill>
                  <a:latin typeface="Consolas" panose="020B0609020204030204" pitchFamily="49" charset="0"/>
                  <a:ea typeface="黑体" panose="02010609060101010101" charset="-122"/>
                </a:defRPr>
              </a:lvl1pPr>
              <a:lvl2pPr marL="742950" indent="-285750" eaLnBrk="0" hangingPunct="0">
                <a:spcBef>
                  <a:spcPct val="20000"/>
                </a:spcBef>
                <a:buChar char="–"/>
                <a:defRPr sz="2800">
                  <a:solidFill>
                    <a:schemeClr val="tx1"/>
                  </a:solidFill>
                  <a:latin typeface="Consolas" panose="020B0609020204030204" pitchFamily="49" charset="0"/>
                  <a:ea typeface="黑体" panose="02010609060101010101" charset="-122"/>
                </a:defRPr>
              </a:lvl2pPr>
              <a:lvl3pPr marL="1143000" indent="-228600" eaLnBrk="0" hangingPunct="0">
                <a:spcBef>
                  <a:spcPct val="20000"/>
                </a:spcBef>
                <a:buChar char="•"/>
                <a:defRPr sz="2400">
                  <a:solidFill>
                    <a:schemeClr val="tx1"/>
                  </a:solidFill>
                  <a:latin typeface="Consolas" panose="020B0609020204030204" pitchFamily="49" charset="0"/>
                  <a:ea typeface="黑体" panose="02010609060101010101" charset="-122"/>
                </a:defRPr>
              </a:lvl3pPr>
              <a:lvl4pPr marL="16002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4pPr>
              <a:lvl5pPr marL="20574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5pPr>
              <a:lvl6pPr marL="25146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6pPr>
              <a:lvl7pPr marL="29718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7pPr>
              <a:lvl8pPr marL="34290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8pPr>
              <a:lvl9pPr marL="38862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9pPr>
            </a:lstStyle>
            <a:p>
              <a:pPr algn="ctr" eaLnBrk="1" hangingPunct="1">
                <a:spcBef>
                  <a:spcPct val="0"/>
                </a:spcBef>
                <a:buFontTx/>
                <a:buNone/>
              </a:pPr>
              <a:r>
                <a:rPr lang="zh-CN" altLang="en-US" sz="2000" i="1">
                  <a:latin typeface="Consolas" panose="020B0609020204030204"/>
                  <a:ea typeface="隶书" panose="02010509060101010101" pitchFamily="49" charset="-122"/>
                </a:rPr>
                <a:t>思考</a:t>
              </a:r>
              <a:r>
                <a:rPr lang="en-US" altLang="zh-CN" sz="1200" i="1">
                  <a:latin typeface="Consolas" panose="020B0609020204030204"/>
                  <a:ea typeface="隶书" panose="02010509060101010101" pitchFamily="49" charset="-122"/>
                </a:rPr>
                <a:t>&amp;</a:t>
              </a:r>
              <a:r>
                <a:rPr lang="zh-CN" altLang="en-US" sz="2000" i="1">
                  <a:latin typeface="Consolas" panose="020B0609020204030204"/>
                  <a:ea typeface="隶书" panose="02010509060101010101" pitchFamily="49" charset="-122"/>
                </a:rPr>
                <a:t>讨论 </a:t>
              </a:r>
              <a:endParaRPr lang="zh-CN" altLang="en-US" sz="2000" i="1">
                <a:latin typeface="Consolas" panose="020B0609020204030204"/>
                <a:ea typeface="隶书" panose="02010509060101010101" pitchFamily="49" charset="-122"/>
              </a:endParaRPr>
            </a:p>
          </p:txBody>
        </p:sp>
        <p:grpSp>
          <p:nvGrpSpPr>
            <p:cNvPr id="43" name="Group 41"/>
            <p:cNvGrpSpPr/>
            <p:nvPr/>
          </p:nvGrpSpPr>
          <p:grpSpPr bwMode="auto">
            <a:xfrm>
              <a:off x="3061" y="3294"/>
              <a:ext cx="363" cy="318"/>
              <a:chOff x="2835" y="482"/>
              <a:chExt cx="861" cy="816"/>
            </a:xfrm>
          </p:grpSpPr>
          <p:sp>
            <p:nvSpPr>
              <p:cNvPr id="44" name="Rectangle 42"/>
              <p:cNvSpPr>
                <a:spLocks noChangeArrowheads="1"/>
              </p:cNvSpPr>
              <p:nvPr/>
            </p:nvSpPr>
            <p:spPr bwMode="auto">
              <a:xfrm>
                <a:off x="2835" y="618"/>
                <a:ext cx="861" cy="59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Consolas" panose="020B0609020204030204" pitchFamily="49" charset="0"/>
                    <a:ea typeface="黑体" panose="02010609060101010101" charset="-122"/>
                  </a:defRPr>
                </a:lvl1pPr>
                <a:lvl2pPr marL="742950" indent="-285750" eaLnBrk="0" hangingPunct="0">
                  <a:spcBef>
                    <a:spcPct val="20000"/>
                  </a:spcBef>
                  <a:buChar char="–"/>
                  <a:defRPr sz="2800">
                    <a:solidFill>
                      <a:schemeClr val="tx1"/>
                    </a:solidFill>
                    <a:latin typeface="Consolas" panose="020B0609020204030204" pitchFamily="49" charset="0"/>
                    <a:ea typeface="黑体" panose="02010609060101010101" charset="-122"/>
                  </a:defRPr>
                </a:lvl2pPr>
                <a:lvl3pPr marL="1143000" indent="-228600" eaLnBrk="0" hangingPunct="0">
                  <a:spcBef>
                    <a:spcPct val="20000"/>
                  </a:spcBef>
                  <a:buChar char="•"/>
                  <a:defRPr sz="2400">
                    <a:solidFill>
                      <a:schemeClr val="tx1"/>
                    </a:solidFill>
                    <a:latin typeface="Consolas" panose="020B0609020204030204" pitchFamily="49" charset="0"/>
                    <a:ea typeface="黑体" panose="02010609060101010101" charset="-122"/>
                  </a:defRPr>
                </a:lvl3pPr>
                <a:lvl4pPr marL="16002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4pPr>
                <a:lvl5pPr marL="20574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5pPr>
                <a:lvl6pPr marL="25146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6pPr>
                <a:lvl7pPr marL="29718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7pPr>
                <a:lvl8pPr marL="34290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8pPr>
                <a:lvl9pPr marL="38862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9pPr>
              </a:lstStyle>
              <a:p>
                <a:pPr eaLnBrk="1" hangingPunct="1">
                  <a:spcBef>
                    <a:spcPct val="0"/>
                  </a:spcBef>
                  <a:buFontTx/>
                  <a:buNone/>
                </a:pPr>
                <a:endParaRPr lang="zh-CN" altLang="en-US" sz="1800">
                  <a:latin typeface="Consolas" panose="020B0609020204030204"/>
                  <a:ea typeface="宋体" panose="02010600030101010101" pitchFamily="2" charset="-122"/>
                </a:endParaRPr>
              </a:p>
            </p:txBody>
          </p:sp>
          <p:sp>
            <p:nvSpPr>
              <p:cNvPr id="45" name="Rectangle 43"/>
              <p:cNvSpPr>
                <a:spLocks noChangeArrowheads="1"/>
              </p:cNvSpPr>
              <p:nvPr/>
            </p:nvSpPr>
            <p:spPr bwMode="auto">
              <a:xfrm>
                <a:off x="3062" y="709"/>
                <a:ext cx="45"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Consolas" panose="020B0609020204030204" pitchFamily="49" charset="0"/>
                    <a:ea typeface="黑体" panose="02010609060101010101" charset="-122"/>
                  </a:defRPr>
                </a:lvl1pPr>
                <a:lvl2pPr marL="742950" indent="-285750" eaLnBrk="0" hangingPunct="0">
                  <a:spcBef>
                    <a:spcPct val="20000"/>
                  </a:spcBef>
                  <a:buChar char="–"/>
                  <a:defRPr sz="2800">
                    <a:solidFill>
                      <a:schemeClr val="tx1"/>
                    </a:solidFill>
                    <a:latin typeface="Consolas" panose="020B0609020204030204" pitchFamily="49" charset="0"/>
                    <a:ea typeface="黑体" panose="02010609060101010101" charset="-122"/>
                  </a:defRPr>
                </a:lvl2pPr>
                <a:lvl3pPr marL="1143000" indent="-228600" eaLnBrk="0" hangingPunct="0">
                  <a:spcBef>
                    <a:spcPct val="20000"/>
                  </a:spcBef>
                  <a:buChar char="•"/>
                  <a:defRPr sz="2400">
                    <a:solidFill>
                      <a:schemeClr val="tx1"/>
                    </a:solidFill>
                    <a:latin typeface="Consolas" panose="020B0609020204030204" pitchFamily="49" charset="0"/>
                    <a:ea typeface="黑体" panose="02010609060101010101" charset="-122"/>
                  </a:defRPr>
                </a:lvl3pPr>
                <a:lvl4pPr marL="16002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4pPr>
                <a:lvl5pPr marL="20574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5pPr>
                <a:lvl6pPr marL="25146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6pPr>
                <a:lvl7pPr marL="29718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7pPr>
                <a:lvl8pPr marL="34290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8pPr>
                <a:lvl9pPr marL="38862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9pPr>
              </a:lstStyle>
              <a:p>
                <a:pPr eaLnBrk="1" hangingPunct="1">
                  <a:spcBef>
                    <a:spcPct val="0"/>
                  </a:spcBef>
                  <a:buFontTx/>
                  <a:buNone/>
                </a:pPr>
                <a:endParaRPr lang="zh-CN" altLang="en-US" sz="1800">
                  <a:latin typeface="Consolas" panose="020B0609020204030204"/>
                  <a:ea typeface="宋体" panose="02010600030101010101" pitchFamily="2" charset="-122"/>
                </a:endParaRPr>
              </a:p>
            </p:txBody>
          </p:sp>
          <p:sp>
            <p:nvSpPr>
              <p:cNvPr id="46" name="Rectangle 44"/>
              <p:cNvSpPr>
                <a:spLocks noChangeArrowheads="1"/>
              </p:cNvSpPr>
              <p:nvPr/>
            </p:nvSpPr>
            <p:spPr bwMode="auto">
              <a:xfrm>
                <a:off x="3379" y="709"/>
                <a:ext cx="45" cy="9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Consolas" panose="020B0609020204030204" pitchFamily="49" charset="0"/>
                    <a:ea typeface="黑体" panose="02010609060101010101" charset="-122"/>
                  </a:defRPr>
                </a:lvl1pPr>
                <a:lvl2pPr marL="742950" indent="-285750" eaLnBrk="0" hangingPunct="0">
                  <a:spcBef>
                    <a:spcPct val="20000"/>
                  </a:spcBef>
                  <a:buChar char="–"/>
                  <a:defRPr sz="2800">
                    <a:solidFill>
                      <a:schemeClr val="tx1"/>
                    </a:solidFill>
                    <a:latin typeface="Consolas" panose="020B0609020204030204" pitchFamily="49" charset="0"/>
                    <a:ea typeface="黑体" panose="02010609060101010101" charset="-122"/>
                  </a:defRPr>
                </a:lvl2pPr>
                <a:lvl3pPr marL="1143000" indent="-228600" eaLnBrk="0" hangingPunct="0">
                  <a:spcBef>
                    <a:spcPct val="20000"/>
                  </a:spcBef>
                  <a:buChar char="•"/>
                  <a:defRPr sz="2400">
                    <a:solidFill>
                      <a:schemeClr val="tx1"/>
                    </a:solidFill>
                    <a:latin typeface="Consolas" panose="020B0609020204030204" pitchFamily="49" charset="0"/>
                    <a:ea typeface="黑体" panose="02010609060101010101" charset="-122"/>
                  </a:defRPr>
                </a:lvl3pPr>
                <a:lvl4pPr marL="16002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4pPr>
                <a:lvl5pPr marL="20574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5pPr>
                <a:lvl6pPr marL="25146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6pPr>
                <a:lvl7pPr marL="29718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7pPr>
                <a:lvl8pPr marL="34290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8pPr>
                <a:lvl9pPr marL="38862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9pPr>
              </a:lstStyle>
              <a:p>
                <a:pPr eaLnBrk="1" hangingPunct="1">
                  <a:spcBef>
                    <a:spcPct val="0"/>
                  </a:spcBef>
                  <a:buFontTx/>
                  <a:buNone/>
                </a:pPr>
                <a:endParaRPr lang="zh-CN" altLang="en-US" sz="1800">
                  <a:latin typeface="Consolas" panose="020B0609020204030204"/>
                  <a:ea typeface="宋体" panose="02010600030101010101" pitchFamily="2" charset="-122"/>
                </a:endParaRPr>
              </a:p>
            </p:txBody>
          </p:sp>
          <p:sp>
            <p:nvSpPr>
              <p:cNvPr id="47" name="Freeform 45"/>
              <p:cNvSpPr/>
              <p:nvPr/>
            </p:nvSpPr>
            <p:spPr bwMode="auto">
              <a:xfrm>
                <a:off x="3179" y="482"/>
                <a:ext cx="291" cy="816"/>
              </a:xfrm>
              <a:custGeom>
                <a:avLst/>
                <a:gdLst>
                  <a:gd name="T0" fmla="*/ 201 w 291"/>
                  <a:gd name="T1" fmla="*/ 0 h 816"/>
                  <a:gd name="T2" fmla="*/ 68 w 291"/>
                  <a:gd name="T3" fmla="*/ 179 h 816"/>
                  <a:gd name="T4" fmla="*/ 19 w 291"/>
                  <a:gd name="T5" fmla="*/ 408 h 816"/>
                  <a:gd name="T6" fmla="*/ 185 w 291"/>
                  <a:gd name="T7" fmla="*/ 434 h 816"/>
                  <a:gd name="T8" fmla="*/ 166 w 291"/>
                  <a:gd name="T9" fmla="*/ 644 h 816"/>
                  <a:gd name="T10" fmla="*/ 291 w 291"/>
                  <a:gd name="T11" fmla="*/ 816 h 8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1" h="816">
                    <a:moveTo>
                      <a:pt x="201" y="0"/>
                    </a:moveTo>
                    <a:cubicBezTo>
                      <a:pt x="179" y="30"/>
                      <a:pt x="98" y="111"/>
                      <a:pt x="68" y="179"/>
                    </a:cubicBezTo>
                    <a:cubicBezTo>
                      <a:pt x="38" y="247"/>
                      <a:pt x="0" y="366"/>
                      <a:pt x="19" y="408"/>
                    </a:cubicBezTo>
                    <a:cubicBezTo>
                      <a:pt x="38" y="450"/>
                      <a:pt x="161" y="395"/>
                      <a:pt x="185" y="434"/>
                    </a:cubicBezTo>
                    <a:cubicBezTo>
                      <a:pt x="209" y="473"/>
                      <a:pt x="148" y="580"/>
                      <a:pt x="166" y="644"/>
                    </a:cubicBezTo>
                    <a:cubicBezTo>
                      <a:pt x="184" y="708"/>
                      <a:pt x="265" y="780"/>
                      <a:pt x="291" y="816"/>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onsolas" panose="020B0609020204030204"/>
                </a:endParaRPr>
              </a:p>
            </p:txBody>
          </p:sp>
          <p:sp>
            <p:nvSpPr>
              <p:cNvPr id="48" name="Freeform 46"/>
              <p:cNvSpPr/>
              <p:nvPr/>
            </p:nvSpPr>
            <p:spPr bwMode="auto">
              <a:xfrm>
                <a:off x="2971" y="995"/>
                <a:ext cx="589" cy="46"/>
              </a:xfrm>
              <a:custGeom>
                <a:avLst/>
                <a:gdLst>
                  <a:gd name="T0" fmla="*/ 0 w 589"/>
                  <a:gd name="T1" fmla="*/ 0 h 46"/>
                  <a:gd name="T2" fmla="*/ 272 w 589"/>
                  <a:gd name="T3" fmla="*/ 46 h 46"/>
                  <a:gd name="T4" fmla="*/ 589 w 589"/>
                  <a:gd name="T5" fmla="*/ 0 h 46"/>
                  <a:gd name="T6" fmla="*/ 0 60000 65536"/>
                  <a:gd name="T7" fmla="*/ 0 60000 65536"/>
                  <a:gd name="T8" fmla="*/ 0 60000 65536"/>
                </a:gdLst>
                <a:ahLst/>
                <a:cxnLst>
                  <a:cxn ang="T6">
                    <a:pos x="T0" y="T1"/>
                  </a:cxn>
                  <a:cxn ang="T7">
                    <a:pos x="T2" y="T3"/>
                  </a:cxn>
                  <a:cxn ang="T8">
                    <a:pos x="T4" y="T5"/>
                  </a:cxn>
                </a:cxnLst>
                <a:rect l="0" t="0" r="r" b="b"/>
                <a:pathLst>
                  <a:path w="589" h="46">
                    <a:moveTo>
                      <a:pt x="0" y="0"/>
                    </a:moveTo>
                    <a:cubicBezTo>
                      <a:pt x="87" y="23"/>
                      <a:pt x="174" y="46"/>
                      <a:pt x="272" y="46"/>
                    </a:cubicBezTo>
                    <a:cubicBezTo>
                      <a:pt x="370" y="46"/>
                      <a:pt x="536" y="8"/>
                      <a:pt x="589" y="0"/>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onsolas" panose="020B0609020204030204"/>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图的表示形式</a:t>
            </a:r>
            <a:endParaRPr lang="zh-CN" altLang="en-US"/>
          </a:p>
        </p:txBody>
      </p:sp>
      <p:sp>
        <p:nvSpPr>
          <p:cNvPr id="3" name="内容占位符 2"/>
          <p:cNvSpPr>
            <a:spLocks noGrp="1"/>
          </p:cNvSpPr>
          <p:nvPr>
            <p:ph idx="1"/>
          </p:nvPr>
        </p:nvSpPr>
        <p:spPr/>
        <p:txBody>
          <a:bodyPr/>
          <a:lstStyle/>
          <a:p>
            <a:r>
              <a:rPr lang="zh-CN" altLang="zh-CN" sz="2400" u="sng" dirty="0">
                <a:solidFill>
                  <a:schemeClr val="accent1"/>
                </a:solidFill>
              </a:rPr>
              <a:t>有两种形式</a:t>
            </a:r>
            <a:r>
              <a:rPr lang="zh-CN" altLang="zh-CN" sz="2400" dirty="0"/>
              <a:t>：</a:t>
            </a:r>
            <a:endParaRPr lang="zh-CN" altLang="zh-CN" sz="2400" dirty="0"/>
          </a:p>
          <a:p>
            <a:endParaRPr lang="zh-CN" altLang="zh-CN" sz="2400" dirty="0"/>
          </a:p>
          <a:p>
            <a:r>
              <a:rPr lang="en-US" altLang="zh-CN" sz="2400" dirty="0"/>
              <a:t>1</a:t>
            </a:r>
            <a:r>
              <a:rPr lang="zh-CN" altLang="zh-CN" sz="2400" dirty="0"/>
              <a:t>）</a:t>
            </a:r>
            <a:r>
              <a:rPr lang="zh-CN" altLang="zh-CN" sz="2400" u="sng" dirty="0">
                <a:solidFill>
                  <a:srgbClr val="FF0000"/>
                </a:solidFill>
              </a:rPr>
              <a:t>集合表示</a:t>
            </a:r>
            <a:r>
              <a:rPr lang="zh-CN" altLang="zh-CN" sz="2400" dirty="0"/>
              <a:t>：对于一个图</a:t>
            </a:r>
            <a:r>
              <a:rPr lang="en-US" altLang="zh-CN" sz="2400" dirty="0"/>
              <a:t>G</a:t>
            </a:r>
            <a:r>
              <a:rPr lang="zh-CN" altLang="zh-CN" sz="2400" dirty="0"/>
              <a:t>，如果将其记为</a:t>
            </a:r>
            <a:r>
              <a:rPr lang="en-US" altLang="zh-CN" sz="2400" dirty="0"/>
              <a:t>G = &lt;V, E&gt;</a:t>
            </a:r>
            <a:r>
              <a:rPr lang="zh-CN" altLang="zh-CN" sz="2400" dirty="0"/>
              <a:t>，并写出</a:t>
            </a:r>
            <a:r>
              <a:rPr lang="en-US" altLang="zh-CN" sz="2400" dirty="0"/>
              <a:t>V</a:t>
            </a:r>
            <a:r>
              <a:rPr lang="zh-CN" altLang="zh-CN" sz="2400" dirty="0"/>
              <a:t>和</a:t>
            </a:r>
            <a:r>
              <a:rPr lang="en-US" altLang="zh-CN" sz="2400" dirty="0"/>
              <a:t>E</a:t>
            </a:r>
            <a:r>
              <a:rPr lang="zh-CN" altLang="zh-CN" sz="2400" dirty="0"/>
              <a:t>的集合表示，称为图的集合表示</a:t>
            </a:r>
            <a:endParaRPr lang="zh-CN" altLang="zh-CN" sz="2400" dirty="0"/>
          </a:p>
          <a:p>
            <a:endParaRPr lang="zh-CN" altLang="zh-CN" sz="2400" dirty="0"/>
          </a:p>
          <a:p>
            <a:r>
              <a:rPr lang="en-US" altLang="zh-CN" sz="2400" dirty="0"/>
              <a:t>2</a:t>
            </a:r>
            <a:r>
              <a:rPr lang="zh-CN" altLang="zh-CN" sz="2400" dirty="0"/>
              <a:t>）</a:t>
            </a:r>
            <a:r>
              <a:rPr lang="zh-CN" altLang="zh-CN" sz="2400" u="sng" dirty="0">
                <a:solidFill>
                  <a:srgbClr val="FF0000"/>
                </a:solidFill>
              </a:rPr>
              <a:t>图形表示</a:t>
            </a:r>
            <a:r>
              <a:rPr lang="zh-CN" altLang="zh-CN" sz="2400" dirty="0"/>
              <a:t>：用小圆圈表示</a:t>
            </a:r>
            <a:r>
              <a:rPr lang="en-US" altLang="zh-CN" sz="2400" dirty="0"/>
              <a:t>V</a:t>
            </a:r>
            <a:r>
              <a:rPr lang="zh-CN" altLang="zh-CN" sz="2400" dirty="0"/>
              <a:t>中的结点，用由</a:t>
            </a:r>
            <a:r>
              <a:rPr lang="en-US" altLang="zh-CN" sz="2400" dirty="0"/>
              <a:t>u</a:t>
            </a:r>
            <a:r>
              <a:rPr lang="zh-CN" altLang="zh-CN" sz="2400" dirty="0"/>
              <a:t>指向</a:t>
            </a:r>
            <a:r>
              <a:rPr lang="en-US" altLang="zh-CN" sz="2400" dirty="0"/>
              <a:t>v</a:t>
            </a:r>
            <a:r>
              <a:rPr lang="zh-CN" altLang="zh-CN" sz="2400" dirty="0"/>
              <a:t>的有向线段表示有向边</a:t>
            </a:r>
            <a:r>
              <a:rPr lang="en-US" altLang="zh-CN" sz="2400" dirty="0"/>
              <a:t>&lt;u, v&gt;</a:t>
            </a:r>
            <a:r>
              <a:rPr lang="zh-CN" altLang="zh-CN" sz="2400" dirty="0"/>
              <a:t>；无向线段表示无向边（</a:t>
            </a:r>
            <a:r>
              <a:rPr lang="en-US" altLang="zh-CN" sz="2400" dirty="0"/>
              <a:t>u, v</a:t>
            </a:r>
            <a:r>
              <a:rPr lang="zh-CN" altLang="zh-CN" sz="2400" dirty="0"/>
              <a:t>），称为图的图形表示</a:t>
            </a:r>
            <a:endParaRPr lang="zh-CN" altLang="en-US" sz="2400"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pPr eaLnBrk="1" hangingPunct="1"/>
            <a:r>
              <a:rPr lang="zh-CN" altLang="en-US" smtClean="0"/>
              <a:t>主要内容</a:t>
            </a:r>
            <a:endParaRPr lang="zh-CN" altLang="en-US" smtClean="0"/>
          </a:p>
        </p:txBody>
      </p:sp>
      <p:cxnSp>
        <p:nvCxnSpPr>
          <p:cNvPr id="5" name="直接连接符 4"/>
          <p:cNvCxnSpPr/>
          <p:nvPr/>
        </p:nvCxnSpPr>
        <p:spPr>
          <a:xfrm>
            <a:off x="2876550" y="1317625"/>
            <a:ext cx="0" cy="4487863"/>
          </a:xfrm>
          <a:prstGeom prst="line">
            <a:avLst/>
          </a:prstGeom>
          <a:solidFill>
            <a:schemeClr val="accent1"/>
          </a:solidFill>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767013" y="4221163"/>
            <a:ext cx="220662"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HK" altLang="en-US" smtClean="0">
              <a:solidFill>
                <a:srgbClr val="FFFFFF"/>
              </a:solidFill>
              <a:ea typeface="PMingLiU" panose="02020500000000000000" pitchFamily="18" charset="-120"/>
            </a:endParaRPr>
          </a:p>
        </p:txBody>
      </p:sp>
      <p:sp>
        <p:nvSpPr>
          <p:cNvPr id="21" name="椭圆 20"/>
          <p:cNvSpPr/>
          <p:nvPr/>
        </p:nvSpPr>
        <p:spPr>
          <a:xfrm>
            <a:off x="2776538" y="2027238"/>
            <a:ext cx="220662" cy="222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HK" altLang="en-US" smtClean="0">
              <a:solidFill>
                <a:srgbClr val="FFFFFF"/>
              </a:solidFill>
              <a:ea typeface="PMingLiU" panose="02020500000000000000" pitchFamily="18" charset="-120"/>
            </a:endParaRPr>
          </a:p>
        </p:txBody>
      </p:sp>
      <p:sp>
        <p:nvSpPr>
          <p:cNvPr id="4102" name="矩形 21"/>
          <p:cNvSpPr>
            <a:spLocks noChangeArrowheads="1"/>
          </p:cNvSpPr>
          <p:nvPr/>
        </p:nvSpPr>
        <p:spPr bwMode="auto">
          <a:xfrm>
            <a:off x="2645056" y="2348880"/>
            <a:ext cx="561125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lvl="1" eaLnBrk="1" hangingPunct="1">
              <a:spcBef>
                <a:spcPct val="0"/>
              </a:spcBef>
              <a:buClrTx/>
              <a:buSzTx/>
              <a:buFont typeface="Arial" panose="020B0604020202020204" pitchFamily="34" charset="0"/>
              <a:buChar char="•"/>
            </a:pPr>
            <a:r>
              <a:rPr lang="zh-CN" altLang="en-US" b="0"/>
              <a:t>图的逻辑结构定义</a:t>
            </a:r>
            <a:endParaRPr lang="zh-CN" altLang="en-US" b="0"/>
          </a:p>
          <a:p>
            <a:pPr lvl="1" eaLnBrk="1" hangingPunct="1">
              <a:spcBef>
                <a:spcPct val="0"/>
              </a:spcBef>
              <a:buClrTx/>
              <a:buSzTx/>
              <a:buFont typeface="Arial" panose="020B0604020202020204" pitchFamily="34" charset="0"/>
              <a:buChar char="•"/>
            </a:pPr>
            <a:r>
              <a:rPr lang="zh-CN" altLang="en-US" b="0"/>
              <a:t>图的存储结构</a:t>
            </a:r>
            <a:endParaRPr lang="zh-CN" altLang="en-US" b="0"/>
          </a:p>
          <a:p>
            <a:pPr lvl="1" eaLnBrk="1" hangingPunct="1">
              <a:spcBef>
                <a:spcPct val="0"/>
              </a:spcBef>
              <a:buClrTx/>
              <a:buSzTx/>
              <a:buFont typeface="Arial" panose="020B0604020202020204" pitchFamily="34" charset="0"/>
              <a:buChar char="•"/>
            </a:pPr>
            <a:r>
              <a:rPr lang="zh-CN" altLang="en-US" b="0"/>
              <a:t>图的遍历</a:t>
            </a:r>
            <a:endParaRPr lang="zh-CN" altLang="en-US" b="0"/>
          </a:p>
          <a:p>
            <a:pPr lvl="1" eaLnBrk="1" hangingPunct="1">
              <a:spcBef>
                <a:spcPct val="0"/>
              </a:spcBef>
              <a:buClrTx/>
              <a:buSzTx/>
              <a:buFont typeface="Arial" panose="020B0604020202020204" pitchFamily="34" charset="0"/>
              <a:buChar char="•"/>
            </a:pPr>
            <a:r>
              <a:rPr lang="zh-CN" altLang="en-US" b="0"/>
              <a:t>图的应用</a:t>
            </a:r>
            <a:endParaRPr lang="zh-CN" altLang="en-US" b="0"/>
          </a:p>
        </p:txBody>
      </p:sp>
      <p:sp>
        <p:nvSpPr>
          <p:cNvPr id="24" name="KSO_Shape"/>
          <p:cNvSpPr/>
          <p:nvPr/>
        </p:nvSpPr>
        <p:spPr bwMode="auto">
          <a:xfrm>
            <a:off x="7788275" y="5800725"/>
            <a:ext cx="806450" cy="628650"/>
          </a:xfrm>
          <a:custGeom>
            <a:avLst/>
            <a:gdLst/>
            <a:ahLst/>
            <a:cxnLst/>
            <a:rect l="0" t="0" r="r" b="b"/>
            <a:pathLst>
              <a:path w="1978026" h="1543050">
                <a:moveTo>
                  <a:pt x="617079" y="488950"/>
                </a:moveTo>
                <a:lnTo>
                  <a:pt x="622366" y="496097"/>
                </a:lnTo>
                <a:lnTo>
                  <a:pt x="627653" y="502980"/>
                </a:lnTo>
                <a:lnTo>
                  <a:pt x="633468" y="509598"/>
                </a:lnTo>
                <a:lnTo>
                  <a:pt x="639548" y="515422"/>
                </a:lnTo>
                <a:lnTo>
                  <a:pt x="646157" y="521246"/>
                </a:lnTo>
                <a:lnTo>
                  <a:pt x="653030" y="526540"/>
                </a:lnTo>
                <a:lnTo>
                  <a:pt x="660431" y="531569"/>
                </a:lnTo>
                <a:lnTo>
                  <a:pt x="667833" y="536070"/>
                </a:lnTo>
                <a:lnTo>
                  <a:pt x="675763" y="540040"/>
                </a:lnTo>
                <a:lnTo>
                  <a:pt x="683694" y="543482"/>
                </a:lnTo>
                <a:lnTo>
                  <a:pt x="691888" y="546394"/>
                </a:lnTo>
                <a:lnTo>
                  <a:pt x="700612" y="549041"/>
                </a:lnTo>
                <a:lnTo>
                  <a:pt x="709071" y="551158"/>
                </a:lnTo>
                <a:lnTo>
                  <a:pt x="718059" y="552482"/>
                </a:lnTo>
                <a:lnTo>
                  <a:pt x="727311" y="553541"/>
                </a:lnTo>
                <a:lnTo>
                  <a:pt x="736563" y="553806"/>
                </a:lnTo>
                <a:lnTo>
                  <a:pt x="745815" y="553541"/>
                </a:lnTo>
                <a:lnTo>
                  <a:pt x="755067" y="552482"/>
                </a:lnTo>
                <a:lnTo>
                  <a:pt x="764055" y="551158"/>
                </a:lnTo>
                <a:lnTo>
                  <a:pt x="772778" y="549041"/>
                </a:lnTo>
                <a:lnTo>
                  <a:pt x="781237" y="546394"/>
                </a:lnTo>
                <a:lnTo>
                  <a:pt x="789432" y="543482"/>
                </a:lnTo>
                <a:lnTo>
                  <a:pt x="797626" y="540040"/>
                </a:lnTo>
                <a:lnTo>
                  <a:pt x="805292" y="536070"/>
                </a:lnTo>
                <a:lnTo>
                  <a:pt x="812958" y="531569"/>
                </a:lnTo>
                <a:lnTo>
                  <a:pt x="820096" y="526540"/>
                </a:lnTo>
                <a:lnTo>
                  <a:pt x="826969" y="521246"/>
                </a:lnTo>
                <a:lnTo>
                  <a:pt x="833577" y="515422"/>
                </a:lnTo>
                <a:lnTo>
                  <a:pt x="839657" y="509598"/>
                </a:lnTo>
                <a:lnTo>
                  <a:pt x="845473" y="502980"/>
                </a:lnTo>
                <a:lnTo>
                  <a:pt x="851024" y="496097"/>
                </a:lnTo>
                <a:lnTo>
                  <a:pt x="855782" y="488950"/>
                </a:lnTo>
                <a:lnTo>
                  <a:pt x="861598" y="497156"/>
                </a:lnTo>
                <a:lnTo>
                  <a:pt x="867678" y="504568"/>
                </a:lnTo>
                <a:lnTo>
                  <a:pt x="874286" y="511716"/>
                </a:lnTo>
                <a:lnTo>
                  <a:pt x="881424" y="518334"/>
                </a:lnTo>
                <a:lnTo>
                  <a:pt x="889090" y="524422"/>
                </a:lnTo>
                <a:lnTo>
                  <a:pt x="897020" y="529981"/>
                </a:lnTo>
                <a:lnTo>
                  <a:pt x="905215" y="535275"/>
                </a:lnTo>
                <a:lnTo>
                  <a:pt x="914202" y="539776"/>
                </a:lnTo>
                <a:lnTo>
                  <a:pt x="911823" y="549570"/>
                </a:lnTo>
                <a:lnTo>
                  <a:pt x="910502" y="560159"/>
                </a:lnTo>
                <a:lnTo>
                  <a:pt x="909180" y="570483"/>
                </a:lnTo>
                <a:lnTo>
                  <a:pt x="908915" y="581071"/>
                </a:lnTo>
                <a:lnTo>
                  <a:pt x="909180" y="590072"/>
                </a:lnTo>
                <a:lnTo>
                  <a:pt x="909973" y="599337"/>
                </a:lnTo>
                <a:lnTo>
                  <a:pt x="911030" y="608337"/>
                </a:lnTo>
                <a:lnTo>
                  <a:pt x="912616" y="617073"/>
                </a:lnTo>
                <a:lnTo>
                  <a:pt x="914731" y="625808"/>
                </a:lnTo>
                <a:lnTo>
                  <a:pt x="917110" y="634015"/>
                </a:lnTo>
                <a:lnTo>
                  <a:pt x="920018" y="642486"/>
                </a:lnTo>
                <a:lnTo>
                  <a:pt x="923190" y="650692"/>
                </a:lnTo>
                <a:lnTo>
                  <a:pt x="926627" y="658369"/>
                </a:lnTo>
                <a:lnTo>
                  <a:pt x="930592" y="666310"/>
                </a:lnTo>
                <a:lnTo>
                  <a:pt x="935086" y="673722"/>
                </a:lnTo>
                <a:lnTo>
                  <a:pt x="939579" y="680869"/>
                </a:lnTo>
                <a:lnTo>
                  <a:pt x="944602" y="688017"/>
                </a:lnTo>
                <a:lnTo>
                  <a:pt x="949625" y="694635"/>
                </a:lnTo>
                <a:lnTo>
                  <a:pt x="955440" y="701253"/>
                </a:lnTo>
                <a:lnTo>
                  <a:pt x="961256" y="707341"/>
                </a:lnTo>
                <a:lnTo>
                  <a:pt x="967600" y="713429"/>
                </a:lnTo>
                <a:lnTo>
                  <a:pt x="973945" y="718724"/>
                </a:lnTo>
                <a:lnTo>
                  <a:pt x="980818" y="724018"/>
                </a:lnTo>
                <a:lnTo>
                  <a:pt x="987690" y="729312"/>
                </a:lnTo>
                <a:lnTo>
                  <a:pt x="995092" y="733813"/>
                </a:lnTo>
                <a:lnTo>
                  <a:pt x="1002494" y="738048"/>
                </a:lnTo>
                <a:lnTo>
                  <a:pt x="1010160" y="742019"/>
                </a:lnTo>
                <a:lnTo>
                  <a:pt x="1018090" y="745460"/>
                </a:lnTo>
                <a:lnTo>
                  <a:pt x="1026285" y="748901"/>
                </a:lnTo>
                <a:lnTo>
                  <a:pt x="1034215" y="751549"/>
                </a:lnTo>
                <a:lnTo>
                  <a:pt x="1042939" y="754196"/>
                </a:lnTo>
                <a:lnTo>
                  <a:pt x="1051398" y="756049"/>
                </a:lnTo>
                <a:lnTo>
                  <a:pt x="1060385" y="757637"/>
                </a:lnTo>
                <a:lnTo>
                  <a:pt x="1069109" y="758696"/>
                </a:lnTo>
                <a:lnTo>
                  <a:pt x="1078096" y="759225"/>
                </a:lnTo>
                <a:lnTo>
                  <a:pt x="1087348" y="759490"/>
                </a:lnTo>
                <a:lnTo>
                  <a:pt x="1281113" y="759490"/>
                </a:lnTo>
                <a:lnTo>
                  <a:pt x="1280056" y="772196"/>
                </a:lnTo>
                <a:lnTo>
                  <a:pt x="1278205" y="785697"/>
                </a:lnTo>
                <a:lnTo>
                  <a:pt x="1276355" y="799727"/>
                </a:lnTo>
                <a:lnTo>
                  <a:pt x="1273447" y="814551"/>
                </a:lnTo>
                <a:lnTo>
                  <a:pt x="1270011" y="829905"/>
                </a:lnTo>
                <a:lnTo>
                  <a:pt x="1267632" y="837317"/>
                </a:lnTo>
                <a:lnTo>
                  <a:pt x="1265252" y="845258"/>
                </a:lnTo>
                <a:lnTo>
                  <a:pt x="1262873" y="852935"/>
                </a:lnTo>
                <a:lnTo>
                  <a:pt x="1259966" y="861141"/>
                </a:lnTo>
                <a:lnTo>
                  <a:pt x="1257322" y="868818"/>
                </a:lnTo>
                <a:lnTo>
                  <a:pt x="1254150" y="877024"/>
                </a:lnTo>
                <a:lnTo>
                  <a:pt x="1250449" y="884701"/>
                </a:lnTo>
                <a:lnTo>
                  <a:pt x="1246748" y="892642"/>
                </a:lnTo>
                <a:lnTo>
                  <a:pt x="1243048" y="900849"/>
                </a:lnTo>
                <a:lnTo>
                  <a:pt x="1238818" y="908525"/>
                </a:lnTo>
                <a:lnTo>
                  <a:pt x="1234060" y="916467"/>
                </a:lnTo>
                <a:lnTo>
                  <a:pt x="1229566" y="924144"/>
                </a:lnTo>
                <a:lnTo>
                  <a:pt x="1224279" y="931820"/>
                </a:lnTo>
                <a:lnTo>
                  <a:pt x="1218728" y="939497"/>
                </a:lnTo>
                <a:lnTo>
                  <a:pt x="1212912" y="946909"/>
                </a:lnTo>
                <a:lnTo>
                  <a:pt x="1207097" y="954321"/>
                </a:lnTo>
                <a:lnTo>
                  <a:pt x="1200488" y="961469"/>
                </a:lnTo>
                <a:lnTo>
                  <a:pt x="1193615" y="968616"/>
                </a:lnTo>
                <a:lnTo>
                  <a:pt x="1186478" y="975499"/>
                </a:lnTo>
                <a:lnTo>
                  <a:pt x="1179076" y="982381"/>
                </a:lnTo>
                <a:lnTo>
                  <a:pt x="1171146" y="988999"/>
                </a:lnTo>
                <a:lnTo>
                  <a:pt x="1162687" y="995352"/>
                </a:lnTo>
                <a:lnTo>
                  <a:pt x="1266574" y="1543050"/>
                </a:lnTo>
                <a:lnTo>
                  <a:pt x="417763" y="1543050"/>
                </a:lnTo>
                <a:lnTo>
                  <a:pt x="521122" y="995352"/>
                </a:lnTo>
                <a:lnTo>
                  <a:pt x="514513" y="990323"/>
                </a:lnTo>
                <a:lnTo>
                  <a:pt x="508433" y="985558"/>
                </a:lnTo>
                <a:lnTo>
                  <a:pt x="502353" y="980263"/>
                </a:lnTo>
                <a:lnTo>
                  <a:pt x="496538" y="974704"/>
                </a:lnTo>
                <a:lnTo>
                  <a:pt x="491251" y="969675"/>
                </a:lnTo>
                <a:lnTo>
                  <a:pt x="485700" y="964116"/>
                </a:lnTo>
                <a:lnTo>
                  <a:pt x="480677" y="958557"/>
                </a:lnTo>
                <a:lnTo>
                  <a:pt x="475919" y="952733"/>
                </a:lnTo>
                <a:lnTo>
                  <a:pt x="470896" y="946909"/>
                </a:lnTo>
                <a:lnTo>
                  <a:pt x="466667" y="941085"/>
                </a:lnTo>
                <a:lnTo>
                  <a:pt x="462173" y="935526"/>
                </a:lnTo>
                <a:lnTo>
                  <a:pt x="457943" y="929438"/>
                </a:lnTo>
                <a:lnTo>
                  <a:pt x="454242" y="923614"/>
                </a:lnTo>
                <a:lnTo>
                  <a:pt x="450542" y="917526"/>
                </a:lnTo>
                <a:lnTo>
                  <a:pt x="443404" y="905349"/>
                </a:lnTo>
                <a:lnTo>
                  <a:pt x="437060" y="892907"/>
                </a:lnTo>
                <a:lnTo>
                  <a:pt x="431509" y="880730"/>
                </a:lnTo>
                <a:lnTo>
                  <a:pt x="426486" y="868288"/>
                </a:lnTo>
                <a:lnTo>
                  <a:pt x="421992" y="855847"/>
                </a:lnTo>
                <a:lnTo>
                  <a:pt x="418027" y="843670"/>
                </a:lnTo>
                <a:lnTo>
                  <a:pt x="414591" y="832022"/>
                </a:lnTo>
                <a:lnTo>
                  <a:pt x="411683" y="820110"/>
                </a:lnTo>
                <a:lnTo>
                  <a:pt x="409568" y="808463"/>
                </a:lnTo>
                <a:lnTo>
                  <a:pt x="407454" y="797080"/>
                </a:lnTo>
                <a:lnTo>
                  <a:pt x="405603" y="786226"/>
                </a:lnTo>
                <a:lnTo>
                  <a:pt x="404281" y="775638"/>
                </a:lnTo>
                <a:lnTo>
                  <a:pt x="403488" y="765314"/>
                </a:lnTo>
                <a:lnTo>
                  <a:pt x="402431" y="755784"/>
                </a:lnTo>
                <a:lnTo>
                  <a:pt x="401902" y="746784"/>
                </a:lnTo>
                <a:lnTo>
                  <a:pt x="401638" y="730901"/>
                </a:lnTo>
                <a:lnTo>
                  <a:pt x="401638" y="717665"/>
                </a:lnTo>
                <a:lnTo>
                  <a:pt x="402167" y="707606"/>
                </a:lnTo>
                <a:lnTo>
                  <a:pt x="402695" y="699135"/>
                </a:lnTo>
                <a:lnTo>
                  <a:pt x="402695" y="517275"/>
                </a:lnTo>
                <a:lnTo>
                  <a:pt x="407718" y="521246"/>
                </a:lnTo>
                <a:lnTo>
                  <a:pt x="412740" y="525481"/>
                </a:lnTo>
                <a:lnTo>
                  <a:pt x="417763" y="529187"/>
                </a:lnTo>
                <a:lnTo>
                  <a:pt x="423314" y="532628"/>
                </a:lnTo>
                <a:lnTo>
                  <a:pt x="428865" y="535805"/>
                </a:lnTo>
                <a:lnTo>
                  <a:pt x="434417" y="538717"/>
                </a:lnTo>
                <a:lnTo>
                  <a:pt x="439968" y="541629"/>
                </a:lnTo>
                <a:lnTo>
                  <a:pt x="446048" y="544276"/>
                </a:lnTo>
                <a:lnTo>
                  <a:pt x="452128" y="546129"/>
                </a:lnTo>
                <a:lnTo>
                  <a:pt x="458208" y="548247"/>
                </a:lnTo>
                <a:lnTo>
                  <a:pt x="464552" y="549835"/>
                </a:lnTo>
                <a:lnTo>
                  <a:pt x="471161" y="551423"/>
                </a:lnTo>
                <a:lnTo>
                  <a:pt x="477505" y="552217"/>
                </a:lnTo>
                <a:lnTo>
                  <a:pt x="484113" y="553011"/>
                </a:lnTo>
                <a:lnTo>
                  <a:pt x="490986" y="553806"/>
                </a:lnTo>
                <a:lnTo>
                  <a:pt x="497859" y="553806"/>
                </a:lnTo>
                <a:lnTo>
                  <a:pt x="507111" y="553541"/>
                </a:lnTo>
                <a:lnTo>
                  <a:pt x="516363" y="552482"/>
                </a:lnTo>
                <a:lnTo>
                  <a:pt x="525351" y="551158"/>
                </a:lnTo>
                <a:lnTo>
                  <a:pt x="533810" y="549041"/>
                </a:lnTo>
                <a:lnTo>
                  <a:pt x="542534" y="546394"/>
                </a:lnTo>
                <a:lnTo>
                  <a:pt x="550728" y="543482"/>
                </a:lnTo>
                <a:lnTo>
                  <a:pt x="558659" y="540040"/>
                </a:lnTo>
                <a:lnTo>
                  <a:pt x="566589" y="536070"/>
                </a:lnTo>
                <a:lnTo>
                  <a:pt x="573991" y="531569"/>
                </a:lnTo>
                <a:lnTo>
                  <a:pt x="581392" y="526540"/>
                </a:lnTo>
                <a:lnTo>
                  <a:pt x="588265" y="521246"/>
                </a:lnTo>
                <a:lnTo>
                  <a:pt x="594874" y="515422"/>
                </a:lnTo>
                <a:lnTo>
                  <a:pt x="600954" y="509598"/>
                </a:lnTo>
                <a:lnTo>
                  <a:pt x="606769" y="502980"/>
                </a:lnTo>
                <a:lnTo>
                  <a:pt x="612056" y="496097"/>
                </a:lnTo>
                <a:lnTo>
                  <a:pt x="617079" y="488950"/>
                </a:lnTo>
                <a:close/>
                <a:moveTo>
                  <a:pt x="1087362" y="449263"/>
                </a:moveTo>
                <a:lnTo>
                  <a:pt x="1284628" y="449263"/>
                </a:lnTo>
                <a:lnTo>
                  <a:pt x="1291239" y="449528"/>
                </a:lnTo>
                <a:lnTo>
                  <a:pt x="1298378" y="449793"/>
                </a:lnTo>
                <a:lnTo>
                  <a:pt x="1304725" y="450852"/>
                </a:lnTo>
                <a:lnTo>
                  <a:pt x="1311335" y="451912"/>
                </a:lnTo>
                <a:lnTo>
                  <a:pt x="1317682" y="453766"/>
                </a:lnTo>
                <a:lnTo>
                  <a:pt x="1323764" y="455355"/>
                </a:lnTo>
                <a:lnTo>
                  <a:pt x="1329846" y="457473"/>
                </a:lnTo>
                <a:lnTo>
                  <a:pt x="1335927" y="459857"/>
                </a:lnTo>
                <a:lnTo>
                  <a:pt x="1341745" y="462241"/>
                </a:lnTo>
                <a:lnTo>
                  <a:pt x="1347298" y="465154"/>
                </a:lnTo>
                <a:lnTo>
                  <a:pt x="1352851" y="468332"/>
                </a:lnTo>
                <a:lnTo>
                  <a:pt x="1358140" y="472040"/>
                </a:lnTo>
                <a:lnTo>
                  <a:pt x="1363164" y="475748"/>
                </a:lnTo>
                <a:lnTo>
                  <a:pt x="1368452" y="479456"/>
                </a:lnTo>
                <a:lnTo>
                  <a:pt x="1373212" y="483694"/>
                </a:lnTo>
                <a:lnTo>
                  <a:pt x="1377708" y="488196"/>
                </a:lnTo>
                <a:lnTo>
                  <a:pt x="1381938" y="492698"/>
                </a:lnTo>
                <a:lnTo>
                  <a:pt x="1386169" y="497466"/>
                </a:lnTo>
                <a:lnTo>
                  <a:pt x="1390136" y="502233"/>
                </a:lnTo>
                <a:lnTo>
                  <a:pt x="1393573" y="507530"/>
                </a:lnTo>
                <a:lnTo>
                  <a:pt x="1397011" y="513092"/>
                </a:lnTo>
                <a:lnTo>
                  <a:pt x="1400184" y="518389"/>
                </a:lnTo>
                <a:lnTo>
                  <a:pt x="1403093" y="523951"/>
                </a:lnTo>
                <a:lnTo>
                  <a:pt x="1406002" y="530042"/>
                </a:lnTo>
                <a:lnTo>
                  <a:pt x="1408382" y="535869"/>
                </a:lnTo>
                <a:lnTo>
                  <a:pt x="1410233" y="541960"/>
                </a:lnTo>
                <a:lnTo>
                  <a:pt x="1412084" y="548317"/>
                </a:lnTo>
                <a:lnTo>
                  <a:pt x="1413406" y="554673"/>
                </a:lnTo>
                <a:lnTo>
                  <a:pt x="1414728" y="561030"/>
                </a:lnTo>
                <a:lnTo>
                  <a:pt x="1415521" y="567651"/>
                </a:lnTo>
                <a:lnTo>
                  <a:pt x="1416050" y="574272"/>
                </a:lnTo>
                <a:lnTo>
                  <a:pt x="1416050" y="581158"/>
                </a:lnTo>
                <a:lnTo>
                  <a:pt x="1416050" y="588044"/>
                </a:lnTo>
                <a:lnTo>
                  <a:pt x="1415521" y="594665"/>
                </a:lnTo>
                <a:lnTo>
                  <a:pt x="1414728" y="601287"/>
                </a:lnTo>
                <a:lnTo>
                  <a:pt x="1413406" y="607643"/>
                </a:lnTo>
                <a:lnTo>
                  <a:pt x="1412084" y="613999"/>
                </a:lnTo>
                <a:lnTo>
                  <a:pt x="1410233" y="620356"/>
                </a:lnTo>
                <a:lnTo>
                  <a:pt x="1408382" y="626447"/>
                </a:lnTo>
                <a:lnTo>
                  <a:pt x="1406002" y="632539"/>
                </a:lnTo>
                <a:lnTo>
                  <a:pt x="1403093" y="638365"/>
                </a:lnTo>
                <a:lnTo>
                  <a:pt x="1400184" y="643662"/>
                </a:lnTo>
                <a:lnTo>
                  <a:pt x="1397011" y="649489"/>
                </a:lnTo>
                <a:lnTo>
                  <a:pt x="1393573" y="654786"/>
                </a:lnTo>
                <a:lnTo>
                  <a:pt x="1390136" y="660083"/>
                </a:lnTo>
                <a:lnTo>
                  <a:pt x="1386169" y="664850"/>
                </a:lnTo>
                <a:lnTo>
                  <a:pt x="1381938" y="669883"/>
                </a:lnTo>
                <a:lnTo>
                  <a:pt x="1377708" y="674120"/>
                </a:lnTo>
                <a:lnTo>
                  <a:pt x="1373212" y="678887"/>
                </a:lnTo>
                <a:lnTo>
                  <a:pt x="1368452" y="682860"/>
                </a:lnTo>
                <a:lnTo>
                  <a:pt x="1363164" y="686568"/>
                </a:lnTo>
                <a:lnTo>
                  <a:pt x="1358140" y="690276"/>
                </a:lnTo>
                <a:lnTo>
                  <a:pt x="1352851" y="693719"/>
                </a:lnTo>
                <a:lnTo>
                  <a:pt x="1347298" y="696897"/>
                </a:lnTo>
                <a:lnTo>
                  <a:pt x="1341745" y="699811"/>
                </a:lnTo>
                <a:lnTo>
                  <a:pt x="1335927" y="702459"/>
                </a:lnTo>
                <a:lnTo>
                  <a:pt x="1329846" y="704843"/>
                </a:lnTo>
                <a:lnTo>
                  <a:pt x="1323764" y="706961"/>
                </a:lnTo>
                <a:lnTo>
                  <a:pt x="1317682" y="708815"/>
                </a:lnTo>
                <a:lnTo>
                  <a:pt x="1311335" y="710404"/>
                </a:lnTo>
                <a:lnTo>
                  <a:pt x="1304725" y="711464"/>
                </a:lnTo>
                <a:lnTo>
                  <a:pt x="1298378" y="712258"/>
                </a:lnTo>
                <a:lnTo>
                  <a:pt x="1291239" y="712523"/>
                </a:lnTo>
                <a:lnTo>
                  <a:pt x="1284628" y="712788"/>
                </a:lnTo>
                <a:lnTo>
                  <a:pt x="1087362" y="712788"/>
                </a:lnTo>
                <a:lnTo>
                  <a:pt x="1080487" y="712523"/>
                </a:lnTo>
                <a:lnTo>
                  <a:pt x="1073876" y="712258"/>
                </a:lnTo>
                <a:lnTo>
                  <a:pt x="1067530" y="711464"/>
                </a:lnTo>
                <a:lnTo>
                  <a:pt x="1060919" y="710404"/>
                </a:lnTo>
                <a:lnTo>
                  <a:pt x="1054572" y="708815"/>
                </a:lnTo>
                <a:lnTo>
                  <a:pt x="1048491" y="706961"/>
                </a:lnTo>
                <a:lnTo>
                  <a:pt x="1042144" y="704843"/>
                </a:lnTo>
                <a:lnTo>
                  <a:pt x="1036327" y="702459"/>
                </a:lnTo>
                <a:lnTo>
                  <a:pt x="1030509" y="699811"/>
                </a:lnTo>
                <a:lnTo>
                  <a:pt x="1024692" y="696897"/>
                </a:lnTo>
                <a:lnTo>
                  <a:pt x="1019403" y="693719"/>
                </a:lnTo>
                <a:lnTo>
                  <a:pt x="1013850" y="690276"/>
                </a:lnTo>
                <a:lnTo>
                  <a:pt x="1008561" y="686568"/>
                </a:lnTo>
                <a:lnTo>
                  <a:pt x="1003802" y="682860"/>
                </a:lnTo>
                <a:lnTo>
                  <a:pt x="999042" y="678887"/>
                </a:lnTo>
                <a:lnTo>
                  <a:pt x="994547" y="674120"/>
                </a:lnTo>
                <a:lnTo>
                  <a:pt x="990051" y="669883"/>
                </a:lnTo>
                <a:lnTo>
                  <a:pt x="986085" y="664850"/>
                </a:lnTo>
                <a:lnTo>
                  <a:pt x="982118" y="660083"/>
                </a:lnTo>
                <a:lnTo>
                  <a:pt x="978152" y="654786"/>
                </a:lnTo>
                <a:lnTo>
                  <a:pt x="974714" y="649489"/>
                </a:lnTo>
                <a:lnTo>
                  <a:pt x="971541" y="643662"/>
                </a:lnTo>
                <a:lnTo>
                  <a:pt x="968632" y="638365"/>
                </a:lnTo>
                <a:lnTo>
                  <a:pt x="966252" y="632539"/>
                </a:lnTo>
                <a:lnTo>
                  <a:pt x="963872" y="626447"/>
                </a:lnTo>
                <a:lnTo>
                  <a:pt x="961757" y="620356"/>
                </a:lnTo>
                <a:lnTo>
                  <a:pt x="960170" y="613999"/>
                </a:lnTo>
                <a:lnTo>
                  <a:pt x="958584" y="607643"/>
                </a:lnTo>
                <a:lnTo>
                  <a:pt x="957526" y="601287"/>
                </a:lnTo>
                <a:lnTo>
                  <a:pt x="956468" y="594665"/>
                </a:lnTo>
                <a:lnTo>
                  <a:pt x="955940" y="588044"/>
                </a:lnTo>
                <a:lnTo>
                  <a:pt x="955675" y="581158"/>
                </a:lnTo>
                <a:lnTo>
                  <a:pt x="955940" y="574272"/>
                </a:lnTo>
                <a:lnTo>
                  <a:pt x="956468" y="567651"/>
                </a:lnTo>
                <a:lnTo>
                  <a:pt x="957526" y="561030"/>
                </a:lnTo>
                <a:lnTo>
                  <a:pt x="958584" y="554673"/>
                </a:lnTo>
                <a:lnTo>
                  <a:pt x="960170" y="548317"/>
                </a:lnTo>
                <a:lnTo>
                  <a:pt x="961757" y="541960"/>
                </a:lnTo>
                <a:lnTo>
                  <a:pt x="963872" y="535869"/>
                </a:lnTo>
                <a:lnTo>
                  <a:pt x="966252" y="530042"/>
                </a:lnTo>
                <a:lnTo>
                  <a:pt x="968632" y="523951"/>
                </a:lnTo>
                <a:lnTo>
                  <a:pt x="971541" y="518389"/>
                </a:lnTo>
                <a:lnTo>
                  <a:pt x="974714" y="513092"/>
                </a:lnTo>
                <a:lnTo>
                  <a:pt x="978152" y="507530"/>
                </a:lnTo>
                <a:lnTo>
                  <a:pt x="982118" y="502233"/>
                </a:lnTo>
                <a:lnTo>
                  <a:pt x="986085" y="497466"/>
                </a:lnTo>
                <a:lnTo>
                  <a:pt x="990051" y="492698"/>
                </a:lnTo>
                <a:lnTo>
                  <a:pt x="994547" y="488196"/>
                </a:lnTo>
                <a:lnTo>
                  <a:pt x="999042" y="483694"/>
                </a:lnTo>
                <a:lnTo>
                  <a:pt x="1003802" y="479456"/>
                </a:lnTo>
                <a:lnTo>
                  <a:pt x="1008561" y="475748"/>
                </a:lnTo>
                <a:lnTo>
                  <a:pt x="1013850" y="472040"/>
                </a:lnTo>
                <a:lnTo>
                  <a:pt x="1019403" y="468332"/>
                </a:lnTo>
                <a:lnTo>
                  <a:pt x="1024692" y="465154"/>
                </a:lnTo>
                <a:lnTo>
                  <a:pt x="1030509" y="462241"/>
                </a:lnTo>
                <a:lnTo>
                  <a:pt x="1036327" y="459857"/>
                </a:lnTo>
                <a:lnTo>
                  <a:pt x="1042144" y="457473"/>
                </a:lnTo>
                <a:lnTo>
                  <a:pt x="1048491" y="455355"/>
                </a:lnTo>
                <a:lnTo>
                  <a:pt x="1054572" y="453766"/>
                </a:lnTo>
                <a:lnTo>
                  <a:pt x="1060919" y="451912"/>
                </a:lnTo>
                <a:lnTo>
                  <a:pt x="1067530" y="450852"/>
                </a:lnTo>
                <a:lnTo>
                  <a:pt x="1073876" y="449793"/>
                </a:lnTo>
                <a:lnTo>
                  <a:pt x="1080487" y="449528"/>
                </a:lnTo>
                <a:lnTo>
                  <a:pt x="1087362" y="449263"/>
                </a:lnTo>
                <a:close/>
                <a:moveTo>
                  <a:pt x="1514740" y="425450"/>
                </a:moveTo>
                <a:lnTo>
                  <a:pt x="1519238" y="425450"/>
                </a:lnTo>
                <a:lnTo>
                  <a:pt x="1525058" y="425450"/>
                </a:lnTo>
                <a:lnTo>
                  <a:pt x="1532467" y="425981"/>
                </a:lnTo>
                <a:lnTo>
                  <a:pt x="1541727" y="426779"/>
                </a:lnTo>
                <a:lnTo>
                  <a:pt x="1552575" y="428107"/>
                </a:lnTo>
                <a:lnTo>
                  <a:pt x="1564217" y="429968"/>
                </a:lnTo>
                <a:lnTo>
                  <a:pt x="1577182" y="432625"/>
                </a:lnTo>
                <a:lnTo>
                  <a:pt x="1590675" y="435814"/>
                </a:lnTo>
                <a:lnTo>
                  <a:pt x="1597554" y="437940"/>
                </a:lnTo>
                <a:lnTo>
                  <a:pt x="1604434" y="439801"/>
                </a:lnTo>
                <a:lnTo>
                  <a:pt x="1611842" y="442458"/>
                </a:lnTo>
                <a:lnTo>
                  <a:pt x="1618986" y="445116"/>
                </a:lnTo>
                <a:lnTo>
                  <a:pt x="1625865" y="448305"/>
                </a:lnTo>
                <a:lnTo>
                  <a:pt x="1633009" y="451494"/>
                </a:lnTo>
                <a:lnTo>
                  <a:pt x="1640417" y="454949"/>
                </a:lnTo>
                <a:lnTo>
                  <a:pt x="1647296" y="458670"/>
                </a:lnTo>
                <a:lnTo>
                  <a:pt x="1654175" y="463188"/>
                </a:lnTo>
                <a:lnTo>
                  <a:pt x="1661055" y="467706"/>
                </a:lnTo>
                <a:lnTo>
                  <a:pt x="1667934" y="472489"/>
                </a:lnTo>
                <a:lnTo>
                  <a:pt x="1674284" y="477804"/>
                </a:lnTo>
                <a:lnTo>
                  <a:pt x="1680634" y="483385"/>
                </a:lnTo>
                <a:lnTo>
                  <a:pt x="1686190" y="489498"/>
                </a:lnTo>
                <a:lnTo>
                  <a:pt x="1692011" y="495610"/>
                </a:lnTo>
                <a:lnTo>
                  <a:pt x="1697303" y="502254"/>
                </a:lnTo>
                <a:lnTo>
                  <a:pt x="1702330" y="508898"/>
                </a:lnTo>
                <a:lnTo>
                  <a:pt x="1706828" y="516073"/>
                </a:lnTo>
                <a:lnTo>
                  <a:pt x="1710796" y="523249"/>
                </a:lnTo>
                <a:lnTo>
                  <a:pt x="1714501" y="530158"/>
                </a:lnTo>
                <a:lnTo>
                  <a:pt x="1718205" y="537334"/>
                </a:lnTo>
                <a:lnTo>
                  <a:pt x="1721380" y="545041"/>
                </a:lnTo>
                <a:lnTo>
                  <a:pt x="1724290" y="552216"/>
                </a:lnTo>
                <a:lnTo>
                  <a:pt x="1726671" y="559392"/>
                </a:lnTo>
                <a:lnTo>
                  <a:pt x="1729053" y="566833"/>
                </a:lnTo>
                <a:lnTo>
                  <a:pt x="1731169" y="574274"/>
                </a:lnTo>
                <a:lnTo>
                  <a:pt x="1733021" y="581184"/>
                </a:lnTo>
                <a:lnTo>
                  <a:pt x="1734609" y="588625"/>
                </a:lnTo>
                <a:lnTo>
                  <a:pt x="1737255" y="602179"/>
                </a:lnTo>
                <a:lnTo>
                  <a:pt x="1739107" y="615201"/>
                </a:lnTo>
                <a:lnTo>
                  <a:pt x="1740430" y="627160"/>
                </a:lnTo>
                <a:lnTo>
                  <a:pt x="1740959" y="637790"/>
                </a:lnTo>
                <a:lnTo>
                  <a:pt x="1741224" y="647092"/>
                </a:lnTo>
                <a:lnTo>
                  <a:pt x="1741488" y="654799"/>
                </a:lnTo>
                <a:lnTo>
                  <a:pt x="1741224" y="660645"/>
                </a:lnTo>
                <a:lnTo>
                  <a:pt x="1741224" y="665163"/>
                </a:lnTo>
                <a:lnTo>
                  <a:pt x="1736196" y="665163"/>
                </a:lnTo>
                <a:lnTo>
                  <a:pt x="1730640" y="665163"/>
                </a:lnTo>
                <a:lnTo>
                  <a:pt x="1722967" y="664632"/>
                </a:lnTo>
                <a:lnTo>
                  <a:pt x="1713707" y="663834"/>
                </a:lnTo>
                <a:lnTo>
                  <a:pt x="1703123" y="662506"/>
                </a:lnTo>
                <a:lnTo>
                  <a:pt x="1691217" y="660645"/>
                </a:lnTo>
                <a:lnTo>
                  <a:pt x="1678517" y="658253"/>
                </a:lnTo>
                <a:lnTo>
                  <a:pt x="1665023" y="654799"/>
                </a:lnTo>
                <a:lnTo>
                  <a:pt x="1657880" y="652673"/>
                </a:lnTo>
                <a:lnTo>
                  <a:pt x="1651000" y="650546"/>
                </a:lnTo>
                <a:lnTo>
                  <a:pt x="1643857" y="648155"/>
                </a:lnTo>
                <a:lnTo>
                  <a:pt x="1636713" y="645497"/>
                </a:lnTo>
                <a:lnTo>
                  <a:pt x="1629569" y="642574"/>
                </a:lnTo>
                <a:lnTo>
                  <a:pt x="1622425" y="639119"/>
                </a:lnTo>
                <a:lnTo>
                  <a:pt x="1615282" y="635664"/>
                </a:lnTo>
                <a:lnTo>
                  <a:pt x="1608402" y="631678"/>
                </a:lnTo>
                <a:lnTo>
                  <a:pt x="1601259" y="627426"/>
                </a:lnTo>
                <a:lnTo>
                  <a:pt x="1594379" y="623173"/>
                </a:lnTo>
                <a:lnTo>
                  <a:pt x="1587765" y="618124"/>
                </a:lnTo>
                <a:lnTo>
                  <a:pt x="1581415" y="612809"/>
                </a:lnTo>
                <a:lnTo>
                  <a:pt x="1575065" y="607228"/>
                </a:lnTo>
                <a:lnTo>
                  <a:pt x="1568979" y="601381"/>
                </a:lnTo>
                <a:lnTo>
                  <a:pt x="1563423" y="595003"/>
                </a:lnTo>
                <a:lnTo>
                  <a:pt x="1558396" y="588359"/>
                </a:lnTo>
                <a:lnTo>
                  <a:pt x="1553369" y="581450"/>
                </a:lnTo>
                <a:lnTo>
                  <a:pt x="1548606" y="574540"/>
                </a:lnTo>
                <a:lnTo>
                  <a:pt x="1544638" y="567630"/>
                </a:lnTo>
                <a:lnTo>
                  <a:pt x="1540934" y="560455"/>
                </a:lnTo>
                <a:lnTo>
                  <a:pt x="1537494" y="553014"/>
                </a:lnTo>
                <a:lnTo>
                  <a:pt x="1534319" y="545838"/>
                </a:lnTo>
                <a:lnTo>
                  <a:pt x="1531408" y="538397"/>
                </a:lnTo>
                <a:lnTo>
                  <a:pt x="1528763" y="530956"/>
                </a:lnTo>
                <a:lnTo>
                  <a:pt x="1526381" y="523780"/>
                </a:lnTo>
                <a:lnTo>
                  <a:pt x="1524529" y="516605"/>
                </a:lnTo>
                <a:lnTo>
                  <a:pt x="1522413" y="509164"/>
                </a:lnTo>
                <a:lnTo>
                  <a:pt x="1521090" y="501988"/>
                </a:lnTo>
                <a:lnTo>
                  <a:pt x="1518444" y="488435"/>
                </a:lnTo>
                <a:lnTo>
                  <a:pt x="1516592" y="475412"/>
                </a:lnTo>
                <a:lnTo>
                  <a:pt x="1515269" y="463453"/>
                </a:lnTo>
                <a:lnTo>
                  <a:pt x="1514740" y="452557"/>
                </a:lnTo>
                <a:lnTo>
                  <a:pt x="1514475" y="443256"/>
                </a:lnTo>
                <a:lnTo>
                  <a:pt x="1514475" y="435814"/>
                </a:lnTo>
                <a:lnTo>
                  <a:pt x="1514475" y="429968"/>
                </a:lnTo>
                <a:lnTo>
                  <a:pt x="1514740" y="425450"/>
                </a:lnTo>
                <a:close/>
                <a:moveTo>
                  <a:pt x="1751277" y="388938"/>
                </a:moveTo>
                <a:lnTo>
                  <a:pt x="1756299" y="389203"/>
                </a:lnTo>
                <a:lnTo>
                  <a:pt x="1761848" y="389203"/>
                </a:lnTo>
                <a:lnTo>
                  <a:pt x="1769512" y="389734"/>
                </a:lnTo>
                <a:lnTo>
                  <a:pt x="1778498" y="390796"/>
                </a:lnTo>
                <a:lnTo>
                  <a:pt x="1789069" y="391858"/>
                </a:lnTo>
                <a:lnTo>
                  <a:pt x="1800961" y="393982"/>
                </a:lnTo>
                <a:lnTo>
                  <a:pt x="1813647" y="396105"/>
                </a:lnTo>
                <a:lnTo>
                  <a:pt x="1827389" y="399556"/>
                </a:lnTo>
                <a:lnTo>
                  <a:pt x="1834260" y="401680"/>
                </a:lnTo>
                <a:lnTo>
                  <a:pt x="1841395" y="403804"/>
                </a:lnTo>
                <a:lnTo>
                  <a:pt x="1848267" y="406458"/>
                </a:lnTo>
                <a:lnTo>
                  <a:pt x="1855666" y="408848"/>
                </a:lnTo>
                <a:lnTo>
                  <a:pt x="1862802" y="411768"/>
                </a:lnTo>
                <a:lnTo>
                  <a:pt x="1869937" y="415219"/>
                </a:lnTo>
                <a:lnTo>
                  <a:pt x="1876808" y="418935"/>
                </a:lnTo>
                <a:lnTo>
                  <a:pt x="1884208" y="422652"/>
                </a:lnTo>
                <a:lnTo>
                  <a:pt x="1891079" y="426899"/>
                </a:lnTo>
                <a:lnTo>
                  <a:pt x="1897686" y="431146"/>
                </a:lnTo>
                <a:lnTo>
                  <a:pt x="1904293" y="436190"/>
                </a:lnTo>
                <a:lnTo>
                  <a:pt x="1910900" y="441500"/>
                </a:lnTo>
                <a:lnTo>
                  <a:pt x="1916978" y="447340"/>
                </a:lnTo>
                <a:lnTo>
                  <a:pt x="1923057" y="452915"/>
                </a:lnTo>
                <a:lnTo>
                  <a:pt x="1928607" y="459286"/>
                </a:lnTo>
                <a:lnTo>
                  <a:pt x="1934156" y="466188"/>
                </a:lnTo>
                <a:lnTo>
                  <a:pt x="1938913" y="472824"/>
                </a:lnTo>
                <a:lnTo>
                  <a:pt x="1943406" y="479726"/>
                </a:lnTo>
                <a:lnTo>
                  <a:pt x="1947370" y="486628"/>
                </a:lnTo>
                <a:lnTo>
                  <a:pt x="1951334" y="493796"/>
                </a:lnTo>
                <a:lnTo>
                  <a:pt x="1954770" y="501229"/>
                </a:lnTo>
                <a:lnTo>
                  <a:pt x="1957941" y="508396"/>
                </a:lnTo>
                <a:lnTo>
                  <a:pt x="1960848" y="515829"/>
                </a:lnTo>
                <a:lnTo>
                  <a:pt x="1963491" y="523262"/>
                </a:lnTo>
                <a:lnTo>
                  <a:pt x="1965869" y="530430"/>
                </a:lnTo>
                <a:lnTo>
                  <a:pt x="1967984" y="537597"/>
                </a:lnTo>
                <a:lnTo>
                  <a:pt x="1969569" y="545030"/>
                </a:lnTo>
                <a:lnTo>
                  <a:pt x="1971419" y="551932"/>
                </a:lnTo>
                <a:lnTo>
                  <a:pt x="1973798" y="565736"/>
                </a:lnTo>
                <a:lnTo>
                  <a:pt x="1975648" y="578479"/>
                </a:lnTo>
                <a:lnTo>
                  <a:pt x="1976705" y="590690"/>
                </a:lnTo>
                <a:lnTo>
                  <a:pt x="1977762" y="601308"/>
                </a:lnTo>
                <a:lnTo>
                  <a:pt x="1978026" y="610600"/>
                </a:lnTo>
                <a:lnTo>
                  <a:pt x="1978026" y="618298"/>
                </a:lnTo>
                <a:lnTo>
                  <a:pt x="1978026" y="623873"/>
                </a:lnTo>
                <a:lnTo>
                  <a:pt x="1977762" y="628651"/>
                </a:lnTo>
                <a:lnTo>
                  <a:pt x="1972741" y="628651"/>
                </a:lnTo>
                <a:lnTo>
                  <a:pt x="1966927" y="628386"/>
                </a:lnTo>
                <a:lnTo>
                  <a:pt x="1959527" y="628120"/>
                </a:lnTo>
                <a:lnTo>
                  <a:pt x="1950277" y="627324"/>
                </a:lnTo>
                <a:lnTo>
                  <a:pt x="1939970" y="625731"/>
                </a:lnTo>
                <a:lnTo>
                  <a:pt x="1928078" y="624138"/>
                </a:lnTo>
                <a:lnTo>
                  <a:pt x="1915393" y="621484"/>
                </a:lnTo>
                <a:lnTo>
                  <a:pt x="1901650" y="618298"/>
                </a:lnTo>
                <a:lnTo>
                  <a:pt x="1894779" y="616174"/>
                </a:lnTo>
                <a:lnTo>
                  <a:pt x="1887644" y="614051"/>
                </a:lnTo>
                <a:lnTo>
                  <a:pt x="1880773" y="611662"/>
                </a:lnTo>
                <a:lnTo>
                  <a:pt x="1873373" y="609007"/>
                </a:lnTo>
                <a:lnTo>
                  <a:pt x="1866237" y="605821"/>
                </a:lnTo>
                <a:lnTo>
                  <a:pt x="1859102" y="602636"/>
                </a:lnTo>
                <a:lnTo>
                  <a:pt x="1851967" y="599185"/>
                </a:lnTo>
                <a:lnTo>
                  <a:pt x="1844831" y="595203"/>
                </a:lnTo>
                <a:lnTo>
                  <a:pt x="1837960" y="590955"/>
                </a:lnTo>
                <a:lnTo>
                  <a:pt x="1831353" y="586443"/>
                </a:lnTo>
                <a:lnTo>
                  <a:pt x="1824746" y="581399"/>
                </a:lnTo>
                <a:lnTo>
                  <a:pt x="1818139" y="576355"/>
                </a:lnTo>
                <a:lnTo>
                  <a:pt x="1812061" y="570780"/>
                </a:lnTo>
                <a:lnTo>
                  <a:pt x="1805983" y="564675"/>
                </a:lnTo>
                <a:lnTo>
                  <a:pt x="1800168" y="558303"/>
                </a:lnTo>
                <a:lnTo>
                  <a:pt x="1794883" y="551932"/>
                </a:lnTo>
                <a:lnTo>
                  <a:pt x="1790126" y="545296"/>
                </a:lnTo>
                <a:lnTo>
                  <a:pt x="1785633" y="538394"/>
                </a:lnTo>
                <a:lnTo>
                  <a:pt x="1781405" y="530961"/>
                </a:lnTo>
                <a:lnTo>
                  <a:pt x="1777705" y="524059"/>
                </a:lnTo>
                <a:lnTo>
                  <a:pt x="1774269" y="516891"/>
                </a:lnTo>
                <a:lnTo>
                  <a:pt x="1771098" y="509193"/>
                </a:lnTo>
                <a:lnTo>
                  <a:pt x="1768191" y="502025"/>
                </a:lnTo>
                <a:lnTo>
                  <a:pt x="1765548" y="494858"/>
                </a:lnTo>
                <a:lnTo>
                  <a:pt x="1763170" y="487159"/>
                </a:lnTo>
                <a:lnTo>
                  <a:pt x="1761056" y="479992"/>
                </a:lnTo>
                <a:lnTo>
                  <a:pt x="1759470" y="472824"/>
                </a:lnTo>
                <a:lnTo>
                  <a:pt x="1757620" y="465657"/>
                </a:lnTo>
                <a:lnTo>
                  <a:pt x="1754977" y="452118"/>
                </a:lnTo>
                <a:lnTo>
                  <a:pt x="1753392" y="439110"/>
                </a:lnTo>
                <a:lnTo>
                  <a:pt x="1752335" y="427165"/>
                </a:lnTo>
                <a:lnTo>
                  <a:pt x="1751277" y="416546"/>
                </a:lnTo>
                <a:lnTo>
                  <a:pt x="1751013" y="407255"/>
                </a:lnTo>
                <a:lnTo>
                  <a:pt x="1751013" y="399556"/>
                </a:lnTo>
                <a:lnTo>
                  <a:pt x="1751013" y="393982"/>
                </a:lnTo>
                <a:lnTo>
                  <a:pt x="1751277" y="388938"/>
                </a:lnTo>
                <a:close/>
                <a:moveTo>
                  <a:pt x="1336675" y="350838"/>
                </a:moveTo>
                <a:lnTo>
                  <a:pt x="1356533" y="350838"/>
                </a:lnTo>
                <a:lnTo>
                  <a:pt x="1701800" y="350838"/>
                </a:lnTo>
                <a:lnTo>
                  <a:pt x="1701800" y="398463"/>
                </a:lnTo>
                <a:lnTo>
                  <a:pt x="1356533" y="398463"/>
                </a:lnTo>
                <a:lnTo>
                  <a:pt x="1336675" y="398463"/>
                </a:lnTo>
                <a:lnTo>
                  <a:pt x="1336675" y="350838"/>
                </a:lnTo>
                <a:close/>
                <a:moveTo>
                  <a:pt x="0" y="350838"/>
                </a:moveTo>
                <a:lnTo>
                  <a:pt x="342900" y="350838"/>
                </a:lnTo>
                <a:lnTo>
                  <a:pt x="342900" y="398463"/>
                </a:lnTo>
                <a:lnTo>
                  <a:pt x="0" y="398463"/>
                </a:lnTo>
                <a:lnTo>
                  <a:pt x="0" y="350838"/>
                </a:lnTo>
                <a:close/>
                <a:moveTo>
                  <a:pt x="1972741" y="120650"/>
                </a:moveTo>
                <a:lnTo>
                  <a:pt x="1977762" y="120650"/>
                </a:lnTo>
                <a:lnTo>
                  <a:pt x="1978026" y="125688"/>
                </a:lnTo>
                <a:lnTo>
                  <a:pt x="1978026" y="131257"/>
                </a:lnTo>
                <a:lnTo>
                  <a:pt x="1978026" y="138947"/>
                </a:lnTo>
                <a:lnTo>
                  <a:pt x="1977762" y="148227"/>
                </a:lnTo>
                <a:lnTo>
                  <a:pt x="1976705" y="158834"/>
                </a:lnTo>
                <a:lnTo>
                  <a:pt x="1975648" y="170767"/>
                </a:lnTo>
                <a:lnTo>
                  <a:pt x="1973798" y="183495"/>
                </a:lnTo>
                <a:lnTo>
                  <a:pt x="1971419" y="197549"/>
                </a:lnTo>
                <a:lnTo>
                  <a:pt x="1969569" y="204443"/>
                </a:lnTo>
                <a:lnTo>
                  <a:pt x="1967984" y="211603"/>
                </a:lnTo>
                <a:lnTo>
                  <a:pt x="1965869" y="219028"/>
                </a:lnTo>
                <a:lnTo>
                  <a:pt x="1963491" y="226187"/>
                </a:lnTo>
                <a:lnTo>
                  <a:pt x="1960848" y="233612"/>
                </a:lnTo>
                <a:lnTo>
                  <a:pt x="1957941" y="241037"/>
                </a:lnTo>
                <a:lnTo>
                  <a:pt x="1954770" y="248196"/>
                </a:lnTo>
                <a:lnTo>
                  <a:pt x="1951334" y="255356"/>
                </a:lnTo>
                <a:lnTo>
                  <a:pt x="1947370" y="262781"/>
                </a:lnTo>
                <a:lnTo>
                  <a:pt x="1943406" y="269675"/>
                </a:lnTo>
                <a:lnTo>
                  <a:pt x="1938913" y="276569"/>
                </a:lnTo>
                <a:lnTo>
                  <a:pt x="1934156" y="283464"/>
                </a:lnTo>
                <a:lnTo>
                  <a:pt x="1928607" y="289828"/>
                </a:lnTo>
                <a:lnTo>
                  <a:pt x="1923057" y="296192"/>
                </a:lnTo>
                <a:lnTo>
                  <a:pt x="1916978" y="302291"/>
                </a:lnTo>
                <a:lnTo>
                  <a:pt x="1910900" y="307859"/>
                </a:lnTo>
                <a:lnTo>
                  <a:pt x="1904293" y="313163"/>
                </a:lnTo>
                <a:lnTo>
                  <a:pt x="1897686" y="317936"/>
                </a:lnTo>
                <a:lnTo>
                  <a:pt x="1891079" y="322709"/>
                </a:lnTo>
                <a:lnTo>
                  <a:pt x="1884208" y="326686"/>
                </a:lnTo>
                <a:lnTo>
                  <a:pt x="1876808" y="330399"/>
                </a:lnTo>
                <a:lnTo>
                  <a:pt x="1869937" y="334111"/>
                </a:lnTo>
                <a:lnTo>
                  <a:pt x="1862802" y="337293"/>
                </a:lnTo>
                <a:lnTo>
                  <a:pt x="1855666" y="340210"/>
                </a:lnTo>
                <a:lnTo>
                  <a:pt x="1848267" y="343127"/>
                </a:lnTo>
                <a:lnTo>
                  <a:pt x="1841395" y="345513"/>
                </a:lnTo>
                <a:lnTo>
                  <a:pt x="1834260" y="347900"/>
                </a:lnTo>
                <a:lnTo>
                  <a:pt x="1827389" y="349491"/>
                </a:lnTo>
                <a:lnTo>
                  <a:pt x="1813647" y="352938"/>
                </a:lnTo>
                <a:lnTo>
                  <a:pt x="1800961" y="355590"/>
                </a:lnTo>
                <a:lnTo>
                  <a:pt x="1789069" y="357446"/>
                </a:lnTo>
                <a:lnTo>
                  <a:pt x="1778498" y="358507"/>
                </a:lnTo>
                <a:lnTo>
                  <a:pt x="1769512" y="359302"/>
                </a:lnTo>
                <a:lnTo>
                  <a:pt x="1761848" y="360098"/>
                </a:lnTo>
                <a:lnTo>
                  <a:pt x="1756299" y="360363"/>
                </a:lnTo>
                <a:lnTo>
                  <a:pt x="1751277" y="360363"/>
                </a:lnTo>
                <a:lnTo>
                  <a:pt x="1751013" y="355325"/>
                </a:lnTo>
                <a:lnTo>
                  <a:pt x="1751013" y="349491"/>
                </a:lnTo>
                <a:lnTo>
                  <a:pt x="1751013" y="342066"/>
                </a:lnTo>
                <a:lnTo>
                  <a:pt x="1751277" y="332785"/>
                </a:lnTo>
                <a:lnTo>
                  <a:pt x="1752335" y="321913"/>
                </a:lnTo>
                <a:lnTo>
                  <a:pt x="1753392" y="310246"/>
                </a:lnTo>
                <a:lnTo>
                  <a:pt x="1754977" y="297253"/>
                </a:lnTo>
                <a:lnTo>
                  <a:pt x="1757620" y="283464"/>
                </a:lnTo>
                <a:lnTo>
                  <a:pt x="1759470" y="276569"/>
                </a:lnTo>
                <a:lnTo>
                  <a:pt x="1761056" y="269410"/>
                </a:lnTo>
                <a:lnTo>
                  <a:pt x="1763170" y="261985"/>
                </a:lnTo>
                <a:lnTo>
                  <a:pt x="1765548" y="254826"/>
                </a:lnTo>
                <a:lnTo>
                  <a:pt x="1768191" y="247401"/>
                </a:lnTo>
                <a:lnTo>
                  <a:pt x="1771098" y="239976"/>
                </a:lnTo>
                <a:lnTo>
                  <a:pt x="1774269" y="232816"/>
                </a:lnTo>
                <a:lnTo>
                  <a:pt x="1777705" y="225657"/>
                </a:lnTo>
                <a:lnTo>
                  <a:pt x="1781405" y="218232"/>
                </a:lnTo>
                <a:lnTo>
                  <a:pt x="1785633" y="211338"/>
                </a:lnTo>
                <a:lnTo>
                  <a:pt x="1790126" y="204443"/>
                </a:lnTo>
                <a:lnTo>
                  <a:pt x="1794883" y="197549"/>
                </a:lnTo>
                <a:lnTo>
                  <a:pt x="1800168" y="191185"/>
                </a:lnTo>
                <a:lnTo>
                  <a:pt x="1805983" y="184821"/>
                </a:lnTo>
                <a:lnTo>
                  <a:pt x="1812061" y="178722"/>
                </a:lnTo>
                <a:lnTo>
                  <a:pt x="1818139" y="173153"/>
                </a:lnTo>
                <a:lnTo>
                  <a:pt x="1824746" y="167850"/>
                </a:lnTo>
                <a:lnTo>
                  <a:pt x="1831353" y="163077"/>
                </a:lnTo>
                <a:lnTo>
                  <a:pt x="1837960" y="158304"/>
                </a:lnTo>
                <a:lnTo>
                  <a:pt x="1844831" y="154326"/>
                </a:lnTo>
                <a:lnTo>
                  <a:pt x="1851967" y="150349"/>
                </a:lnTo>
                <a:lnTo>
                  <a:pt x="1859102" y="146902"/>
                </a:lnTo>
                <a:lnTo>
                  <a:pt x="1866237" y="143720"/>
                </a:lnTo>
                <a:lnTo>
                  <a:pt x="1873373" y="140803"/>
                </a:lnTo>
                <a:lnTo>
                  <a:pt x="1880773" y="137886"/>
                </a:lnTo>
                <a:lnTo>
                  <a:pt x="1887644" y="135499"/>
                </a:lnTo>
                <a:lnTo>
                  <a:pt x="1894779" y="133113"/>
                </a:lnTo>
                <a:lnTo>
                  <a:pt x="1901650" y="131257"/>
                </a:lnTo>
                <a:lnTo>
                  <a:pt x="1915393" y="128075"/>
                </a:lnTo>
                <a:lnTo>
                  <a:pt x="1928078" y="125423"/>
                </a:lnTo>
                <a:lnTo>
                  <a:pt x="1939970" y="123567"/>
                </a:lnTo>
                <a:lnTo>
                  <a:pt x="1950277" y="122241"/>
                </a:lnTo>
                <a:lnTo>
                  <a:pt x="1959527" y="121180"/>
                </a:lnTo>
                <a:lnTo>
                  <a:pt x="1966927" y="120915"/>
                </a:lnTo>
                <a:lnTo>
                  <a:pt x="1972741" y="120650"/>
                </a:lnTo>
                <a:close/>
                <a:moveTo>
                  <a:pt x="492780" y="103188"/>
                </a:moveTo>
                <a:lnTo>
                  <a:pt x="497814" y="103188"/>
                </a:lnTo>
                <a:lnTo>
                  <a:pt x="502583" y="103188"/>
                </a:lnTo>
                <a:lnTo>
                  <a:pt x="507617" y="103452"/>
                </a:lnTo>
                <a:lnTo>
                  <a:pt x="512122" y="104246"/>
                </a:lnTo>
                <a:lnTo>
                  <a:pt x="517156" y="105039"/>
                </a:lnTo>
                <a:lnTo>
                  <a:pt x="521660" y="106096"/>
                </a:lnTo>
                <a:lnTo>
                  <a:pt x="526429" y="107683"/>
                </a:lnTo>
                <a:lnTo>
                  <a:pt x="530668" y="109005"/>
                </a:lnTo>
                <a:lnTo>
                  <a:pt x="535172" y="110856"/>
                </a:lnTo>
                <a:lnTo>
                  <a:pt x="539411" y="112442"/>
                </a:lnTo>
                <a:lnTo>
                  <a:pt x="543386" y="114822"/>
                </a:lnTo>
                <a:lnTo>
                  <a:pt x="547625" y="117202"/>
                </a:lnTo>
                <a:lnTo>
                  <a:pt x="551599" y="119317"/>
                </a:lnTo>
                <a:lnTo>
                  <a:pt x="555308" y="122225"/>
                </a:lnTo>
                <a:lnTo>
                  <a:pt x="558753" y="125134"/>
                </a:lnTo>
                <a:lnTo>
                  <a:pt x="562197" y="128042"/>
                </a:lnTo>
                <a:lnTo>
                  <a:pt x="565906" y="131215"/>
                </a:lnTo>
                <a:lnTo>
                  <a:pt x="569086" y="134653"/>
                </a:lnTo>
                <a:lnTo>
                  <a:pt x="571735" y="138090"/>
                </a:lnTo>
                <a:lnTo>
                  <a:pt x="574650" y="141792"/>
                </a:lnTo>
                <a:lnTo>
                  <a:pt x="577299" y="145494"/>
                </a:lnTo>
                <a:lnTo>
                  <a:pt x="579949" y="149460"/>
                </a:lnTo>
                <a:lnTo>
                  <a:pt x="582333" y="153426"/>
                </a:lnTo>
                <a:lnTo>
                  <a:pt x="584188" y="157657"/>
                </a:lnTo>
                <a:lnTo>
                  <a:pt x="586307" y="161887"/>
                </a:lnTo>
                <a:lnTo>
                  <a:pt x="588162" y="166118"/>
                </a:lnTo>
                <a:lnTo>
                  <a:pt x="589487" y="170613"/>
                </a:lnTo>
                <a:lnTo>
                  <a:pt x="591076" y="175108"/>
                </a:lnTo>
                <a:lnTo>
                  <a:pt x="592136" y="179867"/>
                </a:lnTo>
                <a:lnTo>
                  <a:pt x="592666" y="184626"/>
                </a:lnTo>
                <a:lnTo>
                  <a:pt x="593461" y="189386"/>
                </a:lnTo>
                <a:lnTo>
                  <a:pt x="593726" y="194145"/>
                </a:lnTo>
                <a:lnTo>
                  <a:pt x="593726" y="199169"/>
                </a:lnTo>
                <a:lnTo>
                  <a:pt x="593726" y="412020"/>
                </a:lnTo>
                <a:lnTo>
                  <a:pt x="593726" y="417044"/>
                </a:lnTo>
                <a:lnTo>
                  <a:pt x="593461" y="421803"/>
                </a:lnTo>
                <a:lnTo>
                  <a:pt x="592666" y="426562"/>
                </a:lnTo>
                <a:lnTo>
                  <a:pt x="592136" y="431322"/>
                </a:lnTo>
                <a:lnTo>
                  <a:pt x="591076" y="436081"/>
                </a:lnTo>
                <a:lnTo>
                  <a:pt x="589487" y="440312"/>
                </a:lnTo>
                <a:lnTo>
                  <a:pt x="588162" y="445071"/>
                </a:lnTo>
                <a:lnTo>
                  <a:pt x="586307" y="449302"/>
                </a:lnTo>
                <a:lnTo>
                  <a:pt x="584188" y="453533"/>
                </a:lnTo>
                <a:lnTo>
                  <a:pt x="582333" y="457763"/>
                </a:lnTo>
                <a:lnTo>
                  <a:pt x="579949" y="461729"/>
                </a:lnTo>
                <a:lnTo>
                  <a:pt x="577299" y="465431"/>
                </a:lnTo>
                <a:lnTo>
                  <a:pt x="574650" y="469133"/>
                </a:lnTo>
                <a:lnTo>
                  <a:pt x="571735" y="473099"/>
                </a:lnTo>
                <a:lnTo>
                  <a:pt x="569086" y="476536"/>
                </a:lnTo>
                <a:lnTo>
                  <a:pt x="565906" y="479974"/>
                </a:lnTo>
                <a:lnTo>
                  <a:pt x="562197" y="483147"/>
                </a:lnTo>
                <a:lnTo>
                  <a:pt x="558753" y="486055"/>
                </a:lnTo>
                <a:lnTo>
                  <a:pt x="555308" y="488964"/>
                </a:lnTo>
                <a:lnTo>
                  <a:pt x="551599" y="491343"/>
                </a:lnTo>
                <a:lnTo>
                  <a:pt x="547625" y="493987"/>
                </a:lnTo>
                <a:lnTo>
                  <a:pt x="543386" y="496367"/>
                </a:lnTo>
                <a:lnTo>
                  <a:pt x="539411" y="498482"/>
                </a:lnTo>
                <a:lnTo>
                  <a:pt x="535172" y="500333"/>
                </a:lnTo>
                <a:lnTo>
                  <a:pt x="530668" y="502184"/>
                </a:lnTo>
                <a:lnTo>
                  <a:pt x="526429" y="503506"/>
                </a:lnTo>
                <a:lnTo>
                  <a:pt x="521660" y="504828"/>
                </a:lnTo>
                <a:lnTo>
                  <a:pt x="517156" y="505886"/>
                </a:lnTo>
                <a:lnTo>
                  <a:pt x="512122" y="506679"/>
                </a:lnTo>
                <a:lnTo>
                  <a:pt x="507617" y="507472"/>
                </a:lnTo>
                <a:lnTo>
                  <a:pt x="502583" y="508001"/>
                </a:lnTo>
                <a:lnTo>
                  <a:pt x="497814" y="508001"/>
                </a:lnTo>
                <a:lnTo>
                  <a:pt x="492780" y="508001"/>
                </a:lnTo>
                <a:lnTo>
                  <a:pt x="488011" y="507472"/>
                </a:lnTo>
                <a:lnTo>
                  <a:pt x="482977" y="506679"/>
                </a:lnTo>
                <a:lnTo>
                  <a:pt x="478473" y="505886"/>
                </a:lnTo>
                <a:lnTo>
                  <a:pt x="473704" y="504828"/>
                </a:lnTo>
                <a:lnTo>
                  <a:pt x="469200" y="503506"/>
                </a:lnTo>
                <a:lnTo>
                  <a:pt x="464696" y="502184"/>
                </a:lnTo>
                <a:lnTo>
                  <a:pt x="460457" y="500333"/>
                </a:lnTo>
                <a:lnTo>
                  <a:pt x="456217" y="498482"/>
                </a:lnTo>
                <a:lnTo>
                  <a:pt x="451978" y="496367"/>
                </a:lnTo>
                <a:lnTo>
                  <a:pt x="448004" y="493987"/>
                </a:lnTo>
                <a:lnTo>
                  <a:pt x="444030" y="491343"/>
                </a:lnTo>
                <a:lnTo>
                  <a:pt x="440056" y="488964"/>
                </a:lnTo>
                <a:lnTo>
                  <a:pt x="436611" y="486055"/>
                </a:lnTo>
                <a:lnTo>
                  <a:pt x="433167" y="483147"/>
                </a:lnTo>
                <a:lnTo>
                  <a:pt x="429723" y="479974"/>
                </a:lnTo>
                <a:lnTo>
                  <a:pt x="426543" y="476536"/>
                </a:lnTo>
                <a:lnTo>
                  <a:pt x="423629" y="473099"/>
                </a:lnTo>
                <a:lnTo>
                  <a:pt x="420714" y="469133"/>
                </a:lnTo>
                <a:lnTo>
                  <a:pt x="417800" y="465431"/>
                </a:lnTo>
                <a:lnTo>
                  <a:pt x="415680" y="461729"/>
                </a:lnTo>
                <a:lnTo>
                  <a:pt x="413296" y="457763"/>
                </a:lnTo>
                <a:lnTo>
                  <a:pt x="410911" y="453533"/>
                </a:lnTo>
                <a:lnTo>
                  <a:pt x="409321" y="449302"/>
                </a:lnTo>
                <a:lnTo>
                  <a:pt x="407467" y="445071"/>
                </a:lnTo>
                <a:lnTo>
                  <a:pt x="406142" y="440312"/>
                </a:lnTo>
                <a:lnTo>
                  <a:pt x="404552" y="436081"/>
                </a:lnTo>
                <a:lnTo>
                  <a:pt x="403493" y="431322"/>
                </a:lnTo>
                <a:lnTo>
                  <a:pt x="402433" y="426562"/>
                </a:lnTo>
                <a:lnTo>
                  <a:pt x="401903" y="421803"/>
                </a:lnTo>
                <a:lnTo>
                  <a:pt x="401638" y="417044"/>
                </a:lnTo>
                <a:lnTo>
                  <a:pt x="401638" y="412020"/>
                </a:lnTo>
                <a:lnTo>
                  <a:pt x="401638" y="199169"/>
                </a:lnTo>
                <a:lnTo>
                  <a:pt x="401638" y="194145"/>
                </a:lnTo>
                <a:lnTo>
                  <a:pt x="401903" y="189386"/>
                </a:lnTo>
                <a:lnTo>
                  <a:pt x="402433" y="184626"/>
                </a:lnTo>
                <a:lnTo>
                  <a:pt x="403493" y="179867"/>
                </a:lnTo>
                <a:lnTo>
                  <a:pt x="404552" y="175108"/>
                </a:lnTo>
                <a:lnTo>
                  <a:pt x="406142" y="170613"/>
                </a:lnTo>
                <a:lnTo>
                  <a:pt x="407467" y="166118"/>
                </a:lnTo>
                <a:lnTo>
                  <a:pt x="409321" y="161887"/>
                </a:lnTo>
                <a:lnTo>
                  <a:pt x="410911" y="157657"/>
                </a:lnTo>
                <a:lnTo>
                  <a:pt x="413296" y="153426"/>
                </a:lnTo>
                <a:lnTo>
                  <a:pt x="415680" y="149460"/>
                </a:lnTo>
                <a:lnTo>
                  <a:pt x="417800" y="145494"/>
                </a:lnTo>
                <a:lnTo>
                  <a:pt x="420714" y="141792"/>
                </a:lnTo>
                <a:lnTo>
                  <a:pt x="423629" y="138090"/>
                </a:lnTo>
                <a:lnTo>
                  <a:pt x="426543" y="134653"/>
                </a:lnTo>
                <a:lnTo>
                  <a:pt x="429723" y="131215"/>
                </a:lnTo>
                <a:lnTo>
                  <a:pt x="433167" y="128042"/>
                </a:lnTo>
                <a:lnTo>
                  <a:pt x="436611" y="125134"/>
                </a:lnTo>
                <a:lnTo>
                  <a:pt x="440056" y="122225"/>
                </a:lnTo>
                <a:lnTo>
                  <a:pt x="444030" y="119317"/>
                </a:lnTo>
                <a:lnTo>
                  <a:pt x="448004" y="117202"/>
                </a:lnTo>
                <a:lnTo>
                  <a:pt x="451978" y="114822"/>
                </a:lnTo>
                <a:lnTo>
                  <a:pt x="456217" y="112442"/>
                </a:lnTo>
                <a:lnTo>
                  <a:pt x="460457" y="110856"/>
                </a:lnTo>
                <a:lnTo>
                  <a:pt x="464696" y="109005"/>
                </a:lnTo>
                <a:lnTo>
                  <a:pt x="469200" y="107683"/>
                </a:lnTo>
                <a:lnTo>
                  <a:pt x="473704" y="106096"/>
                </a:lnTo>
                <a:lnTo>
                  <a:pt x="478473" y="105039"/>
                </a:lnTo>
                <a:lnTo>
                  <a:pt x="482977" y="104246"/>
                </a:lnTo>
                <a:lnTo>
                  <a:pt x="488011" y="103452"/>
                </a:lnTo>
                <a:lnTo>
                  <a:pt x="492780" y="103188"/>
                </a:lnTo>
                <a:close/>
                <a:moveTo>
                  <a:pt x="1736196" y="84138"/>
                </a:moveTo>
                <a:lnTo>
                  <a:pt x="1741224" y="84138"/>
                </a:lnTo>
                <a:lnTo>
                  <a:pt x="1741224" y="88916"/>
                </a:lnTo>
                <a:lnTo>
                  <a:pt x="1741488" y="94491"/>
                </a:lnTo>
                <a:lnTo>
                  <a:pt x="1741224" y="102189"/>
                </a:lnTo>
                <a:lnTo>
                  <a:pt x="1740959" y="111481"/>
                </a:lnTo>
                <a:lnTo>
                  <a:pt x="1740430" y="122099"/>
                </a:lnTo>
                <a:lnTo>
                  <a:pt x="1739107" y="134310"/>
                </a:lnTo>
                <a:lnTo>
                  <a:pt x="1737255" y="147053"/>
                </a:lnTo>
                <a:lnTo>
                  <a:pt x="1734609" y="160857"/>
                </a:lnTo>
                <a:lnTo>
                  <a:pt x="1733021" y="167759"/>
                </a:lnTo>
                <a:lnTo>
                  <a:pt x="1731169" y="175192"/>
                </a:lnTo>
                <a:lnTo>
                  <a:pt x="1729053" y="182359"/>
                </a:lnTo>
                <a:lnTo>
                  <a:pt x="1726671" y="189527"/>
                </a:lnTo>
                <a:lnTo>
                  <a:pt x="1724290" y="197225"/>
                </a:lnTo>
                <a:lnTo>
                  <a:pt x="1721380" y="204393"/>
                </a:lnTo>
                <a:lnTo>
                  <a:pt x="1718205" y="211560"/>
                </a:lnTo>
                <a:lnTo>
                  <a:pt x="1714501" y="218993"/>
                </a:lnTo>
                <a:lnTo>
                  <a:pt x="1710796" y="226161"/>
                </a:lnTo>
                <a:lnTo>
                  <a:pt x="1706828" y="233063"/>
                </a:lnTo>
                <a:lnTo>
                  <a:pt x="1702330" y="239965"/>
                </a:lnTo>
                <a:lnTo>
                  <a:pt x="1697303" y="246601"/>
                </a:lnTo>
                <a:lnTo>
                  <a:pt x="1692011" y="253503"/>
                </a:lnTo>
                <a:lnTo>
                  <a:pt x="1686190" y="259874"/>
                </a:lnTo>
                <a:lnTo>
                  <a:pt x="1680634" y="265449"/>
                </a:lnTo>
                <a:lnTo>
                  <a:pt x="1674284" y="271289"/>
                </a:lnTo>
                <a:lnTo>
                  <a:pt x="1667934" y="276598"/>
                </a:lnTo>
                <a:lnTo>
                  <a:pt x="1661055" y="281642"/>
                </a:lnTo>
                <a:lnTo>
                  <a:pt x="1654175" y="285890"/>
                </a:lnTo>
                <a:lnTo>
                  <a:pt x="1647296" y="290137"/>
                </a:lnTo>
                <a:lnTo>
                  <a:pt x="1640417" y="294119"/>
                </a:lnTo>
                <a:lnTo>
                  <a:pt x="1633009" y="297836"/>
                </a:lnTo>
                <a:lnTo>
                  <a:pt x="1625865" y="301021"/>
                </a:lnTo>
                <a:lnTo>
                  <a:pt x="1618986" y="303941"/>
                </a:lnTo>
                <a:lnTo>
                  <a:pt x="1611842" y="306330"/>
                </a:lnTo>
                <a:lnTo>
                  <a:pt x="1604434" y="308985"/>
                </a:lnTo>
                <a:lnTo>
                  <a:pt x="1597554" y="311374"/>
                </a:lnTo>
                <a:lnTo>
                  <a:pt x="1590675" y="313232"/>
                </a:lnTo>
                <a:lnTo>
                  <a:pt x="1577182" y="316683"/>
                </a:lnTo>
                <a:lnTo>
                  <a:pt x="1564217" y="318807"/>
                </a:lnTo>
                <a:lnTo>
                  <a:pt x="1552575" y="320931"/>
                </a:lnTo>
                <a:lnTo>
                  <a:pt x="1541727" y="321993"/>
                </a:lnTo>
                <a:lnTo>
                  <a:pt x="1532467" y="323054"/>
                </a:lnTo>
                <a:lnTo>
                  <a:pt x="1525058" y="323585"/>
                </a:lnTo>
                <a:lnTo>
                  <a:pt x="1519238" y="323585"/>
                </a:lnTo>
                <a:lnTo>
                  <a:pt x="1514740" y="323851"/>
                </a:lnTo>
                <a:lnTo>
                  <a:pt x="1514475" y="318807"/>
                </a:lnTo>
                <a:lnTo>
                  <a:pt x="1514475" y="313232"/>
                </a:lnTo>
                <a:lnTo>
                  <a:pt x="1514475" y="305534"/>
                </a:lnTo>
                <a:lnTo>
                  <a:pt x="1514740" y="296243"/>
                </a:lnTo>
                <a:lnTo>
                  <a:pt x="1515269" y="285624"/>
                </a:lnTo>
                <a:lnTo>
                  <a:pt x="1516592" y="273678"/>
                </a:lnTo>
                <a:lnTo>
                  <a:pt x="1518444" y="260671"/>
                </a:lnTo>
                <a:lnTo>
                  <a:pt x="1521090" y="247132"/>
                </a:lnTo>
                <a:lnTo>
                  <a:pt x="1522413" y="239965"/>
                </a:lnTo>
                <a:lnTo>
                  <a:pt x="1524529" y="232797"/>
                </a:lnTo>
                <a:lnTo>
                  <a:pt x="1526381" y="225630"/>
                </a:lnTo>
                <a:lnTo>
                  <a:pt x="1528763" y="217931"/>
                </a:lnTo>
                <a:lnTo>
                  <a:pt x="1531408" y="210764"/>
                </a:lnTo>
                <a:lnTo>
                  <a:pt x="1534319" y="203596"/>
                </a:lnTo>
                <a:lnTo>
                  <a:pt x="1537494" y="195898"/>
                </a:lnTo>
                <a:lnTo>
                  <a:pt x="1540934" y="188730"/>
                </a:lnTo>
                <a:lnTo>
                  <a:pt x="1544638" y="181828"/>
                </a:lnTo>
                <a:lnTo>
                  <a:pt x="1548606" y="174395"/>
                </a:lnTo>
                <a:lnTo>
                  <a:pt x="1553369" y="167493"/>
                </a:lnTo>
                <a:lnTo>
                  <a:pt x="1558396" y="160857"/>
                </a:lnTo>
                <a:lnTo>
                  <a:pt x="1563423" y="154486"/>
                </a:lnTo>
                <a:lnTo>
                  <a:pt x="1568979" y="148114"/>
                </a:lnTo>
                <a:lnTo>
                  <a:pt x="1575065" y="142009"/>
                </a:lnTo>
                <a:lnTo>
                  <a:pt x="1581415" y="136434"/>
                </a:lnTo>
                <a:lnTo>
                  <a:pt x="1587765" y="131390"/>
                </a:lnTo>
                <a:lnTo>
                  <a:pt x="1594379" y="126346"/>
                </a:lnTo>
                <a:lnTo>
                  <a:pt x="1601259" y="121834"/>
                </a:lnTo>
                <a:lnTo>
                  <a:pt x="1608402" y="117586"/>
                </a:lnTo>
                <a:lnTo>
                  <a:pt x="1615282" y="113604"/>
                </a:lnTo>
                <a:lnTo>
                  <a:pt x="1622425" y="110153"/>
                </a:lnTo>
                <a:lnTo>
                  <a:pt x="1629569" y="106968"/>
                </a:lnTo>
                <a:lnTo>
                  <a:pt x="1636713" y="103782"/>
                </a:lnTo>
                <a:lnTo>
                  <a:pt x="1643857" y="101127"/>
                </a:lnTo>
                <a:lnTo>
                  <a:pt x="1651000" y="98738"/>
                </a:lnTo>
                <a:lnTo>
                  <a:pt x="1657880" y="96615"/>
                </a:lnTo>
                <a:lnTo>
                  <a:pt x="1665023" y="94491"/>
                </a:lnTo>
                <a:lnTo>
                  <a:pt x="1678517" y="91305"/>
                </a:lnTo>
                <a:lnTo>
                  <a:pt x="1691217" y="88651"/>
                </a:lnTo>
                <a:lnTo>
                  <a:pt x="1703123" y="87058"/>
                </a:lnTo>
                <a:lnTo>
                  <a:pt x="1713707" y="85465"/>
                </a:lnTo>
                <a:lnTo>
                  <a:pt x="1722967" y="84669"/>
                </a:lnTo>
                <a:lnTo>
                  <a:pt x="1730640" y="84403"/>
                </a:lnTo>
                <a:lnTo>
                  <a:pt x="1736196" y="84138"/>
                </a:lnTo>
                <a:close/>
                <a:moveTo>
                  <a:pt x="1213909" y="0"/>
                </a:moveTo>
                <a:lnTo>
                  <a:pt x="1218671" y="528"/>
                </a:lnTo>
                <a:lnTo>
                  <a:pt x="1223698" y="793"/>
                </a:lnTo>
                <a:lnTo>
                  <a:pt x="1228196" y="1321"/>
                </a:lnTo>
                <a:lnTo>
                  <a:pt x="1233223" y="2114"/>
                </a:lnTo>
                <a:lnTo>
                  <a:pt x="1237721" y="3171"/>
                </a:lnTo>
                <a:lnTo>
                  <a:pt x="1242219" y="4492"/>
                </a:lnTo>
                <a:lnTo>
                  <a:pt x="1246717" y="5813"/>
                </a:lnTo>
                <a:lnTo>
                  <a:pt x="1251215" y="7663"/>
                </a:lnTo>
                <a:lnTo>
                  <a:pt x="1255448" y="9777"/>
                </a:lnTo>
                <a:lnTo>
                  <a:pt x="1259417" y="11626"/>
                </a:lnTo>
                <a:lnTo>
                  <a:pt x="1263651" y="14005"/>
                </a:lnTo>
                <a:lnTo>
                  <a:pt x="1267355" y="16647"/>
                </a:lnTo>
                <a:lnTo>
                  <a:pt x="1271059" y="19289"/>
                </a:lnTo>
                <a:lnTo>
                  <a:pt x="1274763" y="21932"/>
                </a:lnTo>
                <a:lnTo>
                  <a:pt x="1278203" y="25367"/>
                </a:lnTo>
                <a:lnTo>
                  <a:pt x="1281642" y="28538"/>
                </a:lnTo>
                <a:lnTo>
                  <a:pt x="1285082" y="31708"/>
                </a:lnTo>
                <a:lnTo>
                  <a:pt x="1287728" y="35144"/>
                </a:lnTo>
                <a:lnTo>
                  <a:pt x="1290638" y="38843"/>
                </a:lnTo>
                <a:lnTo>
                  <a:pt x="1293284" y="42542"/>
                </a:lnTo>
                <a:lnTo>
                  <a:pt x="1295930" y="46242"/>
                </a:lnTo>
                <a:lnTo>
                  <a:pt x="1298311" y="50469"/>
                </a:lnTo>
                <a:lnTo>
                  <a:pt x="1300163" y="54697"/>
                </a:lnTo>
                <a:lnTo>
                  <a:pt x="1302280" y="58661"/>
                </a:lnTo>
                <a:lnTo>
                  <a:pt x="1304132" y="63153"/>
                </a:lnTo>
                <a:lnTo>
                  <a:pt x="1305455" y="67645"/>
                </a:lnTo>
                <a:lnTo>
                  <a:pt x="1307042" y="72401"/>
                </a:lnTo>
                <a:lnTo>
                  <a:pt x="1307836" y="76893"/>
                </a:lnTo>
                <a:lnTo>
                  <a:pt x="1308630" y="81649"/>
                </a:lnTo>
                <a:lnTo>
                  <a:pt x="1309159" y="86406"/>
                </a:lnTo>
                <a:lnTo>
                  <a:pt x="1309688" y="91162"/>
                </a:lnTo>
                <a:lnTo>
                  <a:pt x="1309688" y="95918"/>
                </a:lnTo>
                <a:lnTo>
                  <a:pt x="1309688" y="404813"/>
                </a:lnTo>
                <a:lnTo>
                  <a:pt x="1303338" y="404020"/>
                </a:lnTo>
                <a:lnTo>
                  <a:pt x="1297253" y="403492"/>
                </a:lnTo>
                <a:lnTo>
                  <a:pt x="1290638" y="402699"/>
                </a:lnTo>
                <a:lnTo>
                  <a:pt x="1284288" y="402699"/>
                </a:lnTo>
                <a:lnTo>
                  <a:pt x="1117600" y="402699"/>
                </a:lnTo>
                <a:lnTo>
                  <a:pt x="1117600" y="95918"/>
                </a:lnTo>
                <a:lnTo>
                  <a:pt x="1117865" y="91162"/>
                </a:lnTo>
                <a:lnTo>
                  <a:pt x="1118129" y="86406"/>
                </a:lnTo>
                <a:lnTo>
                  <a:pt x="1118658" y="81649"/>
                </a:lnTo>
                <a:lnTo>
                  <a:pt x="1119717" y="76893"/>
                </a:lnTo>
                <a:lnTo>
                  <a:pt x="1120775" y="72401"/>
                </a:lnTo>
                <a:lnTo>
                  <a:pt x="1121833" y="67645"/>
                </a:lnTo>
                <a:lnTo>
                  <a:pt x="1123686" y="63153"/>
                </a:lnTo>
                <a:lnTo>
                  <a:pt x="1125008" y="58661"/>
                </a:lnTo>
                <a:lnTo>
                  <a:pt x="1127125" y="54697"/>
                </a:lnTo>
                <a:lnTo>
                  <a:pt x="1129242" y="50469"/>
                </a:lnTo>
                <a:lnTo>
                  <a:pt x="1131623" y="46242"/>
                </a:lnTo>
                <a:lnTo>
                  <a:pt x="1134004" y="42542"/>
                </a:lnTo>
                <a:lnTo>
                  <a:pt x="1136650" y="38843"/>
                </a:lnTo>
                <a:lnTo>
                  <a:pt x="1139561" y="35144"/>
                </a:lnTo>
                <a:lnTo>
                  <a:pt x="1142736" y="31708"/>
                </a:lnTo>
                <a:lnTo>
                  <a:pt x="1145911" y="28538"/>
                </a:lnTo>
                <a:lnTo>
                  <a:pt x="1149086" y="25367"/>
                </a:lnTo>
                <a:lnTo>
                  <a:pt x="1152525" y="21932"/>
                </a:lnTo>
                <a:lnTo>
                  <a:pt x="1156229" y="19289"/>
                </a:lnTo>
                <a:lnTo>
                  <a:pt x="1160198" y="16647"/>
                </a:lnTo>
                <a:lnTo>
                  <a:pt x="1163902" y="14005"/>
                </a:lnTo>
                <a:lnTo>
                  <a:pt x="1167871" y="11626"/>
                </a:lnTo>
                <a:lnTo>
                  <a:pt x="1172369" y="9777"/>
                </a:lnTo>
                <a:lnTo>
                  <a:pt x="1176338" y="7663"/>
                </a:lnTo>
                <a:lnTo>
                  <a:pt x="1180571" y="5813"/>
                </a:lnTo>
                <a:lnTo>
                  <a:pt x="1185334" y="4492"/>
                </a:lnTo>
                <a:lnTo>
                  <a:pt x="1189832" y="3171"/>
                </a:lnTo>
                <a:lnTo>
                  <a:pt x="1194594" y="2114"/>
                </a:lnTo>
                <a:lnTo>
                  <a:pt x="1199092" y="1321"/>
                </a:lnTo>
                <a:lnTo>
                  <a:pt x="1204119" y="793"/>
                </a:lnTo>
                <a:lnTo>
                  <a:pt x="1208882" y="528"/>
                </a:lnTo>
                <a:lnTo>
                  <a:pt x="1213909" y="0"/>
                </a:lnTo>
                <a:close/>
                <a:moveTo>
                  <a:pt x="975519" y="0"/>
                </a:moveTo>
                <a:lnTo>
                  <a:pt x="980546" y="529"/>
                </a:lnTo>
                <a:lnTo>
                  <a:pt x="985573" y="794"/>
                </a:lnTo>
                <a:lnTo>
                  <a:pt x="990071" y="1323"/>
                </a:lnTo>
                <a:lnTo>
                  <a:pt x="995098" y="2118"/>
                </a:lnTo>
                <a:lnTo>
                  <a:pt x="999596" y="3177"/>
                </a:lnTo>
                <a:lnTo>
                  <a:pt x="1004094" y="4500"/>
                </a:lnTo>
                <a:lnTo>
                  <a:pt x="1008592" y="5824"/>
                </a:lnTo>
                <a:lnTo>
                  <a:pt x="1012825" y="7677"/>
                </a:lnTo>
                <a:lnTo>
                  <a:pt x="1017323" y="9795"/>
                </a:lnTo>
                <a:lnTo>
                  <a:pt x="1021292" y="11648"/>
                </a:lnTo>
                <a:lnTo>
                  <a:pt x="1025261" y="14030"/>
                </a:lnTo>
                <a:lnTo>
                  <a:pt x="1029230" y="16678"/>
                </a:lnTo>
                <a:lnTo>
                  <a:pt x="1032934" y="19325"/>
                </a:lnTo>
                <a:lnTo>
                  <a:pt x="1036638" y="21972"/>
                </a:lnTo>
                <a:lnTo>
                  <a:pt x="1040078" y="25413"/>
                </a:lnTo>
                <a:lnTo>
                  <a:pt x="1043517" y="28590"/>
                </a:lnTo>
                <a:lnTo>
                  <a:pt x="1046692" y="31767"/>
                </a:lnTo>
                <a:lnTo>
                  <a:pt x="1049603" y="35208"/>
                </a:lnTo>
                <a:lnTo>
                  <a:pt x="1052513" y="38914"/>
                </a:lnTo>
                <a:lnTo>
                  <a:pt x="1055159" y="42621"/>
                </a:lnTo>
                <a:lnTo>
                  <a:pt x="1057805" y="46327"/>
                </a:lnTo>
                <a:lnTo>
                  <a:pt x="1059921" y="50562"/>
                </a:lnTo>
                <a:lnTo>
                  <a:pt x="1062038" y="54798"/>
                </a:lnTo>
                <a:lnTo>
                  <a:pt x="1064155" y="58769"/>
                </a:lnTo>
                <a:lnTo>
                  <a:pt x="1065742" y="63269"/>
                </a:lnTo>
                <a:lnTo>
                  <a:pt x="1067330" y="67769"/>
                </a:lnTo>
                <a:lnTo>
                  <a:pt x="1068653" y="72534"/>
                </a:lnTo>
                <a:lnTo>
                  <a:pt x="1069446" y="77035"/>
                </a:lnTo>
                <a:lnTo>
                  <a:pt x="1070505" y="81800"/>
                </a:lnTo>
                <a:lnTo>
                  <a:pt x="1071034" y="86565"/>
                </a:lnTo>
                <a:lnTo>
                  <a:pt x="1071563" y="91330"/>
                </a:lnTo>
                <a:lnTo>
                  <a:pt x="1071563" y="96095"/>
                </a:lnTo>
                <a:lnTo>
                  <a:pt x="1071563" y="404499"/>
                </a:lnTo>
                <a:lnTo>
                  <a:pt x="1065742" y="405028"/>
                </a:lnTo>
                <a:lnTo>
                  <a:pt x="1060451" y="405823"/>
                </a:lnTo>
                <a:lnTo>
                  <a:pt x="1054894" y="406617"/>
                </a:lnTo>
                <a:lnTo>
                  <a:pt x="1049338" y="407940"/>
                </a:lnTo>
                <a:lnTo>
                  <a:pt x="1043782" y="408999"/>
                </a:lnTo>
                <a:lnTo>
                  <a:pt x="1038490" y="410588"/>
                </a:lnTo>
                <a:lnTo>
                  <a:pt x="1033198" y="412176"/>
                </a:lnTo>
                <a:lnTo>
                  <a:pt x="1027907" y="414029"/>
                </a:lnTo>
                <a:lnTo>
                  <a:pt x="1017588" y="418000"/>
                </a:lnTo>
                <a:lnTo>
                  <a:pt x="1007798" y="422500"/>
                </a:lnTo>
                <a:lnTo>
                  <a:pt x="998273" y="427795"/>
                </a:lnTo>
                <a:lnTo>
                  <a:pt x="989013" y="433619"/>
                </a:lnTo>
                <a:lnTo>
                  <a:pt x="980017" y="439707"/>
                </a:lnTo>
                <a:lnTo>
                  <a:pt x="971550" y="446590"/>
                </a:lnTo>
                <a:lnTo>
                  <a:pt x="963877" y="453738"/>
                </a:lnTo>
                <a:lnTo>
                  <a:pt x="956204" y="461680"/>
                </a:lnTo>
                <a:lnTo>
                  <a:pt x="949060" y="469622"/>
                </a:lnTo>
                <a:lnTo>
                  <a:pt x="942446" y="478357"/>
                </a:lnTo>
                <a:lnTo>
                  <a:pt x="936360" y="487358"/>
                </a:lnTo>
                <a:lnTo>
                  <a:pt x="930804" y="496888"/>
                </a:lnTo>
                <a:lnTo>
                  <a:pt x="925248" y="493447"/>
                </a:lnTo>
                <a:lnTo>
                  <a:pt x="919956" y="490005"/>
                </a:lnTo>
                <a:lnTo>
                  <a:pt x="914929" y="486299"/>
                </a:lnTo>
                <a:lnTo>
                  <a:pt x="910167" y="481799"/>
                </a:lnTo>
                <a:lnTo>
                  <a:pt x="905404" y="477299"/>
                </a:lnTo>
                <a:lnTo>
                  <a:pt x="901435" y="472533"/>
                </a:lnTo>
                <a:lnTo>
                  <a:pt x="897202" y="467504"/>
                </a:lnTo>
                <a:lnTo>
                  <a:pt x="893762" y="462209"/>
                </a:lnTo>
                <a:lnTo>
                  <a:pt x="890587" y="456385"/>
                </a:lnTo>
                <a:lnTo>
                  <a:pt x="887677" y="450561"/>
                </a:lnTo>
                <a:lnTo>
                  <a:pt x="885296" y="444472"/>
                </a:lnTo>
                <a:lnTo>
                  <a:pt x="883179" y="438648"/>
                </a:lnTo>
                <a:lnTo>
                  <a:pt x="881592" y="431766"/>
                </a:lnTo>
                <a:lnTo>
                  <a:pt x="880533" y="425412"/>
                </a:lnTo>
                <a:lnTo>
                  <a:pt x="879739" y="418529"/>
                </a:lnTo>
                <a:lnTo>
                  <a:pt x="879475" y="411911"/>
                </a:lnTo>
                <a:lnTo>
                  <a:pt x="879475" y="96095"/>
                </a:lnTo>
                <a:lnTo>
                  <a:pt x="879739" y="91330"/>
                </a:lnTo>
                <a:lnTo>
                  <a:pt x="880004" y="86565"/>
                </a:lnTo>
                <a:lnTo>
                  <a:pt x="880533" y="81800"/>
                </a:lnTo>
                <a:lnTo>
                  <a:pt x="881327" y="77035"/>
                </a:lnTo>
                <a:lnTo>
                  <a:pt x="882650" y="72534"/>
                </a:lnTo>
                <a:lnTo>
                  <a:pt x="883708" y="67769"/>
                </a:lnTo>
                <a:lnTo>
                  <a:pt x="885560" y="63269"/>
                </a:lnTo>
                <a:lnTo>
                  <a:pt x="887148" y="58769"/>
                </a:lnTo>
                <a:lnTo>
                  <a:pt x="889000" y="54798"/>
                </a:lnTo>
                <a:lnTo>
                  <a:pt x="891381" y="50562"/>
                </a:lnTo>
                <a:lnTo>
                  <a:pt x="893498" y="46327"/>
                </a:lnTo>
                <a:lnTo>
                  <a:pt x="895879" y="42621"/>
                </a:lnTo>
                <a:lnTo>
                  <a:pt x="898790" y="38914"/>
                </a:lnTo>
                <a:lnTo>
                  <a:pt x="901435" y="35208"/>
                </a:lnTo>
                <a:lnTo>
                  <a:pt x="904610" y="31767"/>
                </a:lnTo>
                <a:lnTo>
                  <a:pt x="907785" y="28590"/>
                </a:lnTo>
                <a:lnTo>
                  <a:pt x="910960" y="25413"/>
                </a:lnTo>
                <a:lnTo>
                  <a:pt x="914400" y="21972"/>
                </a:lnTo>
                <a:lnTo>
                  <a:pt x="918104" y="19325"/>
                </a:lnTo>
                <a:lnTo>
                  <a:pt x="921808" y="16678"/>
                </a:lnTo>
                <a:lnTo>
                  <a:pt x="926042" y="14030"/>
                </a:lnTo>
                <a:lnTo>
                  <a:pt x="929746" y="11648"/>
                </a:lnTo>
                <a:lnTo>
                  <a:pt x="933979" y="9795"/>
                </a:lnTo>
                <a:lnTo>
                  <a:pt x="937948" y="7677"/>
                </a:lnTo>
                <a:lnTo>
                  <a:pt x="942710" y="5824"/>
                </a:lnTo>
                <a:lnTo>
                  <a:pt x="946944" y="4500"/>
                </a:lnTo>
                <a:lnTo>
                  <a:pt x="951706" y="3177"/>
                </a:lnTo>
                <a:lnTo>
                  <a:pt x="956204" y="2118"/>
                </a:lnTo>
                <a:lnTo>
                  <a:pt x="960967" y="1323"/>
                </a:lnTo>
                <a:lnTo>
                  <a:pt x="965730" y="794"/>
                </a:lnTo>
                <a:lnTo>
                  <a:pt x="970757" y="529"/>
                </a:lnTo>
                <a:lnTo>
                  <a:pt x="975519" y="0"/>
                </a:lnTo>
                <a:close/>
                <a:moveTo>
                  <a:pt x="735674" y="0"/>
                </a:moveTo>
                <a:lnTo>
                  <a:pt x="740708" y="529"/>
                </a:lnTo>
                <a:lnTo>
                  <a:pt x="745478" y="794"/>
                </a:lnTo>
                <a:lnTo>
                  <a:pt x="750512" y="1323"/>
                </a:lnTo>
                <a:lnTo>
                  <a:pt x="755016" y="2118"/>
                </a:lnTo>
                <a:lnTo>
                  <a:pt x="759785" y="3177"/>
                </a:lnTo>
                <a:lnTo>
                  <a:pt x="764289" y="4500"/>
                </a:lnTo>
                <a:lnTo>
                  <a:pt x="768793" y="5824"/>
                </a:lnTo>
                <a:lnTo>
                  <a:pt x="773032" y="7677"/>
                </a:lnTo>
                <a:lnTo>
                  <a:pt x="777271" y="9795"/>
                </a:lnTo>
                <a:lnTo>
                  <a:pt x="781511" y="11648"/>
                </a:lnTo>
                <a:lnTo>
                  <a:pt x="785485" y="14030"/>
                </a:lnTo>
                <a:lnTo>
                  <a:pt x="789459" y="16677"/>
                </a:lnTo>
                <a:lnTo>
                  <a:pt x="793433" y="19325"/>
                </a:lnTo>
                <a:lnTo>
                  <a:pt x="796878" y="21972"/>
                </a:lnTo>
                <a:lnTo>
                  <a:pt x="800322" y="25413"/>
                </a:lnTo>
                <a:lnTo>
                  <a:pt x="803766" y="28590"/>
                </a:lnTo>
                <a:lnTo>
                  <a:pt x="806946" y="31766"/>
                </a:lnTo>
                <a:lnTo>
                  <a:pt x="809860" y="35208"/>
                </a:lnTo>
                <a:lnTo>
                  <a:pt x="812775" y="38914"/>
                </a:lnTo>
                <a:lnTo>
                  <a:pt x="815424" y="42620"/>
                </a:lnTo>
                <a:lnTo>
                  <a:pt x="817809" y="46326"/>
                </a:lnTo>
                <a:lnTo>
                  <a:pt x="820193" y="50562"/>
                </a:lnTo>
                <a:lnTo>
                  <a:pt x="822313" y="54797"/>
                </a:lnTo>
                <a:lnTo>
                  <a:pt x="824167" y="58768"/>
                </a:lnTo>
                <a:lnTo>
                  <a:pt x="826022" y="63268"/>
                </a:lnTo>
                <a:lnTo>
                  <a:pt x="827347" y="67769"/>
                </a:lnTo>
                <a:lnTo>
                  <a:pt x="828936" y="72533"/>
                </a:lnTo>
                <a:lnTo>
                  <a:pt x="829731" y="77034"/>
                </a:lnTo>
                <a:lnTo>
                  <a:pt x="830526" y="81799"/>
                </a:lnTo>
                <a:lnTo>
                  <a:pt x="831586" y="86564"/>
                </a:lnTo>
                <a:lnTo>
                  <a:pt x="831851" y="91329"/>
                </a:lnTo>
                <a:lnTo>
                  <a:pt x="831851" y="96094"/>
                </a:lnTo>
                <a:lnTo>
                  <a:pt x="831851" y="411906"/>
                </a:lnTo>
                <a:lnTo>
                  <a:pt x="831851" y="416936"/>
                </a:lnTo>
                <a:lnTo>
                  <a:pt x="831586" y="421701"/>
                </a:lnTo>
                <a:lnTo>
                  <a:pt x="830526" y="426466"/>
                </a:lnTo>
                <a:lnTo>
                  <a:pt x="829731" y="431231"/>
                </a:lnTo>
                <a:lnTo>
                  <a:pt x="828936" y="435996"/>
                </a:lnTo>
                <a:lnTo>
                  <a:pt x="827347" y="440231"/>
                </a:lnTo>
                <a:lnTo>
                  <a:pt x="826022" y="444996"/>
                </a:lnTo>
                <a:lnTo>
                  <a:pt x="824167" y="449232"/>
                </a:lnTo>
                <a:lnTo>
                  <a:pt x="822313" y="453468"/>
                </a:lnTo>
                <a:lnTo>
                  <a:pt x="820193" y="457703"/>
                </a:lnTo>
                <a:lnTo>
                  <a:pt x="817809" y="461674"/>
                </a:lnTo>
                <a:lnTo>
                  <a:pt x="815424" y="465380"/>
                </a:lnTo>
                <a:lnTo>
                  <a:pt x="812775" y="469086"/>
                </a:lnTo>
                <a:lnTo>
                  <a:pt x="809860" y="473057"/>
                </a:lnTo>
                <a:lnTo>
                  <a:pt x="806946" y="476498"/>
                </a:lnTo>
                <a:lnTo>
                  <a:pt x="803766" y="479940"/>
                </a:lnTo>
                <a:lnTo>
                  <a:pt x="800322" y="483116"/>
                </a:lnTo>
                <a:lnTo>
                  <a:pt x="796878" y="486028"/>
                </a:lnTo>
                <a:lnTo>
                  <a:pt x="793433" y="488940"/>
                </a:lnTo>
                <a:lnTo>
                  <a:pt x="789459" y="491323"/>
                </a:lnTo>
                <a:lnTo>
                  <a:pt x="785485" y="493970"/>
                </a:lnTo>
                <a:lnTo>
                  <a:pt x="781511" y="496352"/>
                </a:lnTo>
                <a:lnTo>
                  <a:pt x="777271" y="498470"/>
                </a:lnTo>
                <a:lnTo>
                  <a:pt x="773032" y="500323"/>
                </a:lnTo>
                <a:lnTo>
                  <a:pt x="768793" y="502176"/>
                </a:lnTo>
                <a:lnTo>
                  <a:pt x="764289" y="503500"/>
                </a:lnTo>
                <a:lnTo>
                  <a:pt x="759785" y="504823"/>
                </a:lnTo>
                <a:lnTo>
                  <a:pt x="755016" y="505882"/>
                </a:lnTo>
                <a:lnTo>
                  <a:pt x="750512" y="506677"/>
                </a:lnTo>
                <a:lnTo>
                  <a:pt x="745478" y="507471"/>
                </a:lnTo>
                <a:lnTo>
                  <a:pt x="740708" y="508000"/>
                </a:lnTo>
                <a:lnTo>
                  <a:pt x="735674" y="508000"/>
                </a:lnTo>
                <a:lnTo>
                  <a:pt x="730905" y="508000"/>
                </a:lnTo>
                <a:lnTo>
                  <a:pt x="725871" y="507471"/>
                </a:lnTo>
                <a:lnTo>
                  <a:pt x="721367" y="506677"/>
                </a:lnTo>
                <a:lnTo>
                  <a:pt x="716333" y="505882"/>
                </a:lnTo>
                <a:lnTo>
                  <a:pt x="711564" y="504823"/>
                </a:lnTo>
                <a:lnTo>
                  <a:pt x="707060" y="503500"/>
                </a:lnTo>
                <a:lnTo>
                  <a:pt x="702821" y="502176"/>
                </a:lnTo>
                <a:lnTo>
                  <a:pt x="698317" y="500323"/>
                </a:lnTo>
                <a:lnTo>
                  <a:pt x="694077" y="498470"/>
                </a:lnTo>
                <a:lnTo>
                  <a:pt x="690103" y="496352"/>
                </a:lnTo>
                <a:lnTo>
                  <a:pt x="685864" y="493970"/>
                </a:lnTo>
                <a:lnTo>
                  <a:pt x="681890" y="491323"/>
                </a:lnTo>
                <a:lnTo>
                  <a:pt x="678180" y="488940"/>
                </a:lnTo>
                <a:lnTo>
                  <a:pt x="674736" y="486028"/>
                </a:lnTo>
                <a:lnTo>
                  <a:pt x="671292" y="483116"/>
                </a:lnTo>
                <a:lnTo>
                  <a:pt x="667583" y="479940"/>
                </a:lnTo>
                <a:lnTo>
                  <a:pt x="664403" y="476498"/>
                </a:lnTo>
                <a:lnTo>
                  <a:pt x="661754" y="473057"/>
                </a:lnTo>
                <a:lnTo>
                  <a:pt x="658839" y="469086"/>
                </a:lnTo>
                <a:lnTo>
                  <a:pt x="655925" y="465380"/>
                </a:lnTo>
                <a:lnTo>
                  <a:pt x="653540" y="461674"/>
                </a:lnTo>
                <a:lnTo>
                  <a:pt x="651156" y="457703"/>
                </a:lnTo>
                <a:lnTo>
                  <a:pt x="648771" y="453468"/>
                </a:lnTo>
                <a:lnTo>
                  <a:pt x="647181" y="449232"/>
                </a:lnTo>
                <a:lnTo>
                  <a:pt x="645327" y="444996"/>
                </a:lnTo>
                <a:lnTo>
                  <a:pt x="643737" y="440231"/>
                </a:lnTo>
                <a:lnTo>
                  <a:pt x="642412" y="435996"/>
                </a:lnTo>
                <a:lnTo>
                  <a:pt x="641353" y="431231"/>
                </a:lnTo>
                <a:lnTo>
                  <a:pt x="640558" y="426466"/>
                </a:lnTo>
                <a:lnTo>
                  <a:pt x="640028" y="421701"/>
                </a:lnTo>
                <a:lnTo>
                  <a:pt x="639763" y="416936"/>
                </a:lnTo>
                <a:lnTo>
                  <a:pt x="639763" y="411906"/>
                </a:lnTo>
                <a:lnTo>
                  <a:pt x="639763" y="198805"/>
                </a:lnTo>
                <a:lnTo>
                  <a:pt x="639763" y="96094"/>
                </a:lnTo>
                <a:lnTo>
                  <a:pt x="639763" y="91329"/>
                </a:lnTo>
                <a:lnTo>
                  <a:pt x="640028" y="86564"/>
                </a:lnTo>
                <a:lnTo>
                  <a:pt x="640558" y="81799"/>
                </a:lnTo>
                <a:lnTo>
                  <a:pt x="641353" y="77034"/>
                </a:lnTo>
                <a:lnTo>
                  <a:pt x="642412" y="72533"/>
                </a:lnTo>
                <a:lnTo>
                  <a:pt x="643737" y="67769"/>
                </a:lnTo>
                <a:lnTo>
                  <a:pt x="645327" y="63268"/>
                </a:lnTo>
                <a:lnTo>
                  <a:pt x="647181" y="58768"/>
                </a:lnTo>
                <a:lnTo>
                  <a:pt x="648771" y="54797"/>
                </a:lnTo>
                <a:lnTo>
                  <a:pt x="651156" y="50562"/>
                </a:lnTo>
                <a:lnTo>
                  <a:pt x="653540" y="46326"/>
                </a:lnTo>
                <a:lnTo>
                  <a:pt x="655925" y="42620"/>
                </a:lnTo>
                <a:lnTo>
                  <a:pt x="658839" y="38914"/>
                </a:lnTo>
                <a:lnTo>
                  <a:pt x="661754" y="35208"/>
                </a:lnTo>
                <a:lnTo>
                  <a:pt x="664403" y="31766"/>
                </a:lnTo>
                <a:lnTo>
                  <a:pt x="667583" y="28590"/>
                </a:lnTo>
                <a:lnTo>
                  <a:pt x="671292" y="25413"/>
                </a:lnTo>
                <a:lnTo>
                  <a:pt x="674736" y="21972"/>
                </a:lnTo>
                <a:lnTo>
                  <a:pt x="678180" y="19325"/>
                </a:lnTo>
                <a:lnTo>
                  <a:pt x="681890" y="16677"/>
                </a:lnTo>
                <a:lnTo>
                  <a:pt x="685864" y="14030"/>
                </a:lnTo>
                <a:lnTo>
                  <a:pt x="690103" y="11648"/>
                </a:lnTo>
                <a:lnTo>
                  <a:pt x="694077" y="9795"/>
                </a:lnTo>
                <a:lnTo>
                  <a:pt x="698317" y="7677"/>
                </a:lnTo>
                <a:lnTo>
                  <a:pt x="702821" y="5824"/>
                </a:lnTo>
                <a:lnTo>
                  <a:pt x="707060" y="4500"/>
                </a:lnTo>
                <a:lnTo>
                  <a:pt x="711564" y="3177"/>
                </a:lnTo>
                <a:lnTo>
                  <a:pt x="716333" y="2118"/>
                </a:lnTo>
                <a:lnTo>
                  <a:pt x="721367" y="1323"/>
                </a:lnTo>
                <a:lnTo>
                  <a:pt x="725871" y="794"/>
                </a:lnTo>
                <a:lnTo>
                  <a:pt x="730905" y="529"/>
                </a:lnTo>
                <a:lnTo>
                  <a:pt x="735674" y="0"/>
                </a:lnTo>
                <a:close/>
              </a:path>
            </a:pathLst>
          </a:custGeom>
          <a:solidFill>
            <a:schemeClr val="accent4">
              <a:lumMod val="20000"/>
              <a:lumOff val="80000"/>
            </a:schemeClr>
          </a:solidFill>
          <a:ln>
            <a:noFill/>
          </a:ln>
        </p:spPr>
        <p:txBody>
          <a:bodyPr anchor="ctr">
            <a:scene3d>
              <a:camera prst="orthographicFront"/>
              <a:lightRig rig="threePt" dir="t"/>
            </a:scene3d>
            <a:sp3d contourW="12700">
              <a:contourClr>
                <a:srgbClr val="FFFFFF"/>
              </a:contourClr>
            </a:sp3d>
          </a:bodyPr>
          <a:lstStyle/>
          <a:p>
            <a:pPr fontAlgn="auto">
              <a:spcBef>
                <a:spcPts val="0"/>
              </a:spcBef>
              <a:spcAft>
                <a:spcPts val="0"/>
              </a:spcAft>
              <a:defRPr/>
            </a:pPr>
            <a:endParaRPr lang="zh-CN" altLang="en-US">
              <a:solidFill>
                <a:srgbClr val="FFFFFF"/>
              </a:solidFill>
              <a:latin typeface="+mn-lt"/>
              <a:ea typeface="黑体" panose="02010609060101010101" charset="-122"/>
            </a:endParaRPr>
          </a:p>
        </p:txBody>
      </p:sp>
      <p:grpSp>
        <p:nvGrpSpPr>
          <p:cNvPr id="4104" name="组合 1"/>
          <p:cNvGrpSpPr/>
          <p:nvPr/>
        </p:nvGrpSpPr>
        <p:grpSpPr bwMode="auto">
          <a:xfrm>
            <a:off x="830263" y="2565400"/>
            <a:ext cx="1536700" cy="1535113"/>
            <a:chOff x="668338" y="2982913"/>
            <a:chExt cx="1860550" cy="1857375"/>
          </a:xfrm>
        </p:grpSpPr>
        <p:sp>
          <p:nvSpPr>
            <p:cNvPr id="3" name="椭圆 2"/>
            <p:cNvSpPr/>
            <p:nvPr/>
          </p:nvSpPr>
          <p:spPr>
            <a:xfrm>
              <a:off x="668338" y="2982913"/>
              <a:ext cx="1860550" cy="185737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HK" altLang="en-US" smtClean="0">
                <a:solidFill>
                  <a:srgbClr val="FFFFFF"/>
                </a:solidFill>
                <a:ea typeface="PMingLiU" panose="02020500000000000000" pitchFamily="18" charset="-120"/>
              </a:endParaRPr>
            </a:p>
          </p:txBody>
        </p:sp>
        <p:sp>
          <p:nvSpPr>
            <p:cNvPr id="25" name="KSO_Shape"/>
            <p:cNvSpPr/>
            <p:nvPr/>
          </p:nvSpPr>
          <p:spPr bwMode="auto">
            <a:xfrm>
              <a:off x="1187293" y="3213404"/>
              <a:ext cx="880302" cy="1302275"/>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fontAlgn="auto">
                <a:spcBef>
                  <a:spcPts val="0"/>
                </a:spcBef>
                <a:spcAft>
                  <a:spcPts val="0"/>
                </a:spcAft>
                <a:defRPr/>
              </a:pPr>
              <a:endParaRPr lang="zh-CN" altLang="en-US">
                <a:solidFill>
                  <a:srgbClr val="FFFFFF"/>
                </a:solidFill>
                <a:latin typeface="+mn-lt"/>
                <a:ea typeface="黑体" panose="02010609060101010101"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739" y="371366"/>
            <a:ext cx="7929372" cy="646331"/>
          </a:xfrm>
        </p:spPr>
        <p:txBody>
          <a:bodyPr/>
          <a:lstStyle/>
          <a:p>
            <a:r>
              <a:rPr lang="zh-CN" altLang="en-US"/>
              <a:t>图的基本</a:t>
            </a:r>
            <a:r>
              <a:rPr lang="zh-CN" altLang="en-US" smtClean="0"/>
              <a:t>术语</a:t>
            </a:r>
            <a:r>
              <a:rPr lang="en-US" altLang="zh-CN" smtClean="0"/>
              <a:t>——</a:t>
            </a:r>
            <a:r>
              <a:rPr lang="zh-CN" altLang="en-US" smtClean="0"/>
              <a:t>图</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5" name="页脚占位符 3"/>
          <p:cNvSpPr txBox="1"/>
          <p:nvPr/>
        </p:nvSpPr>
        <p:spPr bwMode="auto">
          <a:xfrm>
            <a:off x="8207375" y="6465888"/>
            <a:ext cx="936625"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en-US"/>
            </a:defPPr>
            <a:lvl1pPr algn="ctr" rtl="0" fontAlgn="base">
              <a:spcBef>
                <a:spcPct val="0"/>
              </a:spcBef>
              <a:spcAft>
                <a:spcPct val="0"/>
              </a:spcAft>
              <a:defRPr sz="1400" b="1" i="1" kern="1200">
                <a:solidFill>
                  <a:srgbClr val="5F5F5F"/>
                </a:solidFill>
                <a:latin typeface="Verdana" panose="020B0604030504040204" pitchFamily="34" charset="0"/>
                <a:ea typeface="+mn-ea"/>
                <a:cs typeface="+mn-cs"/>
              </a:defRPr>
            </a:lvl1pPr>
            <a:lvl2pPr marL="4572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2pPr>
            <a:lvl3pPr marL="9144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3pPr>
            <a:lvl4pPr marL="13716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4pPr>
            <a:lvl5pPr marL="1828800" algn="ctr" rtl="0" fontAlgn="base">
              <a:spcBef>
                <a:spcPct val="0"/>
              </a:spcBef>
              <a:spcAft>
                <a:spcPct val="0"/>
              </a:spcAft>
              <a:defRPr kern="1200">
                <a:solidFill>
                  <a:srgbClr val="663300"/>
                </a:solidFill>
                <a:latin typeface="Arial" panose="020B0604020202020204" pitchFamily="34" charset="0"/>
                <a:ea typeface="隶书" panose="02010509060101010101" pitchFamily="49" charset="-122"/>
                <a:cs typeface="+mn-cs"/>
              </a:defRPr>
            </a:lvl5pPr>
            <a:lvl6pPr marL="22860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6pPr>
            <a:lvl7pPr marL="27432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7pPr>
            <a:lvl8pPr marL="32004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8pPr>
            <a:lvl9pPr marL="3657600" algn="l" defTabSz="914400" rtl="0" eaLnBrk="1" latinLnBrk="0" hangingPunct="1">
              <a:defRPr kern="1200">
                <a:solidFill>
                  <a:srgbClr val="663300"/>
                </a:solidFill>
                <a:latin typeface="Arial" panose="020B0604020202020204" pitchFamily="34" charset="0"/>
                <a:ea typeface="隶书" panose="02010509060101010101" pitchFamily="49" charset="-122"/>
                <a:cs typeface="+mn-cs"/>
              </a:defRPr>
            </a:lvl9pPr>
          </a:lstStyle>
          <a:p>
            <a:pPr>
              <a:defRPr/>
            </a:pPr>
            <a:fld id="{C3DA9F1D-8BAA-46B1-8911-4C67DB8A505B}" type="slidenum">
              <a:rPr lang="zh-CN" altLang="en-US" smtClean="0">
                <a:ea typeface="黑体" panose="02010609060101010101" charset="-122"/>
              </a:rPr>
            </a:fld>
            <a:endParaRPr lang="en-US" altLang="zh-CN">
              <a:ea typeface="黑体" panose="02010609060101010101" charset="-122"/>
            </a:endParaRPr>
          </a:p>
        </p:txBody>
      </p:sp>
      <p:sp>
        <p:nvSpPr>
          <p:cNvPr id="7" name="AutoShape 35" descr="未标题-10"/>
          <p:cNvSpPr>
            <a:spLocks noChangeArrowheads="1"/>
          </p:cNvSpPr>
          <p:nvPr/>
        </p:nvSpPr>
        <p:spPr bwMode="auto">
          <a:xfrm>
            <a:off x="1527557" y="1143897"/>
            <a:ext cx="1626425" cy="436039"/>
          </a:xfrm>
          <a:prstGeom prst="roundRect">
            <a:avLst>
              <a:gd name="adj" fmla="val 16667"/>
            </a:avLst>
          </a:prstGeom>
          <a:solidFill>
            <a:schemeClr val="tx2">
              <a:lumMod val="75000"/>
            </a:schemeClr>
          </a:solidFill>
          <a:ln w="28575">
            <a:noFill/>
            <a:round/>
          </a:ln>
          <a:effectLst/>
        </p:spPr>
        <p:txBody>
          <a:bodyPr wrap="none" lIns="90000" tIns="46800" rIns="90000" bIns="46800" anchor="ctr"/>
          <a:lstStyle/>
          <a:p>
            <a:pPr>
              <a:defRPr/>
            </a:pPr>
            <a:r>
              <a:rPr lang="zh-CN" altLang="en-US" sz="2400" smtClean="0">
                <a:solidFill>
                  <a:schemeClr val="bg1"/>
                </a:solidFill>
                <a:latin typeface="Consolas" panose="020B0609020204030204"/>
              </a:rPr>
              <a:t>无向图</a:t>
            </a:r>
            <a:endParaRPr lang="zh-CN" altLang="en-US" b="1">
              <a:solidFill>
                <a:schemeClr val="bg1"/>
              </a:solidFill>
              <a:effectLst>
                <a:outerShdw blurRad="38100" dist="38100" dir="2700000" algn="tl">
                  <a:srgbClr val="C0C0C0"/>
                </a:outerShdw>
              </a:effectLst>
              <a:latin typeface="Consolas" panose="020B0609020204030204"/>
              <a:ea typeface="幼圆" panose="02010509060101010101" pitchFamily="49" charset="-122"/>
            </a:endParaRPr>
          </a:p>
        </p:txBody>
      </p:sp>
      <p:sp>
        <p:nvSpPr>
          <p:cNvPr id="8" name="Text Box 42"/>
          <p:cNvSpPr txBox="1">
            <a:spLocks noChangeArrowheads="1"/>
          </p:cNvSpPr>
          <p:nvPr/>
        </p:nvSpPr>
        <p:spPr bwMode="auto">
          <a:xfrm>
            <a:off x="1547153" y="1555750"/>
            <a:ext cx="7057295" cy="3693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noAutofit/>
          </a:bodyPr>
          <a:lstStyle>
            <a:defPPr>
              <a:defRPr lang="en-US"/>
            </a:defPPr>
            <a:lvl1pPr algn="l">
              <a:defRPr>
                <a:solidFill>
                  <a:schemeClr val="tx1"/>
                </a:solidFill>
                <a:latin typeface="+mn-ea"/>
                <a:ea typeface="+mn-ea"/>
              </a:defRPr>
            </a:lvl1pPr>
          </a:lstStyle>
          <a:p>
            <a:r>
              <a:rPr lang="zh-CN" altLang="en-US"/>
              <a:t>如果图中任意两个顶点之间的边都是无向边，则称该图为无向图</a:t>
            </a:r>
            <a:endParaRPr lang="zh-CN" altLang="en-US"/>
          </a:p>
        </p:txBody>
      </p:sp>
      <p:sp>
        <p:nvSpPr>
          <p:cNvPr id="23" name="矩形 22"/>
          <p:cNvSpPr/>
          <p:nvPr/>
        </p:nvSpPr>
        <p:spPr>
          <a:xfrm>
            <a:off x="987422" y="5150145"/>
            <a:ext cx="7376427" cy="648512"/>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zh-CN">
                <a:solidFill>
                  <a:schemeClr val="tx1"/>
                </a:solidFill>
                <a:latin typeface="+mn-ea"/>
                <a:ea typeface="+mn-ea"/>
              </a:rPr>
              <a:t>顶点集合</a:t>
            </a:r>
            <a:r>
              <a:rPr lang="en-US" altLang="zh-CN">
                <a:solidFill>
                  <a:schemeClr val="tx1"/>
                </a:solidFill>
                <a:latin typeface="+mn-ea"/>
                <a:ea typeface="+mn-ea"/>
              </a:rPr>
              <a:t>V1={</a:t>
            </a:r>
            <a:r>
              <a:rPr lang="en-US" altLang="zh-CN" smtClean="0">
                <a:solidFill>
                  <a:schemeClr val="tx1"/>
                </a:solidFill>
                <a:latin typeface="+mn-ea"/>
                <a:ea typeface="+mn-ea"/>
              </a:rPr>
              <a:t>v0,v1,v2,v3,v4</a:t>
            </a:r>
            <a:r>
              <a:rPr lang="en-US" altLang="zh-CN">
                <a:solidFill>
                  <a:schemeClr val="tx1"/>
                </a:solidFill>
                <a:latin typeface="+mn-ea"/>
                <a:ea typeface="+mn-ea"/>
              </a:rPr>
              <a:t>}</a:t>
            </a:r>
            <a:r>
              <a:rPr lang="zh-CN" altLang="zh-CN">
                <a:solidFill>
                  <a:schemeClr val="tx1"/>
                </a:solidFill>
                <a:latin typeface="+mn-ea"/>
                <a:ea typeface="+mn-ea"/>
              </a:rPr>
              <a:t>；</a:t>
            </a:r>
            <a:endParaRPr lang="zh-CN" altLang="zh-CN">
              <a:solidFill>
                <a:schemeClr val="tx1"/>
              </a:solidFill>
              <a:latin typeface="+mn-ea"/>
              <a:ea typeface="+mn-ea"/>
            </a:endParaRPr>
          </a:p>
          <a:p>
            <a:pPr algn="l"/>
            <a:r>
              <a:rPr lang="zh-CN" altLang="zh-CN">
                <a:solidFill>
                  <a:schemeClr val="tx1"/>
                </a:solidFill>
                <a:latin typeface="+mn-ea"/>
                <a:ea typeface="+mn-ea"/>
              </a:rPr>
              <a:t>边集合</a:t>
            </a:r>
            <a:r>
              <a:rPr lang="en-US" altLang="zh-CN">
                <a:solidFill>
                  <a:schemeClr val="tx1"/>
                </a:solidFill>
                <a:latin typeface="+mn-ea"/>
                <a:ea typeface="+mn-ea"/>
              </a:rPr>
              <a:t>E1={(</a:t>
            </a:r>
            <a:r>
              <a:rPr lang="en-US" altLang="zh-CN" smtClean="0">
                <a:solidFill>
                  <a:schemeClr val="tx1"/>
                </a:solidFill>
                <a:latin typeface="+mn-ea"/>
                <a:ea typeface="+mn-ea"/>
              </a:rPr>
              <a:t>v0,v1),(v0,v3),(v1,v2),(v1,v4),(v2,v3</a:t>
            </a:r>
            <a:r>
              <a:rPr lang="en-US" altLang="zh-CN">
                <a:solidFill>
                  <a:schemeClr val="tx1"/>
                </a:solidFill>
                <a:latin typeface="+mn-ea"/>
                <a:ea typeface="+mn-ea"/>
              </a:rPr>
              <a:t>)(</a:t>
            </a:r>
            <a:r>
              <a:rPr lang="en-US" altLang="zh-CN" smtClean="0">
                <a:solidFill>
                  <a:schemeClr val="tx1"/>
                </a:solidFill>
                <a:latin typeface="+mn-ea"/>
                <a:ea typeface="+mn-ea"/>
              </a:rPr>
              <a:t>v2,v4</a:t>
            </a:r>
            <a:r>
              <a:rPr lang="en-US" altLang="zh-CN">
                <a:solidFill>
                  <a:schemeClr val="tx1"/>
                </a:solidFill>
                <a:latin typeface="+mn-ea"/>
                <a:ea typeface="+mn-ea"/>
              </a:rPr>
              <a:t>)}</a:t>
            </a:r>
            <a:r>
              <a:rPr lang="zh-CN" altLang="zh-CN">
                <a:solidFill>
                  <a:schemeClr val="tx1"/>
                </a:solidFill>
                <a:latin typeface="+mn-ea"/>
                <a:ea typeface="+mn-ea"/>
              </a:rPr>
              <a:t>；</a:t>
            </a:r>
            <a:endParaRPr lang="zh-CN" altLang="zh-CN">
              <a:solidFill>
                <a:schemeClr val="tx1"/>
              </a:solidFill>
              <a:latin typeface="+mn-ea"/>
              <a:ea typeface="+mn-ea"/>
            </a:endParaRPr>
          </a:p>
        </p:txBody>
      </p:sp>
      <p:pic>
        <p:nvPicPr>
          <p:cNvPr id="24" name="Picture 2" descr="6t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53982" y="2449203"/>
            <a:ext cx="2332565" cy="1336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3"/>
          <p:cNvSpPr>
            <a:spLocks noChangeArrowheads="1"/>
          </p:cNvSpPr>
          <p:nvPr/>
        </p:nvSpPr>
        <p:spPr bwMode="auto">
          <a:xfrm>
            <a:off x="3848717" y="4109237"/>
            <a:ext cx="1789570" cy="463846"/>
          </a:xfrm>
          <a:prstGeom prst="rect">
            <a:avLst/>
          </a:prstGeom>
          <a:solidFill>
            <a:srgbClr val="FFECA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2400">
                <a:solidFill>
                  <a:srgbClr val="3B3A00"/>
                </a:solidFill>
                <a:latin typeface="Consolas" panose="020B0609020204030204"/>
                <a:ea typeface="黑体" panose="02010609060101010101" charset="-122"/>
              </a:rPr>
              <a:t> </a:t>
            </a:r>
            <a:r>
              <a:rPr lang="zh-CN" altLang="en-US" sz="2400" smtClean="0">
                <a:solidFill>
                  <a:srgbClr val="3B3A00"/>
                </a:solidFill>
                <a:latin typeface="Consolas" panose="020B0609020204030204"/>
                <a:ea typeface="黑体" panose="02010609060101010101" charset="-122"/>
              </a:rPr>
              <a:t>无向图</a:t>
            </a:r>
            <a:r>
              <a:rPr lang="en-US" altLang="zh-CN" sz="2400" smtClean="0">
                <a:solidFill>
                  <a:srgbClr val="3B3A00"/>
                </a:solidFill>
                <a:latin typeface="Consolas" panose="020B0609020204030204"/>
                <a:ea typeface="黑体" panose="02010609060101010101" charset="-122"/>
              </a:rPr>
              <a:t>G1</a:t>
            </a:r>
            <a:r>
              <a:rPr lang="zh-CN" altLang="en-US" sz="2400" smtClean="0">
                <a:solidFill>
                  <a:srgbClr val="3B3A00"/>
                </a:solidFill>
                <a:latin typeface="Consolas" panose="020B0609020204030204"/>
                <a:ea typeface="黑体" panose="02010609060101010101" charset="-122"/>
              </a:rPr>
              <a:t> </a:t>
            </a:r>
            <a:endParaRPr lang="zh-CN" altLang="en-US">
              <a:solidFill>
                <a:srgbClr val="3B3A00"/>
              </a:solidFill>
              <a:latin typeface="Consolas" panose="020B0609020204030204"/>
              <a:ea typeface="黑体" panose="02010609060101010101"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578739" y="371366"/>
            <a:ext cx="7929372" cy="646331"/>
          </a:xfrm>
        </p:spPr>
        <p:txBody>
          <a:bodyPr/>
          <a:lstStyle/>
          <a:p>
            <a:r>
              <a:rPr lang="zh-CN" altLang="en-US"/>
              <a:t>图的基本</a:t>
            </a:r>
            <a:r>
              <a:rPr lang="zh-CN" altLang="en-US" smtClean="0"/>
              <a:t>术语</a:t>
            </a:r>
            <a:r>
              <a:rPr lang="en-US" altLang="zh-CN" smtClean="0"/>
              <a:t>——</a:t>
            </a:r>
            <a:r>
              <a:rPr lang="zh-CN" altLang="en-US" smtClean="0"/>
              <a:t>图</a:t>
            </a:r>
            <a:endParaRPr lang="zh-CN" altLang="en-US"/>
          </a:p>
        </p:txBody>
      </p:sp>
      <p:sp>
        <p:nvSpPr>
          <p:cNvPr id="38" name="页脚占位符 3"/>
          <p:cNvSpPr>
            <a:spLocks noGrp="1"/>
          </p:cNvSpPr>
          <p:nvPr>
            <p:ph type="ftr" sz="quarter" idx="10"/>
          </p:nvPr>
        </p:nvSpPr>
        <p:spPr>
          <a:xfrm>
            <a:off x="8207375" y="6465888"/>
            <a:ext cx="936625" cy="392112"/>
          </a:xfrm>
        </p:spPr>
        <p:txBody>
          <a:bodyPr/>
          <a:lstStyle/>
          <a:p>
            <a:pPr>
              <a:defRPr/>
            </a:pPr>
            <a:fld id="{C3DA9F1D-8BAA-46B1-8911-4C67DB8A505B}" type="slidenum">
              <a:rPr lang="zh-CN" altLang="en-US">
                <a:ea typeface="黑体" panose="02010609060101010101" charset="-122"/>
              </a:rPr>
            </a:fld>
            <a:endParaRPr lang="en-US" altLang="zh-CN">
              <a:ea typeface="黑体" panose="02010609060101010101" charset="-122"/>
            </a:endParaRPr>
          </a:p>
        </p:txBody>
      </p:sp>
      <p:sp>
        <p:nvSpPr>
          <p:cNvPr id="40" name="AutoShape 36" descr="未标题-10"/>
          <p:cNvSpPr>
            <a:spLocks noChangeArrowheads="1"/>
          </p:cNvSpPr>
          <p:nvPr/>
        </p:nvSpPr>
        <p:spPr bwMode="auto">
          <a:xfrm>
            <a:off x="650280" y="1387548"/>
            <a:ext cx="1478568" cy="436038"/>
          </a:xfrm>
          <a:prstGeom prst="roundRect">
            <a:avLst>
              <a:gd name="adj" fmla="val 16667"/>
            </a:avLst>
          </a:prstGeom>
          <a:solidFill>
            <a:schemeClr val="tx2">
              <a:lumMod val="75000"/>
            </a:schemeClr>
          </a:solidFill>
          <a:ln w="28575">
            <a:noFill/>
            <a:round/>
          </a:ln>
          <a:effectLst/>
        </p:spPr>
        <p:txBody>
          <a:bodyPr wrap="none" lIns="90000" tIns="46800" rIns="90000" bIns="46800" anchor="ctr"/>
          <a:lstStyle/>
          <a:p>
            <a:pPr>
              <a:defRPr/>
            </a:pPr>
            <a:r>
              <a:rPr lang="zh-CN" altLang="en-US" sz="2400" smtClean="0">
                <a:solidFill>
                  <a:schemeClr val="bg1"/>
                </a:solidFill>
                <a:latin typeface="Consolas" panose="020B0609020204030204"/>
              </a:rPr>
              <a:t>有向图</a:t>
            </a:r>
            <a:endParaRPr lang="zh-CN" altLang="en-US" b="1">
              <a:solidFill>
                <a:schemeClr val="bg1"/>
              </a:solidFill>
              <a:effectLst>
                <a:outerShdw blurRad="38100" dist="38100" dir="2700000" algn="tl">
                  <a:srgbClr val="C0C0C0"/>
                </a:outerShdw>
              </a:effectLst>
              <a:latin typeface="Consolas" panose="020B0609020204030204"/>
              <a:ea typeface="幼圆" panose="02010509060101010101" pitchFamily="49" charset="-122"/>
            </a:endParaRPr>
          </a:p>
        </p:txBody>
      </p:sp>
      <p:sp>
        <p:nvSpPr>
          <p:cNvPr id="41" name="Text Box 41"/>
          <p:cNvSpPr txBox="1">
            <a:spLocks noChangeArrowheads="1"/>
          </p:cNvSpPr>
          <p:nvPr/>
        </p:nvSpPr>
        <p:spPr bwMode="auto">
          <a:xfrm>
            <a:off x="665250" y="1785748"/>
            <a:ext cx="4328352" cy="3693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noAutofit/>
          </a:bodyPr>
          <a:lstStyle>
            <a:defPPr>
              <a:defRPr lang="en-US"/>
            </a:defPPr>
            <a:lvl1pPr algn="l">
              <a:defRPr>
                <a:solidFill>
                  <a:schemeClr val="tx1"/>
                </a:solidFill>
                <a:latin typeface="+mn-ea"/>
                <a:ea typeface="+mn-ea"/>
              </a:defRPr>
            </a:lvl1pPr>
          </a:lstStyle>
          <a:p>
            <a:r>
              <a:rPr lang="zh-CN" altLang="en-US"/>
              <a:t>在</a:t>
            </a:r>
            <a:r>
              <a:rPr lang="zh-CN" altLang="en-US" smtClean="0"/>
              <a:t>图中若</a:t>
            </a:r>
            <a:r>
              <a:rPr lang="zh-CN" altLang="en-US"/>
              <a:t>所有边是有向边，</a:t>
            </a:r>
            <a:r>
              <a:rPr lang="zh-CN" altLang="en-US" smtClean="0"/>
              <a:t>则是有向图</a:t>
            </a:r>
            <a:endParaRPr lang="zh-CN" altLang="en-US"/>
          </a:p>
        </p:txBody>
      </p:sp>
      <p:sp>
        <p:nvSpPr>
          <p:cNvPr id="75" name="矩形 74"/>
          <p:cNvSpPr/>
          <p:nvPr/>
        </p:nvSpPr>
        <p:spPr>
          <a:xfrm>
            <a:off x="1572129" y="5093255"/>
            <a:ext cx="6521406" cy="923330"/>
          </a:xfrm>
          <a:prstGeom prst="rect">
            <a:avLst/>
          </a:prstGeom>
          <a:solidFill>
            <a:schemeClr val="bg1"/>
          </a:solidFill>
          <a:ln w="9525" cap="flat" cmpd="sng" algn="ctr">
            <a:no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noAutofit/>
          </a:bodyPr>
          <a:lstStyle/>
          <a:p>
            <a:pPr algn="l"/>
            <a:r>
              <a:rPr lang="zh-CN" altLang="zh-CN">
                <a:solidFill>
                  <a:schemeClr val="tx1"/>
                </a:solidFill>
                <a:latin typeface="+mn-ea"/>
                <a:ea typeface="+mn-ea"/>
              </a:rPr>
              <a:t>顶点集合</a:t>
            </a:r>
            <a:r>
              <a:rPr lang="en-US" altLang="zh-CN">
                <a:solidFill>
                  <a:schemeClr val="tx1"/>
                </a:solidFill>
                <a:latin typeface="+mn-ea"/>
                <a:ea typeface="+mn-ea"/>
              </a:rPr>
              <a:t>V2={v0 v1, v2, v3}</a:t>
            </a:r>
            <a:r>
              <a:rPr lang="zh-CN" altLang="zh-CN">
                <a:solidFill>
                  <a:schemeClr val="tx1"/>
                </a:solidFill>
                <a:latin typeface="+mn-ea"/>
                <a:ea typeface="+mn-ea"/>
              </a:rPr>
              <a:t>；</a:t>
            </a:r>
            <a:endParaRPr lang="zh-CN" altLang="zh-CN">
              <a:solidFill>
                <a:schemeClr val="tx1"/>
              </a:solidFill>
              <a:latin typeface="+mn-ea"/>
              <a:ea typeface="+mn-ea"/>
            </a:endParaRPr>
          </a:p>
          <a:p>
            <a:pPr algn="l"/>
            <a:r>
              <a:rPr lang="zh-CN" altLang="zh-CN">
                <a:solidFill>
                  <a:schemeClr val="tx1"/>
                </a:solidFill>
                <a:latin typeface="+mn-ea"/>
                <a:ea typeface="+mn-ea"/>
              </a:rPr>
              <a:t>弧集合</a:t>
            </a:r>
            <a:r>
              <a:rPr lang="en-US" altLang="zh-CN">
                <a:solidFill>
                  <a:schemeClr val="tx1"/>
                </a:solidFill>
                <a:latin typeface="+mn-ea"/>
                <a:ea typeface="+mn-ea"/>
              </a:rPr>
              <a:t>E2</a:t>
            </a:r>
            <a:r>
              <a:rPr lang="en-US" altLang="zh-CN" smtClean="0">
                <a:solidFill>
                  <a:schemeClr val="tx1"/>
                </a:solidFill>
                <a:latin typeface="+mn-ea"/>
                <a:ea typeface="+mn-ea"/>
              </a:rPr>
              <a:t>={ &lt;v0,v1&gt; </a:t>
            </a:r>
            <a:r>
              <a:rPr lang="en-US" altLang="zh-CN">
                <a:solidFill>
                  <a:schemeClr val="tx1"/>
                </a:solidFill>
                <a:latin typeface="+mn-ea"/>
                <a:ea typeface="+mn-ea"/>
              </a:rPr>
              <a:t>, &lt;</a:t>
            </a:r>
            <a:r>
              <a:rPr lang="en-US" altLang="zh-CN" smtClean="0">
                <a:solidFill>
                  <a:schemeClr val="tx1"/>
                </a:solidFill>
                <a:latin typeface="+mn-ea"/>
                <a:ea typeface="+mn-ea"/>
              </a:rPr>
              <a:t>v0,v2&gt;, </a:t>
            </a:r>
            <a:r>
              <a:rPr lang="en-US" altLang="zh-CN">
                <a:solidFill>
                  <a:schemeClr val="tx1"/>
                </a:solidFill>
                <a:latin typeface="+mn-ea"/>
                <a:ea typeface="+mn-ea"/>
              </a:rPr>
              <a:t>&lt;</a:t>
            </a:r>
            <a:r>
              <a:rPr lang="en-US" altLang="zh-CN" smtClean="0">
                <a:solidFill>
                  <a:schemeClr val="tx1"/>
                </a:solidFill>
                <a:latin typeface="+mn-ea"/>
                <a:ea typeface="+mn-ea"/>
              </a:rPr>
              <a:t>v2,v3&gt;, </a:t>
            </a:r>
            <a:r>
              <a:rPr lang="en-US" altLang="zh-CN">
                <a:solidFill>
                  <a:schemeClr val="tx1"/>
                </a:solidFill>
                <a:latin typeface="+mn-ea"/>
                <a:ea typeface="+mn-ea"/>
              </a:rPr>
              <a:t>&lt;v3, </a:t>
            </a:r>
            <a:r>
              <a:rPr lang="en-US" altLang="zh-CN" smtClean="0">
                <a:solidFill>
                  <a:schemeClr val="tx1"/>
                </a:solidFill>
                <a:latin typeface="+mn-ea"/>
                <a:ea typeface="+mn-ea"/>
              </a:rPr>
              <a:t>v0&gt; }</a:t>
            </a:r>
            <a:r>
              <a:rPr lang="zh-CN" altLang="zh-CN" smtClean="0">
                <a:solidFill>
                  <a:schemeClr val="tx1"/>
                </a:solidFill>
                <a:latin typeface="+mn-ea"/>
                <a:ea typeface="+mn-ea"/>
              </a:rPr>
              <a:t>；</a:t>
            </a:r>
            <a:endParaRPr lang="zh-CN" altLang="zh-CN">
              <a:solidFill>
                <a:schemeClr val="tx1"/>
              </a:solidFill>
              <a:latin typeface="+mn-ea"/>
              <a:ea typeface="+mn-ea"/>
            </a:endParaRPr>
          </a:p>
        </p:txBody>
      </p:sp>
      <p:sp>
        <p:nvSpPr>
          <p:cNvPr id="76" name="云形标注 75"/>
          <p:cNvSpPr/>
          <p:nvPr/>
        </p:nvSpPr>
        <p:spPr bwMode="auto">
          <a:xfrm>
            <a:off x="6084168" y="1360378"/>
            <a:ext cx="2880320" cy="1830513"/>
          </a:xfrm>
          <a:prstGeom prst="cloudCallout">
            <a:avLst>
              <a:gd name="adj1" fmla="val -48347"/>
              <a:gd name="adj2" fmla="val 6416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spAutoFit/>
          </a:bodyPr>
          <a:lstStyle/>
          <a:p>
            <a:pPr algn="l"/>
            <a:r>
              <a:rPr lang="zh-CN" altLang="zh-CN">
                <a:solidFill>
                  <a:schemeClr val="tx1"/>
                </a:solidFill>
                <a:latin typeface="+mn-ea"/>
                <a:ea typeface="+mn-ea"/>
              </a:rPr>
              <a:t>有序对通常用尖括号表示，无序对通常用圆括号表示</a:t>
            </a:r>
            <a:endParaRPr lang="zh-CN" altLang="en-US">
              <a:solidFill>
                <a:schemeClr val="tx1"/>
              </a:solidFill>
              <a:latin typeface="+mn-ea"/>
              <a:ea typeface="+mn-ea"/>
            </a:endParaRPr>
          </a:p>
        </p:txBody>
      </p:sp>
      <p:pic>
        <p:nvPicPr>
          <p:cNvPr id="77" name="Picture 3" descr="6t1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47864" y="2864421"/>
            <a:ext cx="1937711" cy="109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4"/>
          <p:cNvSpPr>
            <a:spLocks noChangeArrowheads="1"/>
          </p:cNvSpPr>
          <p:nvPr/>
        </p:nvSpPr>
        <p:spPr bwMode="auto">
          <a:xfrm>
            <a:off x="3408364" y="4074232"/>
            <a:ext cx="1789570" cy="463846"/>
          </a:xfrm>
          <a:prstGeom prst="rect">
            <a:avLst/>
          </a:prstGeom>
          <a:solidFill>
            <a:srgbClr val="FFECA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spcBef>
                <a:spcPct val="50000"/>
              </a:spcBef>
              <a:buClrTx/>
              <a:buFontTx/>
              <a:buNone/>
            </a:pPr>
            <a:r>
              <a:rPr lang="zh-CN" altLang="en-US" sz="2400">
                <a:solidFill>
                  <a:srgbClr val="3B3A00"/>
                </a:solidFill>
                <a:latin typeface="Consolas" panose="020B0609020204030204"/>
                <a:ea typeface="黑体" panose="02010609060101010101" charset="-122"/>
              </a:rPr>
              <a:t> </a:t>
            </a:r>
            <a:r>
              <a:rPr lang="zh-CN" altLang="en-US" sz="2400" smtClean="0">
                <a:solidFill>
                  <a:srgbClr val="3B3A00"/>
                </a:solidFill>
                <a:latin typeface="Consolas" panose="020B0609020204030204"/>
                <a:ea typeface="黑体" panose="02010609060101010101" charset="-122"/>
              </a:rPr>
              <a:t>有向图</a:t>
            </a:r>
            <a:r>
              <a:rPr lang="en-US" altLang="zh-CN" sz="2400" smtClean="0">
                <a:solidFill>
                  <a:srgbClr val="3B3A00"/>
                </a:solidFill>
                <a:latin typeface="Consolas" panose="020B0609020204030204"/>
                <a:ea typeface="黑体" panose="02010609060101010101" charset="-122"/>
              </a:rPr>
              <a:t>G2</a:t>
            </a:r>
            <a:r>
              <a:rPr lang="zh-CN" altLang="en-US" sz="2400" smtClean="0">
                <a:solidFill>
                  <a:srgbClr val="3B3A00"/>
                </a:solidFill>
                <a:latin typeface="Consolas" panose="020B0609020204030204"/>
                <a:ea typeface="黑体" panose="02010609060101010101" charset="-122"/>
              </a:rPr>
              <a:t> </a:t>
            </a:r>
            <a:endParaRPr lang="zh-CN" altLang="en-US" sz="2400">
              <a:solidFill>
                <a:srgbClr val="3B3A00"/>
              </a:solidFill>
              <a:latin typeface="Consolas" panose="020B0609020204030204"/>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78739" y="371366"/>
            <a:ext cx="7929372" cy="646331"/>
          </a:xfrm>
        </p:spPr>
        <p:txBody>
          <a:bodyPr/>
          <a:lstStyle/>
          <a:p>
            <a:r>
              <a:rPr lang="zh-CN" altLang="en-US"/>
              <a:t>图的基本</a:t>
            </a:r>
            <a:r>
              <a:rPr lang="zh-CN" altLang="en-US" smtClean="0"/>
              <a:t>术语</a:t>
            </a:r>
            <a:r>
              <a:rPr lang="en-US" altLang="zh-CN" smtClean="0"/>
              <a:t>——</a:t>
            </a:r>
            <a:r>
              <a:rPr lang="zh-CN" altLang="en-US" smtClean="0"/>
              <a:t>图</a:t>
            </a:r>
            <a:endParaRPr lang="zh-CN" altLang="en-US"/>
          </a:p>
        </p:txBody>
      </p:sp>
      <p:sp>
        <p:nvSpPr>
          <p:cNvPr id="39" name="页脚占位符 3"/>
          <p:cNvSpPr>
            <a:spLocks noGrp="1"/>
          </p:cNvSpPr>
          <p:nvPr>
            <p:ph type="ftr" sz="quarter" idx="10"/>
          </p:nvPr>
        </p:nvSpPr>
        <p:spPr>
          <a:xfrm>
            <a:off x="8207375" y="6465888"/>
            <a:ext cx="936625" cy="392112"/>
          </a:xfrm>
        </p:spPr>
        <p:txBody>
          <a:bodyPr/>
          <a:lstStyle/>
          <a:p>
            <a:pPr>
              <a:defRPr/>
            </a:pPr>
            <a:fld id="{C3DA9F1D-8BAA-46B1-8911-4C67DB8A505B}" type="slidenum">
              <a:rPr lang="zh-CN" altLang="en-US">
                <a:ea typeface="黑体" panose="02010609060101010101" charset="-122"/>
              </a:rPr>
            </a:fld>
            <a:endParaRPr lang="en-US" altLang="zh-CN">
              <a:ea typeface="黑体" panose="02010609060101010101" charset="-122"/>
            </a:endParaRPr>
          </a:p>
        </p:txBody>
      </p:sp>
      <p:sp>
        <p:nvSpPr>
          <p:cNvPr id="41" name="矩形 40"/>
          <p:cNvSpPr/>
          <p:nvPr/>
        </p:nvSpPr>
        <p:spPr>
          <a:xfrm>
            <a:off x="2301864" y="2564716"/>
            <a:ext cx="5870536" cy="10178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zh-CN" sz="2000" smtClean="0">
                <a:solidFill>
                  <a:schemeClr val="tx1"/>
                </a:solidFill>
                <a:latin typeface="+mn-ea"/>
                <a:ea typeface="+mn-ea"/>
              </a:rPr>
              <a:t>有</a:t>
            </a:r>
            <a:r>
              <a:rPr lang="zh-CN" altLang="zh-CN" sz="2000">
                <a:solidFill>
                  <a:schemeClr val="tx1"/>
                </a:solidFill>
                <a:latin typeface="+mn-ea"/>
                <a:ea typeface="+mn-ea"/>
              </a:rPr>
              <a:t>很少条边或弧（如</a:t>
            </a:r>
            <a:r>
              <a:rPr lang="en-US" altLang="zh-CN" sz="2000">
                <a:solidFill>
                  <a:schemeClr val="tx1"/>
                </a:solidFill>
                <a:latin typeface="+mn-ea"/>
                <a:ea typeface="+mn-ea"/>
              </a:rPr>
              <a:t>e&lt;nlogn</a:t>
            </a:r>
            <a:r>
              <a:rPr lang="zh-CN" altLang="zh-CN" sz="2000">
                <a:solidFill>
                  <a:schemeClr val="tx1"/>
                </a:solidFill>
                <a:latin typeface="+mn-ea"/>
                <a:ea typeface="+mn-ea"/>
              </a:rPr>
              <a:t>，</a:t>
            </a:r>
            <a:r>
              <a:rPr lang="en-US" altLang="zh-CN" sz="2000">
                <a:solidFill>
                  <a:schemeClr val="tx1"/>
                </a:solidFill>
                <a:latin typeface="+mn-ea"/>
                <a:ea typeface="+mn-ea"/>
              </a:rPr>
              <a:t>n</a:t>
            </a:r>
            <a:r>
              <a:rPr lang="zh-CN" altLang="zh-CN" sz="2000">
                <a:solidFill>
                  <a:schemeClr val="tx1"/>
                </a:solidFill>
                <a:latin typeface="+mn-ea"/>
                <a:ea typeface="+mn-ea"/>
              </a:rPr>
              <a:t>是图的顶点数，</a:t>
            </a:r>
            <a:r>
              <a:rPr lang="en-US" altLang="zh-CN" sz="2000">
                <a:solidFill>
                  <a:schemeClr val="tx1"/>
                </a:solidFill>
                <a:latin typeface="+mn-ea"/>
                <a:ea typeface="+mn-ea"/>
              </a:rPr>
              <a:t>e</a:t>
            </a:r>
            <a:r>
              <a:rPr lang="zh-CN" altLang="zh-CN" sz="2000">
                <a:solidFill>
                  <a:schemeClr val="tx1"/>
                </a:solidFill>
                <a:latin typeface="+mn-ea"/>
                <a:ea typeface="+mn-ea"/>
              </a:rPr>
              <a:t>是弧数）的图称为稀疏图，反之成为稠密图。</a:t>
            </a:r>
            <a:endParaRPr lang="zh-CN" altLang="zh-CN" sz="2000">
              <a:solidFill>
                <a:schemeClr val="tx1"/>
              </a:solidFill>
              <a:latin typeface="+mn-ea"/>
              <a:ea typeface="+mn-ea"/>
            </a:endParaRPr>
          </a:p>
        </p:txBody>
      </p:sp>
      <p:sp>
        <p:nvSpPr>
          <p:cNvPr id="6" name="AutoShape 37" descr="未标题-10"/>
          <p:cNvSpPr>
            <a:spLocks noChangeArrowheads="1"/>
          </p:cNvSpPr>
          <p:nvPr/>
        </p:nvSpPr>
        <p:spPr bwMode="auto">
          <a:xfrm>
            <a:off x="2265365" y="2166704"/>
            <a:ext cx="2666675" cy="436038"/>
          </a:xfrm>
          <a:prstGeom prst="roundRect">
            <a:avLst>
              <a:gd name="adj" fmla="val 16667"/>
            </a:avLst>
          </a:prstGeom>
          <a:solidFill>
            <a:schemeClr val="tx2">
              <a:lumMod val="75000"/>
            </a:schemeClr>
          </a:solidFill>
          <a:ln w="28575">
            <a:noFill/>
            <a:round/>
          </a:ln>
          <a:effectLst/>
        </p:spPr>
        <p:txBody>
          <a:bodyPr wrap="none" lIns="90000" tIns="46800" rIns="90000" bIns="46800" anchor="ctr"/>
          <a:lstStyle/>
          <a:p>
            <a:r>
              <a:rPr lang="zh-CN" altLang="en-US" sz="2400">
                <a:solidFill>
                  <a:schemeClr val="bg1"/>
                </a:solidFill>
                <a:latin typeface="Consolas" panose="020B0609020204030204"/>
              </a:rPr>
              <a:t>稀疏图与稠密图</a:t>
            </a:r>
            <a:endParaRPr lang="zh-CN" altLang="en-US" sz="2400">
              <a:solidFill>
                <a:schemeClr val="bg1"/>
              </a:solidFill>
              <a:latin typeface="Consolas" panose="020B060902020403020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739" y="371366"/>
            <a:ext cx="7929372" cy="646331"/>
          </a:xfrm>
        </p:spPr>
        <p:txBody>
          <a:bodyPr/>
          <a:lstStyle/>
          <a:p>
            <a:r>
              <a:rPr lang="zh-CN" altLang="en-US"/>
              <a:t>图的基本</a:t>
            </a:r>
            <a:r>
              <a:rPr lang="zh-CN" altLang="en-US" smtClean="0"/>
              <a:t>术语</a:t>
            </a:r>
            <a:r>
              <a:rPr lang="en-US" altLang="zh-CN" smtClean="0"/>
              <a:t>——</a:t>
            </a:r>
            <a:r>
              <a:rPr lang="zh-CN" altLang="en-US" smtClean="0"/>
              <a:t>顶点与边</a:t>
            </a:r>
            <a:endParaRPr lang="zh-CN" altLang="en-US"/>
          </a:p>
        </p:txBody>
      </p:sp>
      <p:sp>
        <p:nvSpPr>
          <p:cNvPr id="10" name="页脚占位符 3"/>
          <p:cNvSpPr>
            <a:spLocks noGrp="1"/>
          </p:cNvSpPr>
          <p:nvPr>
            <p:ph type="ftr" sz="quarter" idx="10"/>
          </p:nvPr>
        </p:nvSpPr>
        <p:spPr>
          <a:xfrm>
            <a:off x="8207375" y="6465888"/>
            <a:ext cx="936625" cy="392112"/>
          </a:xfrm>
        </p:spPr>
        <p:txBody>
          <a:bodyPr/>
          <a:lstStyle/>
          <a:p>
            <a:pPr>
              <a:defRPr/>
            </a:pPr>
            <a:fld id="{C3DA9F1D-8BAA-46B1-8911-4C67DB8A505B}" type="slidenum">
              <a:rPr lang="zh-CN" altLang="en-US">
                <a:ea typeface="黑体" panose="02010609060101010101" charset="-122"/>
              </a:rPr>
            </a:fld>
            <a:endParaRPr lang="en-US" altLang="zh-CN">
              <a:ea typeface="黑体" panose="02010609060101010101" charset="-122"/>
            </a:endParaRPr>
          </a:p>
        </p:txBody>
      </p:sp>
      <p:sp>
        <p:nvSpPr>
          <p:cNvPr id="12" name="AutoShape 37" descr="未标题-10"/>
          <p:cNvSpPr>
            <a:spLocks noChangeArrowheads="1"/>
          </p:cNvSpPr>
          <p:nvPr/>
        </p:nvSpPr>
        <p:spPr bwMode="auto">
          <a:xfrm>
            <a:off x="2173446" y="2166704"/>
            <a:ext cx="1368425" cy="436038"/>
          </a:xfrm>
          <a:prstGeom prst="roundRect">
            <a:avLst>
              <a:gd name="adj" fmla="val 16667"/>
            </a:avLst>
          </a:prstGeom>
          <a:solidFill>
            <a:schemeClr val="tx2">
              <a:lumMod val="75000"/>
            </a:schemeClr>
          </a:solidFill>
          <a:ln w="28575">
            <a:noFill/>
            <a:round/>
          </a:ln>
          <a:effectLst/>
        </p:spPr>
        <p:txBody>
          <a:bodyPr wrap="none" lIns="90000" tIns="46800" rIns="90000" bIns="46800" anchor="ctr"/>
          <a:lstStyle/>
          <a:p>
            <a:r>
              <a:rPr lang="zh-CN" altLang="en-US" sz="2400">
                <a:solidFill>
                  <a:schemeClr val="bg1"/>
                </a:solidFill>
                <a:latin typeface="Consolas" panose="020B0609020204030204"/>
              </a:rPr>
              <a:t>邻接点</a:t>
            </a:r>
            <a:endParaRPr lang="zh-CN" altLang="en-US" sz="2400">
              <a:solidFill>
                <a:schemeClr val="bg1"/>
              </a:solidFill>
              <a:latin typeface="Consolas" panose="020B0609020204030204"/>
            </a:endParaRPr>
          </a:p>
        </p:txBody>
      </p:sp>
      <p:sp>
        <p:nvSpPr>
          <p:cNvPr id="13" name="AutoShape 38" descr="未标题-10"/>
          <p:cNvSpPr>
            <a:spLocks noChangeArrowheads="1"/>
          </p:cNvSpPr>
          <p:nvPr/>
        </p:nvSpPr>
        <p:spPr bwMode="auto">
          <a:xfrm>
            <a:off x="2165062" y="3678871"/>
            <a:ext cx="1368425" cy="436039"/>
          </a:xfrm>
          <a:prstGeom prst="roundRect">
            <a:avLst>
              <a:gd name="adj" fmla="val 16667"/>
            </a:avLst>
          </a:prstGeom>
          <a:solidFill>
            <a:schemeClr val="tx2">
              <a:lumMod val="75000"/>
            </a:schemeClr>
          </a:solidFill>
          <a:ln w="28575">
            <a:noFill/>
            <a:round/>
          </a:ln>
          <a:effectLst/>
        </p:spPr>
        <p:txBody>
          <a:bodyPr wrap="none" lIns="90000" tIns="46800" rIns="90000" bIns="46800" anchor="ctr"/>
          <a:lstStyle/>
          <a:p>
            <a:r>
              <a:rPr lang="zh-CN" altLang="en-US" sz="2400">
                <a:solidFill>
                  <a:schemeClr val="bg1"/>
                </a:solidFill>
                <a:latin typeface="Consolas" panose="020B0609020204030204"/>
              </a:rPr>
              <a:t>关联边</a:t>
            </a:r>
            <a:endParaRPr lang="zh-CN" altLang="en-US" sz="2400">
              <a:solidFill>
                <a:schemeClr val="bg1"/>
              </a:solidFill>
              <a:latin typeface="Consolas" panose="020B0609020204030204"/>
            </a:endParaRPr>
          </a:p>
        </p:txBody>
      </p:sp>
      <p:sp>
        <p:nvSpPr>
          <p:cNvPr id="14" name="Text Box 39"/>
          <p:cNvSpPr txBox="1">
            <a:spLocks noChangeArrowheads="1"/>
          </p:cNvSpPr>
          <p:nvPr/>
        </p:nvSpPr>
        <p:spPr bwMode="auto">
          <a:xfrm>
            <a:off x="2165062" y="4077072"/>
            <a:ext cx="4465638" cy="3693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noAutofit/>
          </a:bodyPr>
          <a:lstStyle>
            <a:defPPr>
              <a:defRPr lang="en-US"/>
            </a:defPPr>
            <a:lvl1pPr algn="l">
              <a:defRPr>
                <a:solidFill>
                  <a:schemeClr val="tx1"/>
                </a:solidFill>
                <a:latin typeface="+mn-ea"/>
                <a:ea typeface="+mn-ea"/>
              </a:defRPr>
            </a:lvl1pPr>
          </a:lstStyle>
          <a:p>
            <a:r>
              <a:rPr lang="zh-CN" altLang="en-US"/>
              <a:t>若边e= (v, u), 则称顶点v、u 关联边e</a:t>
            </a:r>
            <a:endParaRPr lang="en-US" altLang="zh-CN"/>
          </a:p>
        </p:txBody>
      </p:sp>
      <p:sp>
        <p:nvSpPr>
          <p:cNvPr id="15" name="Text Box 40"/>
          <p:cNvSpPr txBox="1">
            <a:spLocks noChangeArrowheads="1"/>
          </p:cNvSpPr>
          <p:nvPr/>
        </p:nvSpPr>
        <p:spPr bwMode="auto">
          <a:xfrm>
            <a:off x="2173446" y="2564904"/>
            <a:ext cx="1944687" cy="36933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noAutofit/>
          </a:bodyPr>
          <a:lstStyle>
            <a:defPPr>
              <a:defRPr lang="en-US"/>
            </a:defPPr>
            <a:lvl1pPr algn="l">
              <a:defRPr>
                <a:solidFill>
                  <a:schemeClr val="tx1"/>
                </a:solidFill>
                <a:latin typeface="+mn-ea"/>
                <a:ea typeface="+mn-ea"/>
              </a:defRPr>
            </a:lvl1pPr>
          </a:lstStyle>
          <a:p>
            <a:r>
              <a:rPr lang="zh-CN" altLang="en-US"/>
              <a:t>边的两个顶点</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页脚占位符 3"/>
          <p:cNvSpPr>
            <a:spLocks noGrp="1"/>
          </p:cNvSpPr>
          <p:nvPr>
            <p:ph type="ftr" sz="quarter" idx="10"/>
          </p:nvPr>
        </p:nvSpPr>
        <p:spPr/>
        <p:txBody>
          <a:bodyPr/>
          <a:lstStyle/>
          <a:p>
            <a:pPr>
              <a:defRPr/>
            </a:pPr>
            <a:fld id="{EAFE8282-E01C-4D41-8C06-1AE7C9E00B00}" type="slidenum">
              <a:rPr lang="zh-CN" altLang="en-US">
                <a:ea typeface="黑体" panose="02010609060101010101" charset="-122"/>
              </a:rPr>
            </a:fld>
            <a:endParaRPr lang="en-US" altLang="zh-CN">
              <a:ea typeface="黑体" panose="02010609060101010101" charset="-122"/>
            </a:endParaRPr>
          </a:p>
        </p:txBody>
      </p:sp>
      <p:sp>
        <p:nvSpPr>
          <p:cNvPr id="3" name="标题 2"/>
          <p:cNvSpPr>
            <a:spLocks noGrp="1"/>
          </p:cNvSpPr>
          <p:nvPr>
            <p:ph type="title"/>
          </p:nvPr>
        </p:nvSpPr>
        <p:spPr/>
        <p:txBody>
          <a:bodyPr/>
          <a:lstStyle/>
          <a:p>
            <a:r>
              <a:rPr lang="zh-CN" altLang="en-US"/>
              <a:t>图的基本术语</a:t>
            </a:r>
            <a:r>
              <a:rPr lang="en-US" altLang="zh-CN"/>
              <a:t>——</a:t>
            </a:r>
            <a:r>
              <a:rPr lang="zh-CN" altLang="en-US" smtClean="0"/>
              <a:t>权与网</a:t>
            </a:r>
            <a:endParaRPr lang="zh-CN" altLang="en-US"/>
          </a:p>
        </p:txBody>
      </p:sp>
      <p:sp>
        <p:nvSpPr>
          <p:cNvPr id="78" name="Rectangle 2"/>
          <p:cNvSpPr>
            <a:spLocks noChangeArrowheads="1"/>
          </p:cNvSpPr>
          <p:nvPr/>
        </p:nvSpPr>
        <p:spPr bwMode="auto">
          <a:xfrm>
            <a:off x="382720" y="2047427"/>
            <a:ext cx="7848600" cy="79216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endParaRPr lang="zh-CN" altLang="en-US" sz="1800" b="0">
              <a:solidFill>
                <a:srgbClr val="663300"/>
              </a:solidFill>
              <a:latin typeface="Consolas" panose="020B0609020204030204"/>
              <a:ea typeface="黑体" panose="02010609060101010101" charset="-122"/>
            </a:endParaRPr>
          </a:p>
        </p:txBody>
      </p:sp>
      <p:sp>
        <p:nvSpPr>
          <p:cNvPr id="80" name="Rectangle 3"/>
          <p:cNvSpPr txBox="1">
            <a:spLocks noChangeArrowheads="1"/>
          </p:cNvSpPr>
          <p:nvPr/>
        </p:nvSpPr>
        <p:spPr bwMode="auto">
          <a:xfrm>
            <a:off x="2048651" y="1457890"/>
            <a:ext cx="4362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3600">
                <a:solidFill>
                  <a:schemeClr val="bg1"/>
                </a:solidFill>
                <a:latin typeface="华文新魏" panose="02010800040101010101" pitchFamily="2" charset="-122"/>
                <a:ea typeface="华文新魏" panose="02010800040101010101" pitchFamily="2" charset="-122"/>
                <a:cs typeface="+mj-cs"/>
              </a:defRPr>
            </a:lvl1pPr>
            <a:lvl2pPr algn="ctr" rtl="0" eaLnBrk="0" fontAlgn="base" hangingPunct="0">
              <a:spcBef>
                <a:spcPct val="0"/>
              </a:spcBef>
              <a:spcAft>
                <a:spcPct val="0"/>
              </a:spcAft>
              <a:defRPr sz="3600">
                <a:solidFill>
                  <a:schemeClr val="bg1"/>
                </a:solidFill>
                <a:latin typeface="华文新魏" panose="02010800040101010101" pitchFamily="2" charset="-122"/>
                <a:ea typeface="华文新魏" panose="02010800040101010101" pitchFamily="2" charset="-122"/>
              </a:defRPr>
            </a:lvl2pPr>
            <a:lvl3pPr algn="ctr" rtl="0" eaLnBrk="0" fontAlgn="base" hangingPunct="0">
              <a:spcBef>
                <a:spcPct val="0"/>
              </a:spcBef>
              <a:spcAft>
                <a:spcPct val="0"/>
              </a:spcAft>
              <a:defRPr sz="3600">
                <a:solidFill>
                  <a:schemeClr val="bg1"/>
                </a:solidFill>
                <a:latin typeface="华文新魏" panose="02010800040101010101" pitchFamily="2" charset="-122"/>
                <a:ea typeface="华文新魏" panose="02010800040101010101" pitchFamily="2" charset="-122"/>
              </a:defRPr>
            </a:lvl3pPr>
            <a:lvl4pPr algn="ctr" rtl="0" eaLnBrk="0" fontAlgn="base" hangingPunct="0">
              <a:spcBef>
                <a:spcPct val="0"/>
              </a:spcBef>
              <a:spcAft>
                <a:spcPct val="0"/>
              </a:spcAft>
              <a:defRPr sz="3600">
                <a:solidFill>
                  <a:schemeClr val="bg1"/>
                </a:solidFill>
                <a:latin typeface="华文新魏" panose="02010800040101010101" pitchFamily="2" charset="-122"/>
                <a:ea typeface="华文新魏" panose="02010800040101010101" pitchFamily="2" charset="-122"/>
              </a:defRPr>
            </a:lvl4pPr>
            <a:lvl5pPr algn="ctr" rtl="0" eaLnBrk="0" fontAlgn="base" hangingPunct="0">
              <a:spcBef>
                <a:spcPct val="0"/>
              </a:spcBef>
              <a:spcAft>
                <a:spcPct val="0"/>
              </a:spcAft>
              <a:defRPr sz="3600">
                <a:solidFill>
                  <a:schemeClr val="bg1"/>
                </a:solidFill>
                <a:latin typeface="华文新魏" panose="02010800040101010101" pitchFamily="2" charset="-122"/>
                <a:ea typeface="华文新魏" panose="02010800040101010101" pitchFamily="2" charset="-122"/>
              </a:defRPr>
            </a:lvl5pPr>
            <a:lvl6pPr marL="457200" algn="ctr" rtl="0" fontAlgn="base">
              <a:spcBef>
                <a:spcPct val="0"/>
              </a:spcBef>
              <a:spcAft>
                <a:spcPct val="0"/>
              </a:spcAft>
              <a:defRPr sz="3600">
                <a:solidFill>
                  <a:schemeClr val="bg1"/>
                </a:solidFill>
                <a:latin typeface="楷体_GB2312" pitchFamily="49" charset="-122"/>
                <a:ea typeface="楷体_GB2312" pitchFamily="49" charset="-122"/>
              </a:defRPr>
            </a:lvl6pPr>
            <a:lvl7pPr marL="914400" algn="ctr" rtl="0" fontAlgn="base">
              <a:spcBef>
                <a:spcPct val="0"/>
              </a:spcBef>
              <a:spcAft>
                <a:spcPct val="0"/>
              </a:spcAft>
              <a:defRPr sz="3600">
                <a:solidFill>
                  <a:schemeClr val="bg1"/>
                </a:solidFill>
                <a:latin typeface="楷体_GB2312" pitchFamily="49" charset="-122"/>
                <a:ea typeface="楷体_GB2312" pitchFamily="49" charset="-122"/>
              </a:defRPr>
            </a:lvl7pPr>
            <a:lvl8pPr marL="1371600" algn="ctr" rtl="0" fontAlgn="base">
              <a:spcBef>
                <a:spcPct val="0"/>
              </a:spcBef>
              <a:spcAft>
                <a:spcPct val="0"/>
              </a:spcAft>
              <a:defRPr sz="3600">
                <a:solidFill>
                  <a:schemeClr val="bg1"/>
                </a:solidFill>
                <a:latin typeface="楷体_GB2312" pitchFamily="49" charset="-122"/>
                <a:ea typeface="楷体_GB2312" pitchFamily="49" charset="-122"/>
              </a:defRPr>
            </a:lvl8pPr>
            <a:lvl9pPr marL="1828800" algn="ctr" rtl="0" fontAlgn="base">
              <a:spcBef>
                <a:spcPct val="0"/>
              </a:spcBef>
              <a:spcAft>
                <a:spcPct val="0"/>
              </a:spcAft>
              <a:defRPr sz="3600">
                <a:solidFill>
                  <a:schemeClr val="bg1"/>
                </a:solidFill>
                <a:latin typeface="楷体_GB2312" pitchFamily="49" charset="-122"/>
                <a:ea typeface="楷体_GB2312" pitchFamily="49" charset="-122"/>
              </a:defRPr>
            </a:lvl9pPr>
          </a:lstStyle>
          <a:p>
            <a:pPr eaLnBrk="1" hangingPunct="1"/>
            <a:r>
              <a:rPr lang="zh-CN" altLang="en-US" kern="0" smtClean="0"/>
              <a:t>图的基本术语</a:t>
            </a:r>
            <a:endParaRPr lang="zh-CN" altLang="en-US" kern="0" smtClean="0"/>
          </a:p>
        </p:txBody>
      </p:sp>
      <p:sp>
        <p:nvSpPr>
          <p:cNvPr id="101" name="AutoShape 17" descr="未标题-10"/>
          <p:cNvSpPr>
            <a:spLocks noChangeArrowheads="1"/>
          </p:cNvSpPr>
          <p:nvPr/>
        </p:nvSpPr>
        <p:spPr bwMode="auto">
          <a:xfrm>
            <a:off x="1038043" y="2560647"/>
            <a:ext cx="1671965" cy="396398"/>
          </a:xfrm>
          <a:prstGeom prst="roundRect">
            <a:avLst>
              <a:gd name="adj" fmla="val 16667"/>
            </a:avLst>
          </a:prstGeom>
          <a:solidFill>
            <a:schemeClr val="tx2"/>
          </a:solidFill>
          <a:ln w="28575">
            <a:noFill/>
            <a:round/>
          </a:ln>
          <a:effec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b="0" smtClean="0">
                <a:solidFill>
                  <a:schemeClr val="bg1"/>
                </a:solidFill>
                <a:latin typeface="Consolas" panose="020B0609020204030204"/>
                <a:ea typeface="隶书" panose="02010509060101010101" pitchFamily="49" charset="-122"/>
              </a:rPr>
              <a:t>网络</a:t>
            </a:r>
            <a:endParaRPr lang="zh-CN" altLang="en-US" sz="2000" b="0">
              <a:solidFill>
                <a:schemeClr val="bg1"/>
              </a:solidFill>
              <a:latin typeface="Consolas" panose="020B0609020204030204"/>
              <a:ea typeface="幼圆" panose="02010509060101010101" pitchFamily="49" charset="-122"/>
            </a:endParaRPr>
          </a:p>
        </p:txBody>
      </p:sp>
      <p:sp>
        <p:nvSpPr>
          <p:cNvPr id="113" name="AutoShape 18" descr="未标题-10"/>
          <p:cNvSpPr>
            <a:spLocks noChangeArrowheads="1"/>
          </p:cNvSpPr>
          <p:nvPr/>
        </p:nvSpPr>
        <p:spPr bwMode="auto">
          <a:xfrm>
            <a:off x="1110460" y="1409709"/>
            <a:ext cx="1789068" cy="396399"/>
          </a:xfrm>
          <a:prstGeom prst="roundRect">
            <a:avLst>
              <a:gd name="adj" fmla="val 16667"/>
            </a:avLst>
          </a:prstGeom>
          <a:solidFill>
            <a:schemeClr val="tx2"/>
          </a:solidFill>
          <a:ln w="28575">
            <a:noFill/>
            <a:round/>
          </a:ln>
          <a:effec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b="0">
                <a:solidFill>
                  <a:schemeClr val="bg1"/>
                </a:solidFill>
                <a:latin typeface="Consolas" panose="020B0609020204030204"/>
                <a:ea typeface="隶书" panose="02010509060101010101" pitchFamily="49" charset="-122"/>
              </a:rPr>
              <a:t>边的</a:t>
            </a:r>
            <a:r>
              <a:rPr lang="zh-CN" altLang="en-US" b="0" smtClean="0">
                <a:solidFill>
                  <a:schemeClr val="bg1"/>
                </a:solidFill>
                <a:latin typeface="Consolas" panose="020B0609020204030204"/>
                <a:ea typeface="隶书" panose="02010509060101010101" pitchFamily="49" charset="-122"/>
              </a:rPr>
              <a:t>权</a:t>
            </a:r>
            <a:endParaRPr lang="zh-CN" altLang="en-US" sz="2000" b="0">
              <a:solidFill>
                <a:schemeClr val="bg1"/>
              </a:solidFill>
              <a:latin typeface="Consolas" panose="020B0609020204030204"/>
              <a:ea typeface="幼圆" panose="02010509060101010101" pitchFamily="49" charset="-122"/>
            </a:endParaRPr>
          </a:p>
        </p:txBody>
      </p:sp>
      <p:sp>
        <p:nvSpPr>
          <p:cNvPr id="114" name="Rectangle 76"/>
          <p:cNvSpPr>
            <a:spLocks noChangeArrowheads="1"/>
          </p:cNvSpPr>
          <p:nvPr/>
        </p:nvSpPr>
        <p:spPr bwMode="auto">
          <a:xfrm>
            <a:off x="650063" y="2966015"/>
            <a:ext cx="3919538" cy="37151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noAutofit/>
          </a:bodyPr>
          <a:lstStyle/>
          <a:p>
            <a:pPr algn="l"/>
            <a:r>
              <a:rPr lang="zh-CN" altLang="en-US" sz="2000">
                <a:solidFill>
                  <a:schemeClr val="tx1"/>
                </a:solidFill>
                <a:latin typeface="+mn-ea"/>
                <a:ea typeface="+mn-ea"/>
              </a:rPr>
              <a:t>边（或弧）上带权的图称为网</a:t>
            </a:r>
            <a:endParaRPr lang="zh-CN" altLang="en-US" sz="2000">
              <a:solidFill>
                <a:schemeClr val="tx1"/>
              </a:solidFill>
              <a:latin typeface="+mn-ea"/>
              <a:ea typeface="+mn-ea"/>
            </a:endParaRPr>
          </a:p>
        </p:txBody>
      </p:sp>
      <p:sp>
        <p:nvSpPr>
          <p:cNvPr id="117" name="Rectangle 77"/>
          <p:cNvSpPr>
            <a:spLocks noChangeArrowheads="1"/>
          </p:cNvSpPr>
          <p:nvPr/>
        </p:nvSpPr>
        <p:spPr bwMode="auto">
          <a:xfrm>
            <a:off x="564338" y="1815077"/>
            <a:ext cx="6624638" cy="37151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noAutofit/>
          </a:bodyPr>
          <a:lstStyle/>
          <a:p>
            <a:pPr algn="l"/>
            <a:r>
              <a:rPr lang="zh-CN" altLang="en-US" sz="2000">
                <a:solidFill>
                  <a:schemeClr val="tx1"/>
                </a:solidFill>
                <a:latin typeface="+mn-ea"/>
                <a:ea typeface="+mn-ea"/>
              </a:rPr>
              <a:t>图的边（或弧）带有与该边相关的数据信息。</a:t>
            </a:r>
            <a:endParaRPr lang="zh-CN" altLang="en-US" sz="2000">
              <a:solidFill>
                <a:schemeClr val="tx1"/>
              </a:solidFill>
              <a:latin typeface="+mn-ea"/>
              <a:ea typeface="+mn-ea"/>
            </a:endParaRPr>
          </a:p>
        </p:txBody>
      </p:sp>
      <p:pic>
        <p:nvPicPr>
          <p:cNvPr id="16386" name="Picture 2" descr="6t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16422" y="4157254"/>
            <a:ext cx="3818107" cy="1946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739" y="371366"/>
            <a:ext cx="7929372" cy="646331"/>
          </a:xfrm>
        </p:spPr>
        <p:txBody>
          <a:bodyPr/>
          <a:lstStyle/>
          <a:p>
            <a:r>
              <a:rPr lang="zh-CN" altLang="en-US"/>
              <a:t>图的基本术语</a:t>
            </a:r>
            <a:r>
              <a:rPr lang="en-US" altLang="zh-CN" smtClean="0"/>
              <a:t>——</a:t>
            </a:r>
            <a:r>
              <a:rPr lang="zh-CN" altLang="zh-CN" smtClean="0"/>
              <a:t>度</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5" name="AutoShape 4" descr="未标题-10"/>
          <p:cNvSpPr>
            <a:spLocks noChangeArrowheads="1"/>
          </p:cNvSpPr>
          <p:nvPr/>
        </p:nvSpPr>
        <p:spPr bwMode="auto">
          <a:xfrm>
            <a:off x="827584" y="1606813"/>
            <a:ext cx="3600450" cy="436039"/>
          </a:xfrm>
          <a:prstGeom prst="roundRect">
            <a:avLst>
              <a:gd name="adj" fmla="val 16667"/>
            </a:avLst>
          </a:prstGeom>
          <a:solidFill>
            <a:schemeClr val="tx2"/>
          </a:solidFill>
          <a:ln w="28575">
            <a:noFill/>
            <a:round/>
          </a:ln>
          <a:effectLst/>
        </p:spPr>
        <p:txBody>
          <a:bodyPr wrap="none" lIns="90000" tIns="46800" rIns="90000" bIns="46800" anchor="ctr"/>
          <a:lstStyle/>
          <a:p>
            <a:r>
              <a:rPr lang="zh-CN" altLang="en-US" sz="2400">
                <a:solidFill>
                  <a:schemeClr val="bg1"/>
                </a:solidFill>
                <a:latin typeface="Consolas" panose="020B0609020204030204"/>
              </a:rPr>
              <a:t>顶点的度、出度、入度</a:t>
            </a:r>
            <a:endParaRPr lang="zh-CN" altLang="en-US" sz="2400">
              <a:solidFill>
                <a:schemeClr val="bg1"/>
              </a:solidFill>
              <a:latin typeface="Consolas" panose="020B0609020204030204"/>
            </a:endParaRPr>
          </a:p>
        </p:txBody>
      </p:sp>
      <p:sp>
        <p:nvSpPr>
          <p:cNvPr id="6" name="Text Box 6"/>
          <p:cNvSpPr txBox="1">
            <a:spLocks noChangeArrowheads="1"/>
          </p:cNvSpPr>
          <p:nvPr/>
        </p:nvSpPr>
        <p:spPr bwMode="auto">
          <a:xfrm>
            <a:off x="827584" y="2005014"/>
            <a:ext cx="6696744" cy="257611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noAutofit/>
          </a:bodyPr>
          <a:lstStyle>
            <a:defPPr>
              <a:defRPr lang="en-US"/>
            </a:defPPr>
            <a:lvl1pPr algn="l">
              <a:defRPr>
                <a:solidFill>
                  <a:schemeClr val="tx1"/>
                </a:solidFill>
                <a:latin typeface="+mn-ea"/>
                <a:ea typeface="+mn-ea"/>
              </a:defRPr>
            </a:lvl1pPr>
          </a:lstStyle>
          <a:p>
            <a:r>
              <a:rPr lang="zh-CN" altLang="en-US" sz="2000"/>
              <a:t>在无向图中：</a:t>
            </a:r>
            <a:endParaRPr lang="zh-CN" altLang="en-US" sz="2000"/>
          </a:p>
          <a:p>
            <a:r>
              <a:rPr lang="zh-CN" altLang="en-US" sz="2000"/>
              <a:t>      顶点</a:t>
            </a:r>
            <a:r>
              <a:rPr lang="en-US" altLang="zh-CN" sz="2000"/>
              <a:t>V</a:t>
            </a:r>
            <a:r>
              <a:rPr lang="zh-CN" altLang="en-US" sz="2000"/>
              <a:t>的度 </a:t>
            </a:r>
            <a:r>
              <a:rPr lang="en-US" altLang="zh-CN" sz="2000"/>
              <a:t>= </a:t>
            </a:r>
            <a:r>
              <a:rPr lang="zh-CN" altLang="en-US" sz="2000"/>
              <a:t>与</a:t>
            </a:r>
            <a:r>
              <a:rPr lang="en-US" altLang="zh-CN" sz="2000"/>
              <a:t>V</a:t>
            </a:r>
            <a:r>
              <a:rPr lang="zh-CN" altLang="en-US" sz="2000"/>
              <a:t>相关联的边的</a:t>
            </a:r>
            <a:r>
              <a:rPr lang="zh-CN" altLang="en-US" sz="2000" smtClean="0"/>
              <a:t>数目</a:t>
            </a:r>
            <a:endParaRPr lang="en-US" altLang="zh-CN" sz="2000" smtClean="0"/>
          </a:p>
          <a:p>
            <a:r>
              <a:rPr lang="zh-CN" altLang="en-US" sz="2000" smtClean="0"/>
              <a:t>在</a:t>
            </a:r>
            <a:r>
              <a:rPr lang="zh-CN" altLang="en-US" sz="2000"/>
              <a:t>有向图中：  </a:t>
            </a:r>
            <a:endParaRPr lang="zh-CN" altLang="en-US" sz="2000"/>
          </a:p>
          <a:p>
            <a:r>
              <a:rPr lang="zh-CN" altLang="en-US" sz="2000"/>
              <a:t>      顶点</a:t>
            </a:r>
            <a:r>
              <a:rPr lang="en-US" altLang="zh-CN" sz="2000"/>
              <a:t>V</a:t>
            </a:r>
            <a:r>
              <a:rPr lang="zh-CN" altLang="en-US" sz="2000"/>
              <a:t>的出度</a:t>
            </a:r>
            <a:r>
              <a:rPr lang="en-US" altLang="zh-CN" sz="2000"/>
              <a:t>=</a:t>
            </a:r>
            <a:r>
              <a:rPr lang="zh-CN" altLang="en-US" sz="2000"/>
              <a:t>以</a:t>
            </a:r>
            <a:r>
              <a:rPr lang="en-US" altLang="zh-CN" sz="2000"/>
              <a:t>V</a:t>
            </a:r>
            <a:r>
              <a:rPr lang="zh-CN" altLang="en-US" sz="2000"/>
              <a:t>为起点有向边数</a:t>
            </a:r>
            <a:endParaRPr lang="zh-CN" altLang="en-US" sz="2000"/>
          </a:p>
          <a:p>
            <a:r>
              <a:rPr lang="zh-CN" altLang="en-US" sz="2000"/>
              <a:t>      顶点</a:t>
            </a:r>
            <a:r>
              <a:rPr lang="en-US" altLang="zh-CN" sz="2000"/>
              <a:t>V</a:t>
            </a:r>
            <a:r>
              <a:rPr lang="zh-CN" altLang="en-US" sz="2000"/>
              <a:t>的入度</a:t>
            </a:r>
            <a:r>
              <a:rPr lang="en-US" altLang="zh-CN" sz="2000"/>
              <a:t>=</a:t>
            </a:r>
            <a:r>
              <a:rPr lang="zh-CN" altLang="en-US" sz="2000"/>
              <a:t>以</a:t>
            </a:r>
            <a:r>
              <a:rPr lang="en-US" altLang="zh-CN" sz="2000"/>
              <a:t>V</a:t>
            </a:r>
            <a:r>
              <a:rPr lang="zh-CN" altLang="en-US" sz="2000"/>
              <a:t>为终点有向边数</a:t>
            </a:r>
            <a:endParaRPr lang="zh-CN" altLang="en-US" sz="2000"/>
          </a:p>
          <a:p>
            <a:r>
              <a:rPr lang="zh-CN" altLang="en-US" sz="2000"/>
              <a:t>      顶点</a:t>
            </a:r>
            <a:r>
              <a:rPr lang="en-US" altLang="zh-CN" sz="2000"/>
              <a:t>V</a:t>
            </a:r>
            <a:r>
              <a:rPr lang="zh-CN" altLang="en-US" sz="2000"/>
              <a:t>的度</a:t>
            </a:r>
            <a:r>
              <a:rPr lang="en-US" altLang="zh-CN" sz="2000"/>
              <a:t>= V</a:t>
            </a:r>
            <a:r>
              <a:rPr lang="zh-CN" altLang="en-US" sz="2000"/>
              <a:t>的出度</a:t>
            </a:r>
            <a:r>
              <a:rPr lang="en-US" altLang="zh-CN" sz="2000"/>
              <a:t>+V</a:t>
            </a:r>
            <a:r>
              <a:rPr lang="zh-CN" altLang="en-US" sz="2000"/>
              <a:t>的入度</a:t>
            </a:r>
            <a:endParaRPr lang="zh-CN" altLang="en-US" sz="20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图的基本术语</a:t>
            </a:r>
            <a:r>
              <a:rPr lang="en-US" altLang="zh-CN" smtClean="0"/>
              <a:t>——</a:t>
            </a:r>
            <a:r>
              <a:rPr lang="zh-CN" altLang="en-US" smtClean="0"/>
              <a:t>路径与回路</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7" name="AutoShape 5" descr="未标题-10"/>
          <p:cNvSpPr>
            <a:spLocks noChangeArrowheads="1"/>
          </p:cNvSpPr>
          <p:nvPr/>
        </p:nvSpPr>
        <p:spPr bwMode="auto">
          <a:xfrm>
            <a:off x="1043781" y="1124744"/>
            <a:ext cx="1439863" cy="360363"/>
          </a:xfrm>
          <a:prstGeom prst="roundRect">
            <a:avLst>
              <a:gd name="adj" fmla="val 16667"/>
            </a:avLst>
          </a:prstGeom>
          <a:solidFill>
            <a:schemeClr val="tx2"/>
          </a:solidFill>
          <a:ln w="28575">
            <a:noFill/>
            <a:round/>
          </a:ln>
          <a:effectLst/>
        </p:spPr>
        <p:txBody>
          <a:bodyPr wrap="none" lIns="90000" tIns="46800" rIns="90000" bIns="46800" anchor="ctr"/>
          <a:lstStyle/>
          <a:p>
            <a:r>
              <a:rPr lang="zh-CN" altLang="en-US" sz="2400">
                <a:solidFill>
                  <a:schemeClr val="bg1"/>
                </a:solidFill>
                <a:latin typeface="Consolas" panose="020B0609020204030204"/>
              </a:rPr>
              <a:t>路径</a:t>
            </a:r>
            <a:endParaRPr lang="zh-CN" altLang="en-US" sz="2400">
              <a:solidFill>
                <a:schemeClr val="bg1"/>
              </a:solidFill>
              <a:latin typeface="Consolas" panose="020B0609020204030204"/>
            </a:endParaRPr>
          </a:p>
        </p:txBody>
      </p:sp>
      <p:sp>
        <p:nvSpPr>
          <p:cNvPr id="8" name="Text Box 7"/>
          <p:cNvSpPr txBox="1">
            <a:spLocks noChangeArrowheads="1"/>
          </p:cNvSpPr>
          <p:nvPr/>
        </p:nvSpPr>
        <p:spPr bwMode="auto">
          <a:xfrm>
            <a:off x="1010205" y="1486218"/>
            <a:ext cx="7535224" cy="9232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defPPr>
              <a:defRPr lang="en-US"/>
            </a:defPPr>
            <a:lvl1pPr algn="l">
              <a:defRPr>
                <a:solidFill>
                  <a:schemeClr val="tx1"/>
                </a:solidFill>
                <a:latin typeface="+mn-ea"/>
                <a:ea typeface="+mn-ea"/>
              </a:defRPr>
            </a:lvl1pPr>
          </a:lstStyle>
          <a:p>
            <a:r>
              <a:rPr lang="zh-CN" altLang="en-US" dirty="0"/>
              <a:t>在一个图中，若从顶点</a:t>
            </a:r>
            <a:r>
              <a:rPr lang="en-US" altLang="zh-CN" b="1" dirty="0">
                <a:solidFill>
                  <a:srgbClr val="FF0000"/>
                </a:solidFill>
              </a:rPr>
              <a:t>v</a:t>
            </a:r>
            <a:r>
              <a:rPr lang="en-US" altLang="zh-CN" dirty="0"/>
              <a:t>1</a:t>
            </a:r>
            <a:r>
              <a:rPr lang="zh-CN" altLang="en-US" dirty="0"/>
              <a:t>出发，沿着一些</a:t>
            </a:r>
            <a:r>
              <a:rPr lang="zh-CN" altLang="en-US" dirty="0">
                <a:solidFill>
                  <a:srgbClr val="FF0000"/>
                </a:solidFill>
              </a:rPr>
              <a:t>边</a:t>
            </a:r>
            <a:r>
              <a:rPr lang="zh-CN" altLang="en-US" dirty="0"/>
              <a:t>经过顶点</a:t>
            </a:r>
            <a:r>
              <a:rPr lang="en-US" altLang="zh-CN" dirty="0"/>
              <a:t>v1, v2, …, vn-1</a:t>
            </a:r>
            <a:r>
              <a:rPr lang="zh-CN" altLang="en-US" dirty="0"/>
              <a:t>到达顶点</a:t>
            </a:r>
            <a:r>
              <a:rPr lang="en-US" altLang="zh-CN" b="1" dirty="0" err="1">
                <a:solidFill>
                  <a:srgbClr val="FF0000"/>
                </a:solidFill>
              </a:rPr>
              <a:t>vn</a:t>
            </a:r>
            <a:r>
              <a:rPr lang="zh-CN" altLang="en-US" dirty="0"/>
              <a:t>，则称顶点序列</a:t>
            </a:r>
            <a:r>
              <a:rPr lang="en-US" altLang="zh-CN" dirty="0"/>
              <a:t>(v1,v2,v3, …,vn-1, </a:t>
            </a:r>
            <a:r>
              <a:rPr lang="en-US" altLang="zh-CN" dirty="0" err="1"/>
              <a:t>vn</a:t>
            </a:r>
            <a:r>
              <a:rPr lang="en-US" altLang="zh-CN" dirty="0"/>
              <a:t>)</a:t>
            </a:r>
            <a:r>
              <a:rPr lang="zh-CN" altLang="en-US" dirty="0"/>
              <a:t>为从</a:t>
            </a:r>
            <a:r>
              <a:rPr lang="en-US" altLang="zh-CN" dirty="0"/>
              <a:t>v1</a:t>
            </a:r>
            <a:r>
              <a:rPr lang="zh-CN" altLang="en-US" dirty="0"/>
              <a:t>到</a:t>
            </a:r>
            <a:r>
              <a:rPr lang="en-US" altLang="zh-CN" dirty="0" err="1"/>
              <a:t>vn</a:t>
            </a:r>
            <a:r>
              <a:rPr lang="zh-CN" altLang="en-US" dirty="0"/>
              <a:t>的一条路径</a:t>
            </a:r>
            <a:endParaRPr lang="zh-CN" altLang="en-US" dirty="0"/>
          </a:p>
        </p:txBody>
      </p:sp>
      <p:sp>
        <p:nvSpPr>
          <p:cNvPr id="9" name="AutoShape 9" descr="未标题-10"/>
          <p:cNvSpPr>
            <a:spLocks noChangeArrowheads="1"/>
          </p:cNvSpPr>
          <p:nvPr/>
        </p:nvSpPr>
        <p:spPr bwMode="auto">
          <a:xfrm>
            <a:off x="1043781" y="2564712"/>
            <a:ext cx="1439863" cy="431800"/>
          </a:xfrm>
          <a:prstGeom prst="roundRect">
            <a:avLst>
              <a:gd name="adj" fmla="val 16667"/>
            </a:avLst>
          </a:prstGeom>
          <a:solidFill>
            <a:schemeClr val="tx2"/>
          </a:solidFill>
          <a:ln w="28575">
            <a:noFill/>
            <a:round/>
          </a:ln>
          <a:effectLst/>
        </p:spPr>
        <p:txBody>
          <a:bodyPr wrap="none" lIns="90000" tIns="46800" rIns="90000" bIns="46800" anchor="ctr"/>
          <a:lstStyle/>
          <a:p>
            <a:r>
              <a:rPr lang="zh-CN" altLang="en-US" sz="2400">
                <a:solidFill>
                  <a:schemeClr val="bg1"/>
                </a:solidFill>
                <a:latin typeface="Consolas" panose="020B0609020204030204"/>
              </a:rPr>
              <a:t>回路</a:t>
            </a:r>
            <a:endParaRPr lang="zh-CN" altLang="en-US" sz="2400">
              <a:solidFill>
                <a:schemeClr val="bg1"/>
              </a:solidFill>
              <a:latin typeface="Consolas" panose="020B0609020204030204"/>
            </a:endParaRPr>
          </a:p>
        </p:txBody>
      </p:sp>
      <p:sp>
        <p:nvSpPr>
          <p:cNvPr id="10" name="Rectangle 10"/>
          <p:cNvSpPr>
            <a:spLocks noChangeArrowheads="1"/>
          </p:cNvSpPr>
          <p:nvPr/>
        </p:nvSpPr>
        <p:spPr bwMode="auto">
          <a:xfrm>
            <a:off x="1043780" y="2996512"/>
            <a:ext cx="7501649" cy="64851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dirty="0">
                <a:solidFill>
                  <a:schemeClr val="tx1"/>
                </a:solidFill>
                <a:latin typeface="+mn-ea"/>
                <a:ea typeface="+mn-ea"/>
              </a:rPr>
              <a:t>若路径上第一个顶点 </a:t>
            </a:r>
            <a:r>
              <a:rPr lang="en-US" altLang="zh-CN" dirty="0">
                <a:solidFill>
                  <a:schemeClr val="tx1"/>
                </a:solidFill>
                <a:latin typeface="+mn-ea"/>
                <a:ea typeface="+mn-ea"/>
              </a:rPr>
              <a:t>v1 </a:t>
            </a:r>
            <a:r>
              <a:rPr lang="zh-CN" altLang="en-US" dirty="0">
                <a:solidFill>
                  <a:schemeClr val="tx1"/>
                </a:solidFill>
                <a:latin typeface="+mn-ea"/>
                <a:ea typeface="+mn-ea"/>
              </a:rPr>
              <a:t>与最后一个顶点</a:t>
            </a:r>
            <a:r>
              <a:rPr lang="en-US" altLang="zh-CN" dirty="0" err="1">
                <a:solidFill>
                  <a:schemeClr val="tx1"/>
                </a:solidFill>
                <a:latin typeface="+mn-ea"/>
                <a:ea typeface="+mn-ea"/>
              </a:rPr>
              <a:t>vm</a:t>
            </a:r>
            <a:r>
              <a:rPr lang="en-US" altLang="zh-CN" dirty="0">
                <a:solidFill>
                  <a:schemeClr val="tx1"/>
                </a:solidFill>
                <a:latin typeface="+mn-ea"/>
                <a:ea typeface="+mn-ea"/>
              </a:rPr>
              <a:t> </a:t>
            </a:r>
            <a:r>
              <a:rPr lang="zh-CN" altLang="en-US" dirty="0">
                <a:solidFill>
                  <a:schemeClr val="tx1"/>
                </a:solidFill>
                <a:latin typeface="+mn-ea"/>
                <a:ea typeface="+mn-ea"/>
              </a:rPr>
              <a:t>重合</a:t>
            </a:r>
            <a:r>
              <a:rPr lang="en-US" altLang="zh-CN" dirty="0">
                <a:solidFill>
                  <a:schemeClr val="tx1"/>
                </a:solidFill>
                <a:latin typeface="+mn-ea"/>
                <a:ea typeface="+mn-ea"/>
              </a:rPr>
              <a:t>, </a:t>
            </a:r>
            <a:r>
              <a:rPr lang="zh-CN" altLang="en-US" dirty="0">
                <a:solidFill>
                  <a:schemeClr val="tx1"/>
                </a:solidFill>
                <a:latin typeface="+mn-ea"/>
                <a:ea typeface="+mn-ea"/>
              </a:rPr>
              <a:t>则称这样的路径为回路或环。</a:t>
            </a:r>
            <a:endParaRPr lang="zh-CN" altLang="en-US" dirty="0">
              <a:solidFill>
                <a:schemeClr val="tx1"/>
              </a:solidFill>
              <a:latin typeface="+mn-ea"/>
              <a:ea typeface="+mn-ea"/>
            </a:endParaRPr>
          </a:p>
        </p:txBody>
      </p:sp>
      <p:sp>
        <p:nvSpPr>
          <p:cNvPr id="11" name="Rectangle 8"/>
          <p:cNvSpPr>
            <a:spLocks noChangeArrowheads="1"/>
          </p:cNvSpPr>
          <p:nvPr/>
        </p:nvSpPr>
        <p:spPr bwMode="auto">
          <a:xfrm>
            <a:off x="1010645" y="5894073"/>
            <a:ext cx="4065411" cy="92551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dirty="0" smtClean="0">
                <a:solidFill>
                  <a:schemeClr val="tx1"/>
                </a:solidFill>
                <a:latin typeface="+mn-ea"/>
                <a:ea typeface="+mn-ea"/>
              </a:rPr>
              <a:t>无向图</a:t>
            </a:r>
            <a:r>
              <a:rPr lang="zh-CN" altLang="en-US" dirty="0">
                <a:solidFill>
                  <a:schemeClr val="tx1"/>
                </a:solidFill>
                <a:latin typeface="+mn-ea"/>
                <a:ea typeface="+mn-ea"/>
              </a:rPr>
              <a:t>中：</a:t>
            </a:r>
            <a:endParaRPr lang="zh-CN" altLang="en-US" dirty="0">
              <a:solidFill>
                <a:schemeClr val="tx1"/>
              </a:solidFill>
              <a:latin typeface="+mn-ea"/>
              <a:ea typeface="+mn-ea"/>
            </a:endParaRPr>
          </a:p>
          <a:p>
            <a:pPr algn="l"/>
            <a:r>
              <a:rPr lang="zh-CN" altLang="en-US" dirty="0">
                <a:solidFill>
                  <a:schemeClr val="tx1"/>
                </a:solidFill>
                <a:latin typeface="+mn-ea"/>
                <a:ea typeface="+mn-ea"/>
              </a:rPr>
              <a:t>     </a:t>
            </a:r>
            <a:r>
              <a:rPr lang="en-US" altLang="zh-CN" dirty="0">
                <a:solidFill>
                  <a:schemeClr val="tx1"/>
                </a:solidFill>
                <a:latin typeface="+mn-ea"/>
                <a:ea typeface="+mn-ea"/>
              </a:rPr>
              <a:t>V0,V1,V2,V3 </a:t>
            </a:r>
            <a:r>
              <a:rPr lang="zh-CN" altLang="en-US" dirty="0">
                <a:solidFill>
                  <a:schemeClr val="tx1"/>
                </a:solidFill>
                <a:latin typeface="+mn-ea"/>
                <a:ea typeface="+mn-ea"/>
              </a:rPr>
              <a:t>是</a:t>
            </a:r>
            <a:r>
              <a:rPr lang="en-US" altLang="zh-CN" dirty="0">
                <a:solidFill>
                  <a:schemeClr val="tx1"/>
                </a:solidFill>
                <a:latin typeface="+mn-ea"/>
                <a:ea typeface="+mn-ea"/>
              </a:rPr>
              <a:t>V0</a:t>
            </a:r>
            <a:r>
              <a:rPr lang="zh-CN" altLang="en-US" dirty="0">
                <a:solidFill>
                  <a:schemeClr val="tx1"/>
                </a:solidFill>
                <a:latin typeface="+mn-ea"/>
                <a:ea typeface="+mn-ea"/>
              </a:rPr>
              <a:t>到</a:t>
            </a:r>
            <a:r>
              <a:rPr lang="en-US" altLang="zh-CN" dirty="0">
                <a:solidFill>
                  <a:schemeClr val="tx1"/>
                </a:solidFill>
                <a:latin typeface="+mn-ea"/>
                <a:ea typeface="+mn-ea"/>
              </a:rPr>
              <a:t>V3</a:t>
            </a:r>
            <a:r>
              <a:rPr lang="zh-CN" altLang="en-US" dirty="0">
                <a:solidFill>
                  <a:schemeClr val="tx1"/>
                </a:solidFill>
                <a:latin typeface="+mn-ea"/>
                <a:ea typeface="+mn-ea"/>
              </a:rPr>
              <a:t>的路径；  </a:t>
            </a:r>
            <a:endParaRPr lang="zh-CN" altLang="en-US" dirty="0">
              <a:solidFill>
                <a:schemeClr val="tx1"/>
              </a:solidFill>
              <a:latin typeface="+mn-ea"/>
              <a:ea typeface="+mn-ea"/>
            </a:endParaRPr>
          </a:p>
          <a:p>
            <a:pPr algn="l"/>
            <a:r>
              <a:rPr lang="zh-CN" altLang="en-US" dirty="0">
                <a:solidFill>
                  <a:schemeClr val="tx1"/>
                </a:solidFill>
                <a:latin typeface="+mn-ea"/>
                <a:ea typeface="+mn-ea"/>
              </a:rPr>
              <a:t>     </a:t>
            </a:r>
            <a:r>
              <a:rPr lang="en-US" altLang="zh-CN" dirty="0">
                <a:solidFill>
                  <a:schemeClr val="tx1"/>
                </a:solidFill>
                <a:latin typeface="+mn-ea"/>
                <a:ea typeface="+mn-ea"/>
              </a:rPr>
              <a:t>V0,V1,V2,V3,V0</a:t>
            </a:r>
            <a:r>
              <a:rPr lang="zh-CN" altLang="en-US" dirty="0">
                <a:solidFill>
                  <a:schemeClr val="tx1"/>
                </a:solidFill>
                <a:latin typeface="+mn-ea"/>
                <a:ea typeface="+mn-ea"/>
              </a:rPr>
              <a:t>是回路</a:t>
            </a:r>
            <a:r>
              <a:rPr lang="zh-CN" altLang="en-US" dirty="0" smtClean="0">
                <a:solidFill>
                  <a:schemeClr val="tx1"/>
                </a:solidFill>
                <a:latin typeface="+mn-ea"/>
                <a:ea typeface="+mn-ea"/>
              </a:rPr>
              <a:t>；</a:t>
            </a:r>
            <a:endParaRPr lang="zh-CN" altLang="en-US" dirty="0">
              <a:solidFill>
                <a:schemeClr val="tx1"/>
              </a:solidFill>
              <a:latin typeface="+mn-ea"/>
              <a:ea typeface="+mn-ea"/>
            </a:endParaRPr>
          </a:p>
        </p:txBody>
      </p:sp>
      <p:sp>
        <p:nvSpPr>
          <p:cNvPr id="38" name="矩形 37"/>
          <p:cNvSpPr/>
          <p:nvPr/>
        </p:nvSpPr>
        <p:spPr>
          <a:xfrm>
            <a:off x="5300159" y="5883298"/>
            <a:ext cx="3782441" cy="9233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dirty="0" smtClean="0">
                <a:solidFill>
                  <a:schemeClr val="tx1"/>
                </a:solidFill>
                <a:latin typeface="+mn-ea"/>
                <a:ea typeface="+mn-ea"/>
              </a:rPr>
              <a:t>有向图</a:t>
            </a:r>
            <a:r>
              <a:rPr lang="zh-CN" altLang="en-US" dirty="0">
                <a:solidFill>
                  <a:schemeClr val="tx1"/>
                </a:solidFill>
                <a:latin typeface="+mn-ea"/>
                <a:ea typeface="+mn-ea"/>
              </a:rPr>
              <a:t>中，</a:t>
            </a:r>
            <a:endParaRPr lang="zh-CN" altLang="en-US" dirty="0">
              <a:solidFill>
                <a:schemeClr val="tx1"/>
              </a:solidFill>
              <a:latin typeface="+mn-ea"/>
              <a:ea typeface="+mn-ea"/>
            </a:endParaRPr>
          </a:p>
          <a:p>
            <a:pPr algn="l"/>
            <a:r>
              <a:rPr lang="zh-CN" altLang="en-US" dirty="0">
                <a:solidFill>
                  <a:schemeClr val="tx1"/>
                </a:solidFill>
                <a:latin typeface="+mn-ea"/>
                <a:ea typeface="+mn-ea"/>
              </a:rPr>
              <a:t>     </a:t>
            </a:r>
            <a:r>
              <a:rPr lang="en-US" altLang="zh-CN" dirty="0">
                <a:solidFill>
                  <a:schemeClr val="tx1"/>
                </a:solidFill>
                <a:latin typeface="+mn-ea"/>
                <a:ea typeface="+mn-ea"/>
              </a:rPr>
              <a:t>V0,V2,V3 </a:t>
            </a:r>
            <a:r>
              <a:rPr lang="zh-CN" altLang="en-US" dirty="0">
                <a:solidFill>
                  <a:schemeClr val="tx1"/>
                </a:solidFill>
                <a:latin typeface="+mn-ea"/>
                <a:ea typeface="+mn-ea"/>
              </a:rPr>
              <a:t>是</a:t>
            </a:r>
            <a:r>
              <a:rPr lang="en-US" altLang="zh-CN" dirty="0">
                <a:solidFill>
                  <a:schemeClr val="tx1"/>
                </a:solidFill>
                <a:latin typeface="+mn-ea"/>
                <a:ea typeface="+mn-ea"/>
              </a:rPr>
              <a:t>V0</a:t>
            </a:r>
            <a:r>
              <a:rPr lang="zh-CN" altLang="en-US" dirty="0">
                <a:solidFill>
                  <a:schemeClr val="tx1"/>
                </a:solidFill>
                <a:latin typeface="+mn-ea"/>
                <a:ea typeface="+mn-ea"/>
              </a:rPr>
              <a:t>到</a:t>
            </a:r>
            <a:r>
              <a:rPr lang="en-US" altLang="zh-CN" dirty="0">
                <a:solidFill>
                  <a:schemeClr val="tx1"/>
                </a:solidFill>
                <a:latin typeface="+mn-ea"/>
                <a:ea typeface="+mn-ea"/>
              </a:rPr>
              <a:t>V3</a:t>
            </a:r>
            <a:r>
              <a:rPr lang="zh-CN" altLang="en-US" dirty="0">
                <a:solidFill>
                  <a:schemeClr val="tx1"/>
                </a:solidFill>
                <a:latin typeface="+mn-ea"/>
                <a:ea typeface="+mn-ea"/>
              </a:rPr>
              <a:t>的路径； </a:t>
            </a:r>
            <a:endParaRPr lang="zh-CN" altLang="en-US" dirty="0">
              <a:solidFill>
                <a:schemeClr val="tx1"/>
              </a:solidFill>
              <a:latin typeface="+mn-ea"/>
              <a:ea typeface="+mn-ea"/>
            </a:endParaRPr>
          </a:p>
          <a:p>
            <a:pPr algn="l"/>
            <a:r>
              <a:rPr lang="zh-CN" altLang="en-US" dirty="0">
                <a:solidFill>
                  <a:schemeClr val="tx1"/>
                </a:solidFill>
                <a:latin typeface="+mn-ea"/>
                <a:ea typeface="+mn-ea"/>
              </a:rPr>
              <a:t>     </a:t>
            </a:r>
            <a:r>
              <a:rPr lang="en-US" altLang="zh-CN" dirty="0">
                <a:solidFill>
                  <a:schemeClr val="tx1"/>
                </a:solidFill>
                <a:latin typeface="+mn-ea"/>
                <a:ea typeface="+mn-ea"/>
              </a:rPr>
              <a:t>V0,V2,V3,V0</a:t>
            </a:r>
            <a:r>
              <a:rPr lang="zh-CN" altLang="en-US" dirty="0">
                <a:solidFill>
                  <a:schemeClr val="tx1"/>
                </a:solidFill>
                <a:latin typeface="+mn-ea"/>
                <a:ea typeface="+mn-ea"/>
              </a:rPr>
              <a:t>是回路；</a:t>
            </a:r>
            <a:endParaRPr lang="zh-CN" altLang="en-US" dirty="0">
              <a:solidFill>
                <a:schemeClr val="tx1"/>
              </a:solidFill>
              <a:latin typeface="+mn-ea"/>
              <a:ea typeface="+mn-ea"/>
            </a:endParaRPr>
          </a:p>
        </p:txBody>
      </p:sp>
      <p:sp>
        <p:nvSpPr>
          <p:cNvPr id="39" name="Rectangle 3"/>
          <p:cNvSpPr>
            <a:spLocks noChangeArrowheads="1"/>
          </p:cNvSpPr>
          <p:nvPr/>
        </p:nvSpPr>
        <p:spPr bwMode="auto">
          <a:xfrm>
            <a:off x="1842984" y="5522560"/>
            <a:ext cx="1132339" cy="371513"/>
          </a:xfrm>
          <a:prstGeom prst="rect">
            <a:avLst/>
          </a:prstGeom>
          <a:solidFill>
            <a:srgbClr val="FFECA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1800">
                <a:solidFill>
                  <a:srgbClr val="3B3A00"/>
                </a:solidFill>
                <a:latin typeface="Consolas" panose="020B0609020204030204"/>
                <a:ea typeface="黑体" panose="02010609060101010101" charset="-122"/>
              </a:rPr>
              <a:t> 无向图 </a:t>
            </a:r>
            <a:endParaRPr lang="zh-CN" altLang="en-US" sz="2000">
              <a:solidFill>
                <a:srgbClr val="3B3A00"/>
              </a:solidFill>
              <a:latin typeface="Consolas" panose="020B0609020204030204"/>
              <a:ea typeface="黑体" panose="02010609060101010101" charset="-122"/>
            </a:endParaRPr>
          </a:p>
        </p:txBody>
      </p:sp>
      <p:sp>
        <p:nvSpPr>
          <p:cNvPr id="40" name="Rectangle 4"/>
          <p:cNvSpPr>
            <a:spLocks noChangeArrowheads="1"/>
          </p:cNvSpPr>
          <p:nvPr/>
        </p:nvSpPr>
        <p:spPr bwMode="auto">
          <a:xfrm>
            <a:off x="6215739" y="5522560"/>
            <a:ext cx="1132339" cy="371513"/>
          </a:xfrm>
          <a:prstGeom prst="rect">
            <a:avLst/>
          </a:prstGeom>
          <a:solidFill>
            <a:srgbClr val="FFECA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spcBef>
                <a:spcPct val="50000"/>
              </a:spcBef>
              <a:buClrTx/>
              <a:buFontTx/>
              <a:buNone/>
            </a:pPr>
            <a:r>
              <a:rPr lang="zh-CN" altLang="en-US" sz="1800">
                <a:solidFill>
                  <a:srgbClr val="3B3A00"/>
                </a:solidFill>
                <a:latin typeface="Consolas" panose="020B0609020204030204"/>
                <a:ea typeface="黑体" panose="02010609060101010101" charset="-122"/>
              </a:rPr>
              <a:t> 有向图 </a:t>
            </a:r>
            <a:endParaRPr lang="zh-CN" altLang="en-US" sz="1800">
              <a:solidFill>
                <a:srgbClr val="3B3A00"/>
              </a:solidFill>
              <a:latin typeface="Consolas" panose="020B0609020204030204"/>
              <a:ea typeface="黑体" panose="02010609060101010101" charset="-122"/>
            </a:endParaRPr>
          </a:p>
        </p:txBody>
      </p:sp>
      <p:pic>
        <p:nvPicPr>
          <p:cNvPr id="17410" name="Picture 2" descr="6t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45256" y="3948762"/>
            <a:ext cx="2332565" cy="1339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descr="6t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9005" y="3948762"/>
            <a:ext cx="2128389" cy="119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任意多边形 4"/>
          <p:cNvSpPr/>
          <p:nvPr/>
        </p:nvSpPr>
        <p:spPr>
          <a:xfrm>
            <a:off x="2072005" y="3963670"/>
            <a:ext cx="1579245" cy="1167765"/>
          </a:xfrm>
          <a:custGeom>
            <a:avLst/>
            <a:gdLst>
              <a:gd name="connisteX0" fmla="*/ 692785 w 1579103"/>
              <a:gd name="connsiteY0" fmla="*/ 110419 h 1167645"/>
              <a:gd name="connisteX1" fmla="*/ 777240 w 1579103"/>
              <a:gd name="connsiteY1" fmla="*/ 79304 h 1167645"/>
              <a:gd name="connisteX2" fmla="*/ 861060 w 1579103"/>
              <a:gd name="connsiteY2" fmla="*/ 47554 h 1167645"/>
              <a:gd name="connisteX3" fmla="*/ 934720 w 1579103"/>
              <a:gd name="connsiteY3" fmla="*/ 26599 h 1167645"/>
              <a:gd name="connisteX4" fmla="*/ 1008380 w 1579103"/>
              <a:gd name="connsiteY4" fmla="*/ 5644 h 1167645"/>
              <a:gd name="connisteX5" fmla="*/ 1081405 w 1579103"/>
              <a:gd name="connsiteY5" fmla="*/ 5644 h 1167645"/>
              <a:gd name="connisteX6" fmla="*/ 1155065 w 1579103"/>
              <a:gd name="connsiteY6" fmla="*/ 5644 h 1167645"/>
              <a:gd name="connisteX7" fmla="*/ 1228725 w 1579103"/>
              <a:gd name="connsiteY7" fmla="*/ 5644 h 1167645"/>
              <a:gd name="connisteX8" fmla="*/ 1302385 w 1579103"/>
              <a:gd name="connsiteY8" fmla="*/ 5644 h 1167645"/>
              <a:gd name="connisteX9" fmla="*/ 1375410 w 1579103"/>
              <a:gd name="connsiteY9" fmla="*/ 5644 h 1167645"/>
              <a:gd name="connisteX10" fmla="*/ 1449070 w 1579103"/>
              <a:gd name="connsiteY10" fmla="*/ 5644 h 1167645"/>
              <a:gd name="connisteX11" fmla="*/ 1522730 w 1579103"/>
              <a:gd name="connsiteY11" fmla="*/ 68509 h 1167645"/>
              <a:gd name="connisteX12" fmla="*/ 1554480 w 1579103"/>
              <a:gd name="connsiteY12" fmla="*/ 142169 h 1167645"/>
              <a:gd name="connisteX13" fmla="*/ 1575435 w 1579103"/>
              <a:gd name="connsiteY13" fmla="*/ 215829 h 1167645"/>
              <a:gd name="connisteX14" fmla="*/ 1575435 w 1579103"/>
              <a:gd name="connsiteY14" fmla="*/ 288854 h 1167645"/>
              <a:gd name="connisteX15" fmla="*/ 1575435 w 1579103"/>
              <a:gd name="connsiteY15" fmla="*/ 362514 h 1167645"/>
              <a:gd name="connisteX16" fmla="*/ 1575435 w 1579103"/>
              <a:gd name="connsiteY16" fmla="*/ 436174 h 1167645"/>
              <a:gd name="connisteX17" fmla="*/ 1575435 w 1579103"/>
              <a:gd name="connsiteY17" fmla="*/ 509834 h 1167645"/>
              <a:gd name="connisteX18" fmla="*/ 1533525 w 1579103"/>
              <a:gd name="connsiteY18" fmla="*/ 583494 h 1167645"/>
              <a:gd name="connisteX19" fmla="*/ 1490980 w 1579103"/>
              <a:gd name="connsiteY19" fmla="*/ 656519 h 1167645"/>
              <a:gd name="connisteX20" fmla="*/ 1438910 w 1579103"/>
              <a:gd name="connsiteY20" fmla="*/ 730179 h 1167645"/>
              <a:gd name="connisteX21" fmla="*/ 1375410 w 1579103"/>
              <a:gd name="connsiteY21" fmla="*/ 803839 h 1167645"/>
              <a:gd name="connisteX22" fmla="*/ 1323340 w 1579103"/>
              <a:gd name="connsiteY22" fmla="*/ 877499 h 1167645"/>
              <a:gd name="connisteX23" fmla="*/ 1270635 w 1579103"/>
              <a:gd name="connsiteY23" fmla="*/ 961319 h 1167645"/>
              <a:gd name="connisteX24" fmla="*/ 1207770 w 1579103"/>
              <a:gd name="connsiteY24" fmla="*/ 1034979 h 1167645"/>
              <a:gd name="connisteX25" fmla="*/ 1134110 w 1579103"/>
              <a:gd name="connsiteY25" fmla="*/ 1087049 h 1167645"/>
              <a:gd name="connisteX26" fmla="*/ 1060450 w 1579103"/>
              <a:gd name="connsiteY26" fmla="*/ 1129594 h 1167645"/>
              <a:gd name="connisteX27" fmla="*/ 986790 w 1579103"/>
              <a:gd name="connsiteY27" fmla="*/ 1150549 h 1167645"/>
              <a:gd name="connisteX28" fmla="*/ 913765 w 1579103"/>
              <a:gd name="connsiteY28" fmla="*/ 1160709 h 1167645"/>
              <a:gd name="connisteX29" fmla="*/ 829310 w 1579103"/>
              <a:gd name="connsiteY29" fmla="*/ 1160709 h 1167645"/>
              <a:gd name="connisteX30" fmla="*/ 713740 w 1579103"/>
              <a:gd name="connsiteY30" fmla="*/ 1087049 h 1167645"/>
              <a:gd name="connisteX31" fmla="*/ 619760 w 1579103"/>
              <a:gd name="connsiteY31" fmla="*/ 1014024 h 1167645"/>
              <a:gd name="connisteX32" fmla="*/ 535305 w 1579103"/>
              <a:gd name="connsiteY32" fmla="*/ 961319 h 1167645"/>
              <a:gd name="connisteX33" fmla="*/ 462280 w 1579103"/>
              <a:gd name="connsiteY33" fmla="*/ 908614 h 1167645"/>
              <a:gd name="connisteX34" fmla="*/ 388620 w 1579103"/>
              <a:gd name="connsiteY34" fmla="*/ 866704 h 1167645"/>
              <a:gd name="connisteX35" fmla="*/ 304165 w 1579103"/>
              <a:gd name="connsiteY35" fmla="*/ 824794 h 1167645"/>
              <a:gd name="connisteX36" fmla="*/ 220345 w 1579103"/>
              <a:gd name="connsiteY36" fmla="*/ 824794 h 1167645"/>
              <a:gd name="connisteX37" fmla="*/ 146685 w 1579103"/>
              <a:gd name="connsiteY37" fmla="*/ 803839 h 1167645"/>
              <a:gd name="connisteX38" fmla="*/ 73660 w 1579103"/>
              <a:gd name="connsiteY38" fmla="*/ 761929 h 1167645"/>
              <a:gd name="connisteX39" fmla="*/ 0 w 1579103"/>
              <a:gd name="connsiteY39" fmla="*/ 730179 h 11676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Lst>
            <a:rect l="l" t="t" r="r" b="b"/>
            <a:pathLst>
              <a:path w="1579104" h="1167645">
                <a:moveTo>
                  <a:pt x="692785" y="110419"/>
                </a:moveTo>
                <a:cubicBezTo>
                  <a:pt x="708025" y="104704"/>
                  <a:pt x="743585" y="92004"/>
                  <a:pt x="777240" y="79304"/>
                </a:cubicBezTo>
                <a:cubicBezTo>
                  <a:pt x="810895" y="66604"/>
                  <a:pt x="829310" y="58349"/>
                  <a:pt x="861060" y="47554"/>
                </a:cubicBezTo>
                <a:cubicBezTo>
                  <a:pt x="892810" y="36759"/>
                  <a:pt x="905510" y="34854"/>
                  <a:pt x="934720" y="26599"/>
                </a:cubicBezTo>
                <a:cubicBezTo>
                  <a:pt x="963930" y="18344"/>
                  <a:pt x="979170" y="10089"/>
                  <a:pt x="1008380" y="5644"/>
                </a:cubicBezTo>
                <a:cubicBezTo>
                  <a:pt x="1037590" y="1199"/>
                  <a:pt x="1052195" y="5644"/>
                  <a:pt x="1081405" y="5644"/>
                </a:cubicBezTo>
                <a:cubicBezTo>
                  <a:pt x="1110615" y="5644"/>
                  <a:pt x="1125855" y="5644"/>
                  <a:pt x="1155065" y="5644"/>
                </a:cubicBezTo>
                <a:cubicBezTo>
                  <a:pt x="1184275" y="5644"/>
                  <a:pt x="1199515" y="5644"/>
                  <a:pt x="1228725" y="5644"/>
                </a:cubicBezTo>
                <a:cubicBezTo>
                  <a:pt x="1257935" y="5644"/>
                  <a:pt x="1273175" y="5644"/>
                  <a:pt x="1302385" y="5644"/>
                </a:cubicBezTo>
                <a:cubicBezTo>
                  <a:pt x="1331595" y="5644"/>
                  <a:pt x="1346200" y="5644"/>
                  <a:pt x="1375410" y="5644"/>
                </a:cubicBezTo>
                <a:cubicBezTo>
                  <a:pt x="1404620" y="5644"/>
                  <a:pt x="1419860" y="-7056"/>
                  <a:pt x="1449070" y="5644"/>
                </a:cubicBezTo>
                <a:cubicBezTo>
                  <a:pt x="1478280" y="18344"/>
                  <a:pt x="1501775" y="41204"/>
                  <a:pt x="1522730" y="68509"/>
                </a:cubicBezTo>
                <a:cubicBezTo>
                  <a:pt x="1543685" y="95814"/>
                  <a:pt x="1543685" y="112959"/>
                  <a:pt x="1554480" y="142169"/>
                </a:cubicBezTo>
                <a:cubicBezTo>
                  <a:pt x="1565275" y="171379"/>
                  <a:pt x="1570990" y="186619"/>
                  <a:pt x="1575435" y="215829"/>
                </a:cubicBezTo>
                <a:cubicBezTo>
                  <a:pt x="1579880" y="245039"/>
                  <a:pt x="1575435" y="259644"/>
                  <a:pt x="1575435" y="288854"/>
                </a:cubicBezTo>
                <a:cubicBezTo>
                  <a:pt x="1575435" y="318064"/>
                  <a:pt x="1575435" y="333304"/>
                  <a:pt x="1575435" y="362514"/>
                </a:cubicBezTo>
                <a:cubicBezTo>
                  <a:pt x="1575435" y="391724"/>
                  <a:pt x="1575435" y="406964"/>
                  <a:pt x="1575435" y="436174"/>
                </a:cubicBezTo>
                <a:cubicBezTo>
                  <a:pt x="1575435" y="465384"/>
                  <a:pt x="1583690" y="480624"/>
                  <a:pt x="1575435" y="509834"/>
                </a:cubicBezTo>
                <a:cubicBezTo>
                  <a:pt x="1567180" y="539044"/>
                  <a:pt x="1550670" y="554284"/>
                  <a:pt x="1533525" y="583494"/>
                </a:cubicBezTo>
                <a:cubicBezTo>
                  <a:pt x="1516380" y="612704"/>
                  <a:pt x="1510030" y="627309"/>
                  <a:pt x="1490980" y="656519"/>
                </a:cubicBezTo>
                <a:cubicBezTo>
                  <a:pt x="1471930" y="685729"/>
                  <a:pt x="1461770" y="700969"/>
                  <a:pt x="1438910" y="730179"/>
                </a:cubicBezTo>
                <a:cubicBezTo>
                  <a:pt x="1416050" y="759389"/>
                  <a:pt x="1398270" y="774629"/>
                  <a:pt x="1375410" y="803839"/>
                </a:cubicBezTo>
                <a:cubicBezTo>
                  <a:pt x="1352550" y="833049"/>
                  <a:pt x="1344295" y="845749"/>
                  <a:pt x="1323340" y="877499"/>
                </a:cubicBezTo>
                <a:cubicBezTo>
                  <a:pt x="1302385" y="909249"/>
                  <a:pt x="1293495" y="929569"/>
                  <a:pt x="1270635" y="961319"/>
                </a:cubicBezTo>
                <a:cubicBezTo>
                  <a:pt x="1247775" y="993069"/>
                  <a:pt x="1235075" y="1009579"/>
                  <a:pt x="1207770" y="1034979"/>
                </a:cubicBezTo>
                <a:cubicBezTo>
                  <a:pt x="1180465" y="1060379"/>
                  <a:pt x="1163320" y="1067999"/>
                  <a:pt x="1134110" y="1087049"/>
                </a:cubicBezTo>
                <a:cubicBezTo>
                  <a:pt x="1104900" y="1106099"/>
                  <a:pt x="1089660" y="1116894"/>
                  <a:pt x="1060450" y="1129594"/>
                </a:cubicBezTo>
                <a:cubicBezTo>
                  <a:pt x="1031240" y="1142294"/>
                  <a:pt x="1016000" y="1144199"/>
                  <a:pt x="986790" y="1150549"/>
                </a:cubicBezTo>
                <a:cubicBezTo>
                  <a:pt x="957580" y="1156899"/>
                  <a:pt x="945515" y="1158804"/>
                  <a:pt x="913765" y="1160709"/>
                </a:cubicBezTo>
                <a:cubicBezTo>
                  <a:pt x="882015" y="1162614"/>
                  <a:pt x="869315" y="1175314"/>
                  <a:pt x="829310" y="1160709"/>
                </a:cubicBezTo>
                <a:cubicBezTo>
                  <a:pt x="789305" y="1146104"/>
                  <a:pt x="755650" y="1116259"/>
                  <a:pt x="713740" y="1087049"/>
                </a:cubicBezTo>
                <a:cubicBezTo>
                  <a:pt x="671830" y="1057839"/>
                  <a:pt x="655320" y="1039424"/>
                  <a:pt x="619760" y="1014024"/>
                </a:cubicBezTo>
                <a:cubicBezTo>
                  <a:pt x="584200" y="988624"/>
                  <a:pt x="567055" y="982274"/>
                  <a:pt x="535305" y="961319"/>
                </a:cubicBezTo>
                <a:cubicBezTo>
                  <a:pt x="503555" y="940364"/>
                  <a:pt x="491490" y="927664"/>
                  <a:pt x="462280" y="908614"/>
                </a:cubicBezTo>
                <a:cubicBezTo>
                  <a:pt x="433070" y="889564"/>
                  <a:pt x="420370" y="883214"/>
                  <a:pt x="388620" y="866704"/>
                </a:cubicBezTo>
                <a:cubicBezTo>
                  <a:pt x="356870" y="850194"/>
                  <a:pt x="337820" y="833049"/>
                  <a:pt x="304165" y="824794"/>
                </a:cubicBezTo>
                <a:cubicBezTo>
                  <a:pt x="270510" y="816539"/>
                  <a:pt x="252095" y="829239"/>
                  <a:pt x="220345" y="824794"/>
                </a:cubicBezTo>
                <a:cubicBezTo>
                  <a:pt x="188595" y="820349"/>
                  <a:pt x="175895" y="816539"/>
                  <a:pt x="146685" y="803839"/>
                </a:cubicBezTo>
                <a:cubicBezTo>
                  <a:pt x="117475" y="791139"/>
                  <a:pt x="102870" y="776534"/>
                  <a:pt x="73660" y="761929"/>
                </a:cubicBezTo>
                <a:cubicBezTo>
                  <a:pt x="44450" y="747324"/>
                  <a:pt x="13335" y="735894"/>
                  <a:pt x="0" y="730179"/>
                </a:cubicBezTo>
              </a:path>
            </a:pathLst>
          </a:custGeom>
          <a:noFill/>
          <a:ln w="38100">
            <a:solidFill>
              <a:srgbClr val="7030A0"/>
            </a:solidFill>
            <a:prstDash val="sysDash"/>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
        <p:nvSpPr>
          <p:cNvPr id="6" name="任意多边形 5"/>
          <p:cNvSpPr/>
          <p:nvPr/>
        </p:nvSpPr>
        <p:spPr>
          <a:xfrm>
            <a:off x="2150745" y="4164965"/>
            <a:ext cx="1446530" cy="793115"/>
          </a:xfrm>
          <a:custGeom>
            <a:avLst/>
            <a:gdLst>
              <a:gd name="connisteX0" fmla="*/ 551409 w 1446377"/>
              <a:gd name="connsiteY0" fmla="*/ 66533 h 793076"/>
              <a:gd name="connisteX1" fmla="*/ 625069 w 1446377"/>
              <a:gd name="connsiteY1" fmla="*/ 56373 h 793076"/>
              <a:gd name="connisteX2" fmla="*/ 708889 w 1446377"/>
              <a:gd name="connsiteY2" fmla="*/ 35418 h 793076"/>
              <a:gd name="connisteX3" fmla="*/ 793344 w 1446377"/>
              <a:gd name="connsiteY3" fmla="*/ 14463 h 793076"/>
              <a:gd name="connisteX4" fmla="*/ 866369 w 1446377"/>
              <a:gd name="connsiteY4" fmla="*/ 3668 h 793076"/>
              <a:gd name="connisteX5" fmla="*/ 940029 w 1446377"/>
              <a:gd name="connsiteY5" fmla="*/ 3668 h 793076"/>
              <a:gd name="connisteX6" fmla="*/ 1013689 w 1446377"/>
              <a:gd name="connsiteY6" fmla="*/ 3668 h 793076"/>
              <a:gd name="connisteX7" fmla="*/ 1087349 w 1446377"/>
              <a:gd name="connsiteY7" fmla="*/ 3668 h 793076"/>
              <a:gd name="connisteX8" fmla="*/ 1171169 w 1446377"/>
              <a:gd name="connsiteY8" fmla="*/ 3668 h 793076"/>
              <a:gd name="connisteX9" fmla="*/ 1254989 w 1446377"/>
              <a:gd name="connsiteY9" fmla="*/ 3668 h 793076"/>
              <a:gd name="connisteX10" fmla="*/ 1328649 w 1446377"/>
              <a:gd name="connsiteY10" fmla="*/ 3668 h 793076"/>
              <a:gd name="connisteX11" fmla="*/ 1402309 w 1446377"/>
              <a:gd name="connsiteY11" fmla="*/ 45578 h 793076"/>
              <a:gd name="connisteX12" fmla="*/ 1444219 w 1446377"/>
              <a:gd name="connsiteY12" fmla="*/ 119238 h 793076"/>
              <a:gd name="connisteX13" fmla="*/ 1433424 w 1446377"/>
              <a:gd name="connsiteY13" fmla="*/ 192898 h 793076"/>
              <a:gd name="connisteX14" fmla="*/ 1402309 w 1446377"/>
              <a:gd name="connsiteY14" fmla="*/ 266558 h 793076"/>
              <a:gd name="connisteX15" fmla="*/ 1349604 w 1446377"/>
              <a:gd name="connsiteY15" fmla="*/ 339583 h 793076"/>
              <a:gd name="connisteX16" fmla="*/ 1286739 w 1446377"/>
              <a:gd name="connsiteY16" fmla="*/ 413243 h 793076"/>
              <a:gd name="connisteX17" fmla="*/ 1202919 w 1446377"/>
              <a:gd name="connsiteY17" fmla="*/ 486903 h 793076"/>
              <a:gd name="connisteX18" fmla="*/ 1129259 w 1446377"/>
              <a:gd name="connsiteY18" fmla="*/ 560563 h 793076"/>
              <a:gd name="connisteX19" fmla="*/ 1076554 w 1446377"/>
              <a:gd name="connsiteY19" fmla="*/ 633588 h 793076"/>
              <a:gd name="connisteX20" fmla="*/ 1002894 w 1446377"/>
              <a:gd name="connsiteY20" fmla="*/ 686293 h 793076"/>
              <a:gd name="connisteX21" fmla="*/ 929869 w 1446377"/>
              <a:gd name="connsiteY21" fmla="*/ 738998 h 793076"/>
              <a:gd name="connisteX22" fmla="*/ 856209 w 1446377"/>
              <a:gd name="connsiteY22" fmla="*/ 770113 h 793076"/>
              <a:gd name="connisteX23" fmla="*/ 771754 w 1446377"/>
              <a:gd name="connsiteY23" fmla="*/ 791703 h 793076"/>
              <a:gd name="connisteX24" fmla="*/ 698729 w 1446377"/>
              <a:gd name="connsiteY24" fmla="*/ 738998 h 793076"/>
              <a:gd name="connisteX25" fmla="*/ 625069 w 1446377"/>
              <a:gd name="connsiteY25" fmla="*/ 686293 h 793076"/>
              <a:gd name="connisteX26" fmla="*/ 551409 w 1446377"/>
              <a:gd name="connsiteY26" fmla="*/ 623428 h 793076"/>
              <a:gd name="connisteX27" fmla="*/ 467589 w 1446377"/>
              <a:gd name="connsiteY27" fmla="*/ 581518 h 793076"/>
              <a:gd name="connisteX28" fmla="*/ 393929 w 1446377"/>
              <a:gd name="connsiteY28" fmla="*/ 560563 h 793076"/>
              <a:gd name="connisteX29" fmla="*/ 320269 w 1446377"/>
              <a:gd name="connsiteY29" fmla="*/ 549768 h 793076"/>
              <a:gd name="connisteX30" fmla="*/ 247244 w 1446377"/>
              <a:gd name="connsiteY30" fmla="*/ 549768 h 793076"/>
              <a:gd name="connisteX31" fmla="*/ 162789 w 1446377"/>
              <a:gd name="connsiteY31" fmla="*/ 539608 h 793076"/>
              <a:gd name="connisteX32" fmla="*/ 78969 w 1446377"/>
              <a:gd name="connsiteY32" fmla="*/ 497063 h 793076"/>
              <a:gd name="connisteX33" fmla="*/ 5309 w 1446377"/>
              <a:gd name="connsiteY33" fmla="*/ 465948 h 793076"/>
              <a:gd name="connisteX34" fmla="*/ 16104 w 1446377"/>
              <a:gd name="connsiteY34" fmla="*/ 392288 h 793076"/>
              <a:gd name="connisteX35" fmla="*/ 58014 w 1446377"/>
              <a:gd name="connsiteY35" fmla="*/ 318628 h 793076"/>
              <a:gd name="connisteX36" fmla="*/ 120879 w 1446377"/>
              <a:gd name="connsiteY36" fmla="*/ 245603 h 793076"/>
              <a:gd name="connisteX37" fmla="*/ 194539 w 1446377"/>
              <a:gd name="connsiteY37" fmla="*/ 203058 h 793076"/>
              <a:gd name="connisteX38" fmla="*/ 278359 w 1446377"/>
              <a:gd name="connsiteY38" fmla="*/ 171943 h 793076"/>
              <a:gd name="connisteX39" fmla="*/ 352019 w 1446377"/>
              <a:gd name="connsiteY39" fmla="*/ 171943 h 793076"/>
              <a:gd name="connisteX40" fmla="*/ 435839 w 1446377"/>
              <a:gd name="connsiteY40" fmla="*/ 140193 h 793076"/>
              <a:gd name="connisteX41" fmla="*/ 509499 w 1446377"/>
              <a:gd name="connsiteY41" fmla="*/ 109078 h 793076"/>
              <a:gd name="connisteX42" fmla="*/ 583159 w 1446377"/>
              <a:gd name="connsiteY42" fmla="*/ 56373 h 79307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Lst>
            <a:rect l="l" t="t" r="r" b="b"/>
            <a:pathLst>
              <a:path w="1446378" h="793076">
                <a:moveTo>
                  <a:pt x="551410" y="66534"/>
                </a:moveTo>
                <a:cubicBezTo>
                  <a:pt x="564745" y="64629"/>
                  <a:pt x="593320" y="62724"/>
                  <a:pt x="625070" y="56374"/>
                </a:cubicBezTo>
                <a:cubicBezTo>
                  <a:pt x="656820" y="50024"/>
                  <a:pt x="675235" y="43674"/>
                  <a:pt x="708890" y="35419"/>
                </a:cubicBezTo>
                <a:cubicBezTo>
                  <a:pt x="742545" y="27164"/>
                  <a:pt x="761595" y="20814"/>
                  <a:pt x="793345" y="14464"/>
                </a:cubicBezTo>
                <a:cubicBezTo>
                  <a:pt x="825095" y="8114"/>
                  <a:pt x="837160" y="5574"/>
                  <a:pt x="866370" y="3669"/>
                </a:cubicBezTo>
                <a:cubicBezTo>
                  <a:pt x="895580" y="1764"/>
                  <a:pt x="910820" y="3669"/>
                  <a:pt x="940030" y="3669"/>
                </a:cubicBezTo>
                <a:cubicBezTo>
                  <a:pt x="969240" y="3669"/>
                  <a:pt x="984480" y="3669"/>
                  <a:pt x="1013690" y="3669"/>
                </a:cubicBezTo>
                <a:cubicBezTo>
                  <a:pt x="1042900" y="3669"/>
                  <a:pt x="1055600" y="3669"/>
                  <a:pt x="1087350" y="3669"/>
                </a:cubicBezTo>
                <a:cubicBezTo>
                  <a:pt x="1119100" y="3669"/>
                  <a:pt x="1137515" y="3669"/>
                  <a:pt x="1171170" y="3669"/>
                </a:cubicBezTo>
                <a:cubicBezTo>
                  <a:pt x="1204825" y="3669"/>
                  <a:pt x="1223240" y="3669"/>
                  <a:pt x="1254990" y="3669"/>
                </a:cubicBezTo>
                <a:cubicBezTo>
                  <a:pt x="1286740" y="3669"/>
                  <a:pt x="1299440" y="-4586"/>
                  <a:pt x="1328650" y="3669"/>
                </a:cubicBezTo>
                <a:cubicBezTo>
                  <a:pt x="1357860" y="11924"/>
                  <a:pt x="1379450" y="22719"/>
                  <a:pt x="1402310" y="45579"/>
                </a:cubicBezTo>
                <a:cubicBezTo>
                  <a:pt x="1425170" y="68439"/>
                  <a:pt x="1437870" y="90029"/>
                  <a:pt x="1444220" y="119239"/>
                </a:cubicBezTo>
                <a:cubicBezTo>
                  <a:pt x="1450570" y="148449"/>
                  <a:pt x="1441680" y="163689"/>
                  <a:pt x="1433425" y="192899"/>
                </a:cubicBezTo>
                <a:cubicBezTo>
                  <a:pt x="1425170" y="222109"/>
                  <a:pt x="1418820" y="237349"/>
                  <a:pt x="1402310" y="266559"/>
                </a:cubicBezTo>
                <a:cubicBezTo>
                  <a:pt x="1385800" y="295769"/>
                  <a:pt x="1372465" y="310374"/>
                  <a:pt x="1349605" y="339584"/>
                </a:cubicBezTo>
                <a:cubicBezTo>
                  <a:pt x="1326745" y="368794"/>
                  <a:pt x="1315950" y="384034"/>
                  <a:pt x="1286740" y="413244"/>
                </a:cubicBezTo>
                <a:cubicBezTo>
                  <a:pt x="1257530" y="442454"/>
                  <a:pt x="1234670" y="457694"/>
                  <a:pt x="1202920" y="486904"/>
                </a:cubicBezTo>
                <a:cubicBezTo>
                  <a:pt x="1171170" y="516114"/>
                  <a:pt x="1154660" y="531354"/>
                  <a:pt x="1129260" y="560564"/>
                </a:cubicBezTo>
                <a:cubicBezTo>
                  <a:pt x="1103860" y="589774"/>
                  <a:pt x="1101955" y="608189"/>
                  <a:pt x="1076555" y="633589"/>
                </a:cubicBezTo>
                <a:cubicBezTo>
                  <a:pt x="1051155" y="658989"/>
                  <a:pt x="1032105" y="665339"/>
                  <a:pt x="1002895" y="686294"/>
                </a:cubicBezTo>
                <a:cubicBezTo>
                  <a:pt x="973685" y="707249"/>
                  <a:pt x="959080" y="722489"/>
                  <a:pt x="929870" y="738999"/>
                </a:cubicBezTo>
                <a:cubicBezTo>
                  <a:pt x="900660" y="755509"/>
                  <a:pt x="887960" y="759319"/>
                  <a:pt x="856210" y="770114"/>
                </a:cubicBezTo>
                <a:cubicBezTo>
                  <a:pt x="824460" y="780909"/>
                  <a:pt x="803505" y="798054"/>
                  <a:pt x="771755" y="791704"/>
                </a:cubicBezTo>
                <a:cubicBezTo>
                  <a:pt x="740005" y="785354"/>
                  <a:pt x="727940" y="759954"/>
                  <a:pt x="698730" y="738999"/>
                </a:cubicBezTo>
                <a:cubicBezTo>
                  <a:pt x="669520" y="718044"/>
                  <a:pt x="654280" y="709154"/>
                  <a:pt x="625070" y="686294"/>
                </a:cubicBezTo>
                <a:cubicBezTo>
                  <a:pt x="595860" y="663434"/>
                  <a:pt x="583160" y="644384"/>
                  <a:pt x="551410" y="623429"/>
                </a:cubicBezTo>
                <a:cubicBezTo>
                  <a:pt x="519660" y="602474"/>
                  <a:pt x="499340" y="594219"/>
                  <a:pt x="467590" y="581519"/>
                </a:cubicBezTo>
                <a:cubicBezTo>
                  <a:pt x="435840" y="568819"/>
                  <a:pt x="423140" y="566914"/>
                  <a:pt x="393930" y="560564"/>
                </a:cubicBezTo>
                <a:cubicBezTo>
                  <a:pt x="364720" y="554214"/>
                  <a:pt x="349480" y="551674"/>
                  <a:pt x="320270" y="549769"/>
                </a:cubicBezTo>
                <a:cubicBezTo>
                  <a:pt x="291060" y="547864"/>
                  <a:pt x="278995" y="551674"/>
                  <a:pt x="247245" y="549769"/>
                </a:cubicBezTo>
                <a:cubicBezTo>
                  <a:pt x="215495" y="547864"/>
                  <a:pt x="196445" y="550404"/>
                  <a:pt x="162790" y="539609"/>
                </a:cubicBezTo>
                <a:cubicBezTo>
                  <a:pt x="129135" y="528814"/>
                  <a:pt x="110720" y="511669"/>
                  <a:pt x="78970" y="497064"/>
                </a:cubicBezTo>
                <a:cubicBezTo>
                  <a:pt x="47220" y="482459"/>
                  <a:pt x="18010" y="486904"/>
                  <a:pt x="5310" y="465949"/>
                </a:cubicBezTo>
                <a:cubicBezTo>
                  <a:pt x="-7390" y="444994"/>
                  <a:pt x="5310" y="421499"/>
                  <a:pt x="16105" y="392289"/>
                </a:cubicBezTo>
                <a:cubicBezTo>
                  <a:pt x="26900" y="363079"/>
                  <a:pt x="37060" y="347839"/>
                  <a:pt x="58015" y="318629"/>
                </a:cubicBezTo>
                <a:cubicBezTo>
                  <a:pt x="78970" y="289419"/>
                  <a:pt x="93575" y="268464"/>
                  <a:pt x="120880" y="245604"/>
                </a:cubicBezTo>
                <a:cubicBezTo>
                  <a:pt x="148185" y="222744"/>
                  <a:pt x="162790" y="217664"/>
                  <a:pt x="194540" y="203059"/>
                </a:cubicBezTo>
                <a:cubicBezTo>
                  <a:pt x="226290" y="188454"/>
                  <a:pt x="246610" y="178294"/>
                  <a:pt x="278360" y="171944"/>
                </a:cubicBezTo>
                <a:cubicBezTo>
                  <a:pt x="310110" y="165594"/>
                  <a:pt x="320270" y="178294"/>
                  <a:pt x="352020" y="171944"/>
                </a:cubicBezTo>
                <a:cubicBezTo>
                  <a:pt x="383770" y="165594"/>
                  <a:pt x="404090" y="152894"/>
                  <a:pt x="435840" y="140194"/>
                </a:cubicBezTo>
                <a:cubicBezTo>
                  <a:pt x="467590" y="127494"/>
                  <a:pt x="480290" y="125589"/>
                  <a:pt x="509500" y="109079"/>
                </a:cubicBezTo>
                <a:cubicBezTo>
                  <a:pt x="538710" y="92569"/>
                  <a:pt x="569825" y="66534"/>
                  <a:pt x="583160" y="56374"/>
                </a:cubicBezTo>
              </a:path>
            </a:pathLst>
          </a:custGeom>
          <a:noFill/>
          <a:ln w="38100">
            <a:solidFill>
              <a:srgbClr val="FF0000"/>
            </a:solidFill>
            <a:prstDash val="dashDot"/>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
        <p:nvSpPr>
          <p:cNvPr id="3" name="任意多边形 2"/>
          <p:cNvSpPr/>
          <p:nvPr/>
        </p:nvSpPr>
        <p:spPr>
          <a:xfrm>
            <a:off x="6083935" y="4508818"/>
            <a:ext cx="833755" cy="368300"/>
          </a:xfrm>
          <a:custGeom>
            <a:avLst/>
            <a:gdLst>
              <a:gd name="connisteX0" fmla="*/ 692785 w 1579103"/>
              <a:gd name="connsiteY0" fmla="*/ 110419 h 1167645"/>
              <a:gd name="connisteX1" fmla="*/ 777240 w 1579103"/>
              <a:gd name="connsiteY1" fmla="*/ 79304 h 1167645"/>
              <a:gd name="connisteX2" fmla="*/ 861060 w 1579103"/>
              <a:gd name="connsiteY2" fmla="*/ 47554 h 1167645"/>
              <a:gd name="connisteX3" fmla="*/ 934720 w 1579103"/>
              <a:gd name="connsiteY3" fmla="*/ 26599 h 1167645"/>
              <a:gd name="connisteX4" fmla="*/ 1008380 w 1579103"/>
              <a:gd name="connsiteY4" fmla="*/ 5644 h 1167645"/>
              <a:gd name="connisteX5" fmla="*/ 1081405 w 1579103"/>
              <a:gd name="connsiteY5" fmla="*/ 5644 h 1167645"/>
              <a:gd name="connisteX6" fmla="*/ 1155065 w 1579103"/>
              <a:gd name="connsiteY6" fmla="*/ 5644 h 1167645"/>
              <a:gd name="connisteX7" fmla="*/ 1228725 w 1579103"/>
              <a:gd name="connsiteY7" fmla="*/ 5644 h 1167645"/>
              <a:gd name="connisteX8" fmla="*/ 1302385 w 1579103"/>
              <a:gd name="connsiteY8" fmla="*/ 5644 h 1167645"/>
              <a:gd name="connisteX9" fmla="*/ 1375410 w 1579103"/>
              <a:gd name="connsiteY9" fmla="*/ 5644 h 1167645"/>
              <a:gd name="connisteX10" fmla="*/ 1449070 w 1579103"/>
              <a:gd name="connsiteY10" fmla="*/ 5644 h 1167645"/>
              <a:gd name="connisteX11" fmla="*/ 1522730 w 1579103"/>
              <a:gd name="connsiteY11" fmla="*/ 68509 h 1167645"/>
              <a:gd name="connisteX12" fmla="*/ 1554480 w 1579103"/>
              <a:gd name="connsiteY12" fmla="*/ 142169 h 1167645"/>
              <a:gd name="connisteX13" fmla="*/ 1575435 w 1579103"/>
              <a:gd name="connsiteY13" fmla="*/ 215829 h 1167645"/>
              <a:gd name="connisteX14" fmla="*/ 1575435 w 1579103"/>
              <a:gd name="connsiteY14" fmla="*/ 288854 h 1167645"/>
              <a:gd name="connisteX15" fmla="*/ 1575435 w 1579103"/>
              <a:gd name="connsiteY15" fmla="*/ 362514 h 1167645"/>
              <a:gd name="connisteX16" fmla="*/ 1575435 w 1579103"/>
              <a:gd name="connsiteY16" fmla="*/ 436174 h 1167645"/>
              <a:gd name="connisteX17" fmla="*/ 1575435 w 1579103"/>
              <a:gd name="connsiteY17" fmla="*/ 509834 h 1167645"/>
              <a:gd name="connisteX18" fmla="*/ 1533525 w 1579103"/>
              <a:gd name="connsiteY18" fmla="*/ 583494 h 1167645"/>
              <a:gd name="connisteX19" fmla="*/ 1490980 w 1579103"/>
              <a:gd name="connsiteY19" fmla="*/ 656519 h 1167645"/>
              <a:gd name="connisteX20" fmla="*/ 1438910 w 1579103"/>
              <a:gd name="connsiteY20" fmla="*/ 730179 h 1167645"/>
              <a:gd name="connisteX21" fmla="*/ 1375410 w 1579103"/>
              <a:gd name="connsiteY21" fmla="*/ 803839 h 1167645"/>
              <a:gd name="connisteX22" fmla="*/ 1323340 w 1579103"/>
              <a:gd name="connsiteY22" fmla="*/ 877499 h 1167645"/>
              <a:gd name="connisteX23" fmla="*/ 1270635 w 1579103"/>
              <a:gd name="connsiteY23" fmla="*/ 961319 h 1167645"/>
              <a:gd name="connisteX24" fmla="*/ 1207770 w 1579103"/>
              <a:gd name="connsiteY24" fmla="*/ 1034979 h 1167645"/>
              <a:gd name="connisteX25" fmla="*/ 1134110 w 1579103"/>
              <a:gd name="connsiteY25" fmla="*/ 1087049 h 1167645"/>
              <a:gd name="connisteX26" fmla="*/ 1060450 w 1579103"/>
              <a:gd name="connsiteY26" fmla="*/ 1129594 h 1167645"/>
              <a:gd name="connisteX27" fmla="*/ 986790 w 1579103"/>
              <a:gd name="connsiteY27" fmla="*/ 1150549 h 1167645"/>
              <a:gd name="connisteX28" fmla="*/ 913765 w 1579103"/>
              <a:gd name="connsiteY28" fmla="*/ 1160709 h 1167645"/>
              <a:gd name="connisteX29" fmla="*/ 829310 w 1579103"/>
              <a:gd name="connsiteY29" fmla="*/ 1160709 h 1167645"/>
              <a:gd name="connisteX30" fmla="*/ 713740 w 1579103"/>
              <a:gd name="connsiteY30" fmla="*/ 1087049 h 1167645"/>
              <a:gd name="connisteX31" fmla="*/ 619760 w 1579103"/>
              <a:gd name="connsiteY31" fmla="*/ 1014024 h 1167645"/>
              <a:gd name="connisteX32" fmla="*/ 535305 w 1579103"/>
              <a:gd name="connsiteY32" fmla="*/ 961319 h 1167645"/>
              <a:gd name="connisteX33" fmla="*/ 462280 w 1579103"/>
              <a:gd name="connsiteY33" fmla="*/ 908614 h 1167645"/>
              <a:gd name="connisteX34" fmla="*/ 388620 w 1579103"/>
              <a:gd name="connsiteY34" fmla="*/ 866704 h 1167645"/>
              <a:gd name="connisteX35" fmla="*/ 304165 w 1579103"/>
              <a:gd name="connsiteY35" fmla="*/ 824794 h 1167645"/>
              <a:gd name="connisteX36" fmla="*/ 220345 w 1579103"/>
              <a:gd name="connsiteY36" fmla="*/ 824794 h 1167645"/>
              <a:gd name="connisteX37" fmla="*/ 146685 w 1579103"/>
              <a:gd name="connsiteY37" fmla="*/ 803839 h 1167645"/>
              <a:gd name="connisteX38" fmla="*/ 73660 w 1579103"/>
              <a:gd name="connsiteY38" fmla="*/ 761929 h 1167645"/>
              <a:gd name="connisteX39" fmla="*/ 0 w 1579103"/>
              <a:gd name="connsiteY39" fmla="*/ 730179 h 11676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Lst>
            <a:rect l="l" t="t" r="r" b="b"/>
            <a:pathLst>
              <a:path w="1579104" h="1167645">
                <a:moveTo>
                  <a:pt x="692785" y="110419"/>
                </a:moveTo>
                <a:cubicBezTo>
                  <a:pt x="708025" y="104704"/>
                  <a:pt x="743585" y="92004"/>
                  <a:pt x="777240" y="79304"/>
                </a:cubicBezTo>
                <a:cubicBezTo>
                  <a:pt x="810895" y="66604"/>
                  <a:pt x="829310" y="58349"/>
                  <a:pt x="861060" y="47554"/>
                </a:cubicBezTo>
                <a:cubicBezTo>
                  <a:pt x="892810" y="36759"/>
                  <a:pt x="905510" y="34854"/>
                  <a:pt x="934720" y="26599"/>
                </a:cubicBezTo>
                <a:cubicBezTo>
                  <a:pt x="963930" y="18344"/>
                  <a:pt x="979170" y="10089"/>
                  <a:pt x="1008380" y="5644"/>
                </a:cubicBezTo>
                <a:cubicBezTo>
                  <a:pt x="1037590" y="1199"/>
                  <a:pt x="1052195" y="5644"/>
                  <a:pt x="1081405" y="5644"/>
                </a:cubicBezTo>
                <a:cubicBezTo>
                  <a:pt x="1110615" y="5644"/>
                  <a:pt x="1125855" y="5644"/>
                  <a:pt x="1155065" y="5644"/>
                </a:cubicBezTo>
                <a:cubicBezTo>
                  <a:pt x="1184275" y="5644"/>
                  <a:pt x="1199515" y="5644"/>
                  <a:pt x="1228725" y="5644"/>
                </a:cubicBezTo>
                <a:cubicBezTo>
                  <a:pt x="1257935" y="5644"/>
                  <a:pt x="1273175" y="5644"/>
                  <a:pt x="1302385" y="5644"/>
                </a:cubicBezTo>
                <a:cubicBezTo>
                  <a:pt x="1331595" y="5644"/>
                  <a:pt x="1346200" y="5644"/>
                  <a:pt x="1375410" y="5644"/>
                </a:cubicBezTo>
                <a:cubicBezTo>
                  <a:pt x="1404620" y="5644"/>
                  <a:pt x="1419860" y="-7056"/>
                  <a:pt x="1449070" y="5644"/>
                </a:cubicBezTo>
                <a:cubicBezTo>
                  <a:pt x="1478280" y="18344"/>
                  <a:pt x="1501775" y="41204"/>
                  <a:pt x="1522730" y="68509"/>
                </a:cubicBezTo>
                <a:cubicBezTo>
                  <a:pt x="1543685" y="95814"/>
                  <a:pt x="1543685" y="112959"/>
                  <a:pt x="1554480" y="142169"/>
                </a:cubicBezTo>
                <a:cubicBezTo>
                  <a:pt x="1565275" y="171379"/>
                  <a:pt x="1570990" y="186619"/>
                  <a:pt x="1575435" y="215829"/>
                </a:cubicBezTo>
                <a:cubicBezTo>
                  <a:pt x="1579880" y="245039"/>
                  <a:pt x="1575435" y="259644"/>
                  <a:pt x="1575435" y="288854"/>
                </a:cubicBezTo>
                <a:cubicBezTo>
                  <a:pt x="1575435" y="318064"/>
                  <a:pt x="1575435" y="333304"/>
                  <a:pt x="1575435" y="362514"/>
                </a:cubicBezTo>
                <a:cubicBezTo>
                  <a:pt x="1575435" y="391724"/>
                  <a:pt x="1575435" y="406964"/>
                  <a:pt x="1575435" y="436174"/>
                </a:cubicBezTo>
                <a:cubicBezTo>
                  <a:pt x="1575435" y="465384"/>
                  <a:pt x="1583690" y="480624"/>
                  <a:pt x="1575435" y="509834"/>
                </a:cubicBezTo>
                <a:cubicBezTo>
                  <a:pt x="1567180" y="539044"/>
                  <a:pt x="1550670" y="554284"/>
                  <a:pt x="1533525" y="583494"/>
                </a:cubicBezTo>
                <a:cubicBezTo>
                  <a:pt x="1516380" y="612704"/>
                  <a:pt x="1510030" y="627309"/>
                  <a:pt x="1490980" y="656519"/>
                </a:cubicBezTo>
                <a:cubicBezTo>
                  <a:pt x="1471930" y="685729"/>
                  <a:pt x="1461770" y="700969"/>
                  <a:pt x="1438910" y="730179"/>
                </a:cubicBezTo>
                <a:cubicBezTo>
                  <a:pt x="1416050" y="759389"/>
                  <a:pt x="1398270" y="774629"/>
                  <a:pt x="1375410" y="803839"/>
                </a:cubicBezTo>
                <a:cubicBezTo>
                  <a:pt x="1352550" y="833049"/>
                  <a:pt x="1344295" y="845749"/>
                  <a:pt x="1323340" y="877499"/>
                </a:cubicBezTo>
                <a:cubicBezTo>
                  <a:pt x="1302385" y="909249"/>
                  <a:pt x="1293495" y="929569"/>
                  <a:pt x="1270635" y="961319"/>
                </a:cubicBezTo>
                <a:cubicBezTo>
                  <a:pt x="1247775" y="993069"/>
                  <a:pt x="1235075" y="1009579"/>
                  <a:pt x="1207770" y="1034979"/>
                </a:cubicBezTo>
                <a:cubicBezTo>
                  <a:pt x="1180465" y="1060379"/>
                  <a:pt x="1163320" y="1067999"/>
                  <a:pt x="1134110" y="1087049"/>
                </a:cubicBezTo>
                <a:cubicBezTo>
                  <a:pt x="1104900" y="1106099"/>
                  <a:pt x="1089660" y="1116894"/>
                  <a:pt x="1060450" y="1129594"/>
                </a:cubicBezTo>
                <a:cubicBezTo>
                  <a:pt x="1031240" y="1142294"/>
                  <a:pt x="1016000" y="1144199"/>
                  <a:pt x="986790" y="1150549"/>
                </a:cubicBezTo>
                <a:cubicBezTo>
                  <a:pt x="957580" y="1156899"/>
                  <a:pt x="945515" y="1158804"/>
                  <a:pt x="913765" y="1160709"/>
                </a:cubicBezTo>
                <a:cubicBezTo>
                  <a:pt x="882015" y="1162614"/>
                  <a:pt x="869315" y="1175314"/>
                  <a:pt x="829310" y="1160709"/>
                </a:cubicBezTo>
                <a:cubicBezTo>
                  <a:pt x="789305" y="1146104"/>
                  <a:pt x="755650" y="1116259"/>
                  <a:pt x="713740" y="1087049"/>
                </a:cubicBezTo>
                <a:cubicBezTo>
                  <a:pt x="671830" y="1057839"/>
                  <a:pt x="655320" y="1039424"/>
                  <a:pt x="619760" y="1014024"/>
                </a:cubicBezTo>
                <a:cubicBezTo>
                  <a:pt x="584200" y="988624"/>
                  <a:pt x="567055" y="982274"/>
                  <a:pt x="535305" y="961319"/>
                </a:cubicBezTo>
                <a:cubicBezTo>
                  <a:pt x="503555" y="940364"/>
                  <a:pt x="491490" y="927664"/>
                  <a:pt x="462280" y="908614"/>
                </a:cubicBezTo>
                <a:cubicBezTo>
                  <a:pt x="433070" y="889564"/>
                  <a:pt x="420370" y="883214"/>
                  <a:pt x="388620" y="866704"/>
                </a:cubicBezTo>
                <a:cubicBezTo>
                  <a:pt x="356870" y="850194"/>
                  <a:pt x="337820" y="833049"/>
                  <a:pt x="304165" y="824794"/>
                </a:cubicBezTo>
                <a:cubicBezTo>
                  <a:pt x="270510" y="816539"/>
                  <a:pt x="252095" y="829239"/>
                  <a:pt x="220345" y="824794"/>
                </a:cubicBezTo>
                <a:cubicBezTo>
                  <a:pt x="188595" y="820349"/>
                  <a:pt x="175895" y="816539"/>
                  <a:pt x="146685" y="803839"/>
                </a:cubicBezTo>
                <a:cubicBezTo>
                  <a:pt x="117475" y="791139"/>
                  <a:pt x="102870" y="776534"/>
                  <a:pt x="73660" y="761929"/>
                </a:cubicBezTo>
                <a:cubicBezTo>
                  <a:pt x="44450" y="747324"/>
                  <a:pt x="13335" y="735894"/>
                  <a:pt x="0" y="730179"/>
                </a:cubicBezTo>
              </a:path>
            </a:pathLst>
          </a:custGeom>
          <a:noFill/>
          <a:ln w="38100">
            <a:solidFill>
              <a:srgbClr val="7030A0"/>
            </a:solidFill>
            <a:prstDash val="sysDash"/>
          </a:ln>
        </p:spPr>
        <p:txBody>
          <a:bodyPr wrap="square" rtlCol="0" anchor="ctr">
            <a:spAutoFit/>
          </a:bodyPr>
          <a:p>
            <a:endParaRPr lang="zh-CN" altLang="en-US" smtClean="0">
              <a:solidFill>
                <a:srgbClr val="5F5F5F"/>
              </a:solidFill>
              <a:latin typeface="黑体" panose="02010609060101010101" charset="-122"/>
              <a:ea typeface="黑体" panose="02010609060101010101" charset="-122"/>
            </a:endParaRPr>
          </a:p>
        </p:txBody>
      </p:sp>
      <p:sp>
        <p:nvSpPr>
          <p:cNvPr id="12" name="任意多边形 11"/>
          <p:cNvSpPr/>
          <p:nvPr>
            <p:custDataLst>
              <p:tags r:id="rId3"/>
            </p:custDataLst>
          </p:nvPr>
        </p:nvSpPr>
        <p:spPr>
          <a:xfrm>
            <a:off x="5865495" y="4573270"/>
            <a:ext cx="1219200" cy="368300"/>
          </a:xfrm>
          <a:custGeom>
            <a:avLst/>
            <a:gdLst>
              <a:gd name="connisteX0" fmla="*/ 551409 w 1446377"/>
              <a:gd name="connsiteY0" fmla="*/ 66533 h 793076"/>
              <a:gd name="connisteX1" fmla="*/ 625069 w 1446377"/>
              <a:gd name="connsiteY1" fmla="*/ 56373 h 793076"/>
              <a:gd name="connisteX2" fmla="*/ 708889 w 1446377"/>
              <a:gd name="connsiteY2" fmla="*/ 35418 h 793076"/>
              <a:gd name="connisteX3" fmla="*/ 793344 w 1446377"/>
              <a:gd name="connsiteY3" fmla="*/ 14463 h 793076"/>
              <a:gd name="connisteX4" fmla="*/ 866369 w 1446377"/>
              <a:gd name="connsiteY4" fmla="*/ 3668 h 793076"/>
              <a:gd name="connisteX5" fmla="*/ 940029 w 1446377"/>
              <a:gd name="connsiteY5" fmla="*/ 3668 h 793076"/>
              <a:gd name="connisteX6" fmla="*/ 1013689 w 1446377"/>
              <a:gd name="connsiteY6" fmla="*/ 3668 h 793076"/>
              <a:gd name="connisteX7" fmla="*/ 1087349 w 1446377"/>
              <a:gd name="connsiteY7" fmla="*/ 3668 h 793076"/>
              <a:gd name="connisteX8" fmla="*/ 1171169 w 1446377"/>
              <a:gd name="connsiteY8" fmla="*/ 3668 h 793076"/>
              <a:gd name="connisteX9" fmla="*/ 1254989 w 1446377"/>
              <a:gd name="connsiteY9" fmla="*/ 3668 h 793076"/>
              <a:gd name="connisteX10" fmla="*/ 1328649 w 1446377"/>
              <a:gd name="connsiteY10" fmla="*/ 3668 h 793076"/>
              <a:gd name="connisteX11" fmla="*/ 1402309 w 1446377"/>
              <a:gd name="connsiteY11" fmla="*/ 45578 h 793076"/>
              <a:gd name="connisteX12" fmla="*/ 1444219 w 1446377"/>
              <a:gd name="connsiteY12" fmla="*/ 119238 h 793076"/>
              <a:gd name="connisteX13" fmla="*/ 1433424 w 1446377"/>
              <a:gd name="connsiteY13" fmla="*/ 192898 h 793076"/>
              <a:gd name="connisteX14" fmla="*/ 1402309 w 1446377"/>
              <a:gd name="connsiteY14" fmla="*/ 266558 h 793076"/>
              <a:gd name="connisteX15" fmla="*/ 1349604 w 1446377"/>
              <a:gd name="connsiteY15" fmla="*/ 339583 h 793076"/>
              <a:gd name="connisteX16" fmla="*/ 1286739 w 1446377"/>
              <a:gd name="connsiteY16" fmla="*/ 413243 h 793076"/>
              <a:gd name="connisteX17" fmla="*/ 1202919 w 1446377"/>
              <a:gd name="connsiteY17" fmla="*/ 486903 h 793076"/>
              <a:gd name="connisteX18" fmla="*/ 1129259 w 1446377"/>
              <a:gd name="connsiteY18" fmla="*/ 560563 h 793076"/>
              <a:gd name="connisteX19" fmla="*/ 1076554 w 1446377"/>
              <a:gd name="connsiteY19" fmla="*/ 633588 h 793076"/>
              <a:gd name="connisteX20" fmla="*/ 1002894 w 1446377"/>
              <a:gd name="connsiteY20" fmla="*/ 686293 h 793076"/>
              <a:gd name="connisteX21" fmla="*/ 929869 w 1446377"/>
              <a:gd name="connsiteY21" fmla="*/ 738998 h 793076"/>
              <a:gd name="connisteX22" fmla="*/ 856209 w 1446377"/>
              <a:gd name="connsiteY22" fmla="*/ 770113 h 793076"/>
              <a:gd name="connisteX23" fmla="*/ 771754 w 1446377"/>
              <a:gd name="connsiteY23" fmla="*/ 791703 h 793076"/>
              <a:gd name="connisteX24" fmla="*/ 698729 w 1446377"/>
              <a:gd name="connsiteY24" fmla="*/ 738998 h 793076"/>
              <a:gd name="connisteX25" fmla="*/ 625069 w 1446377"/>
              <a:gd name="connsiteY25" fmla="*/ 686293 h 793076"/>
              <a:gd name="connisteX26" fmla="*/ 551409 w 1446377"/>
              <a:gd name="connsiteY26" fmla="*/ 623428 h 793076"/>
              <a:gd name="connisteX27" fmla="*/ 467589 w 1446377"/>
              <a:gd name="connsiteY27" fmla="*/ 581518 h 793076"/>
              <a:gd name="connisteX28" fmla="*/ 393929 w 1446377"/>
              <a:gd name="connsiteY28" fmla="*/ 560563 h 793076"/>
              <a:gd name="connisteX29" fmla="*/ 320269 w 1446377"/>
              <a:gd name="connsiteY29" fmla="*/ 549768 h 793076"/>
              <a:gd name="connisteX30" fmla="*/ 247244 w 1446377"/>
              <a:gd name="connsiteY30" fmla="*/ 549768 h 793076"/>
              <a:gd name="connisteX31" fmla="*/ 162789 w 1446377"/>
              <a:gd name="connsiteY31" fmla="*/ 539608 h 793076"/>
              <a:gd name="connisteX32" fmla="*/ 78969 w 1446377"/>
              <a:gd name="connsiteY32" fmla="*/ 497063 h 793076"/>
              <a:gd name="connisteX33" fmla="*/ 5309 w 1446377"/>
              <a:gd name="connsiteY33" fmla="*/ 465948 h 793076"/>
              <a:gd name="connisteX34" fmla="*/ 16104 w 1446377"/>
              <a:gd name="connsiteY34" fmla="*/ 392288 h 793076"/>
              <a:gd name="connisteX35" fmla="*/ 58014 w 1446377"/>
              <a:gd name="connsiteY35" fmla="*/ 318628 h 793076"/>
              <a:gd name="connisteX36" fmla="*/ 120879 w 1446377"/>
              <a:gd name="connsiteY36" fmla="*/ 245603 h 793076"/>
              <a:gd name="connisteX37" fmla="*/ 194539 w 1446377"/>
              <a:gd name="connsiteY37" fmla="*/ 203058 h 793076"/>
              <a:gd name="connisteX38" fmla="*/ 278359 w 1446377"/>
              <a:gd name="connsiteY38" fmla="*/ 171943 h 793076"/>
              <a:gd name="connisteX39" fmla="*/ 352019 w 1446377"/>
              <a:gd name="connsiteY39" fmla="*/ 171943 h 793076"/>
              <a:gd name="connisteX40" fmla="*/ 435839 w 1446377"/>
              <a:gd name="connsiteY40" fmla="*/ 140193 h 793076"/>
              <a:gd name="connisteX41" fmla="*/ 509499 w 1446377"/>
              <a:gd name="connsiteY41" fmla="*/ 109078 h 793076"/>
              <a:gd name="connisteX42" fmla="*/ 583159 w 1446377"/>
              <a:gd name="connsiteY42" fmla="*/ 56373 h 79307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Lst>
            <a:rect l="l" t="t" r="r" b="b"/>
            <a:pathLst>
              <a:path w="1446378" h="793076">
                <a:moveTo>
                  <a:pt x="551410" y="66534"/>
                </a:moveTo>
                <a:cubicBezTo>
                  <a:pt x="564745" y="64629"/>
                  <a:pt x="593320" y="62724"/>
                  <a:pt x="625070" y="56374"/>
                </a:cubicBezTo>
                <a:cubicBezTo>
                  <a:pt x="656820" y="50024"/>
                  <a:pt x="675235" y="43674"/>
                  <a:pt x="708890" y="35419"/>
                </a:cubicBezTo>
                <a:cubicBezTo>
                  <a:pt x="742545" y="27164"/>
                  <a:pt x="761595" y="20814"/>
                  <a:pt x="793345" y="14464"/>
                </a:cubicBezTo>
                <a:cubicBezTo>
                  <a:pt x="825095" y="8114"/>
                  <a:pt x="837160" y="5574"/>
                  <a:pt x="866370" y="3669"/>
                </a:cubicBezTo>
                <a:cubicBezTo>
                  <a:pt x="895580" y="1764"/>
                  <a:pt x="910820" y="3669"/>
                  <a:pt x="940030" y="3669"/>
                </a:cubicBezTo>
                <a:cubicBezTo>
                  <a:pt x="969240" y="3669"/>
                  <a:pt x="984480" y="3669"/>
                  <a:pt x="1013690" y="3669"/>
                </a:cubicBezTo>
                <a:cubicBezTo>
                  <a:pt x="1042900" y="3669"/>
                  <a:pt x="1055600" y="3669"/>
                  <a:pt x="1087350" y="3669"/>
                </a:cubicBezTo>
                <a:cubicBezTo>
                  <a:pt x="1119100" y="3669"/>
                  <a:pt x="1137515" y="3669"/>
                  <a:pt x="1171170" y="3669"/>
                </a:cubicBezTo>
                <a:cubicBezTo>
                  <a:pt x="1204825" y="3669"/>
                  <a:pt x="1223240" y="3669"/>
                  <a:pt x="1254990" y="3669"/>
                </a:cubicBezTo>
                <a:cubicBezTo>
                  <a:pt x="1286740" y="3669"/>
                  <a:pt x="1299440" y="-4586"/>
                  <a:pt x="1328650" y="3669"/>
                </a:cubicBezTo>
                <a:cubicBezTo>
                  <a:pt x="1357860" y="11924"/>
                  <a:pt x="1379450" y="22719"/>
                  <a:pt x="1402310" y="45579"/>
                </a:cubicBezTo>
                <a:cubicBezTo>
                  <a:pt x="1425170" y="68439"/>
                  <a:pt x="1437870" y="90029"/>
                  <a:pt x="1444220" y="119239"/>
                </a:cubicBezTo>
                <a:cubicBezTo>
                  <a:pt x="1450570" y="148449"/>
                  <a:pt x="1441680" y="163689"/>
                  <a:pt x="1433425" y="192899"/>
                </a:cubicBezTo>
                <a:cubicBezTo>
                  <a:pt x="1425170" y="222109"/>
                  <a:pt x="1418820" y="237349"/>
                  <a:pt x="1402310" y="266559"/>
                </a:cubicBezTo>
                <a:cubicBezTo>
                  <a:pt x="1385800" y="295769"/>
                  <a:pt x="1372465" y="310374"/>
                  <a:pt x="1349605" y="339584"/>
                </a:cubicBezTo>
                <a:cubicBezTo>
                  <a:pt x="1326745" y="368794"/>
                  <a:pt x="1315950" y="384034"/>
                  <a:pt x="1286740" y="413244"/>
                </a:cubicBezTo>
                <a:cubicBezTo>
                  <a:pt x="1257530" y="442454"/>
                  <a:pt x="1234670" y="457694"/>
                  <a:pt x="1202920" y="486904"/>
                </a:cubicBezTo>
                <a:cubicBezTo>
                  <a:pt x="1171170" y="516114"/>
                  <a:pt x="1154660" y="531354"/>
                  <a:pt x="1129260" y="560564"/>
                </a:cubicBezTo>
                <a:cubicBezTo>
                  <a:pt x="1103860" y="589774"/>
                  <a:pt x="1101955" y="608189"/>
                  <a:pt x="1076555" y="633589"/>
                </a:cubicBezTo>
                <a:cubicBezTo>
                  <a:pt x="1051155" y="658989"/>
                  <a:pt x="1032105" y="665339"/>
                  <a:pt x="1002895" y="686294"/>
                </a:cubicBezTo>
                <a:cubicBezTo>
                  <a:pt x="973685" y="707249"/>
                  <a:pt x="959080" y="722489"/>
                  <a:pt x="929870" y="738999"/>
                </a:cubicBezTo>
                <a:cubicBezTo>
                  <a:pt x="900660" y="755509"/>
                  <a:pt x="887960" y="759319"/>
                  <a:pt x="856210" y="770114"/>
                </a:cubicBezTo>
                <a:cubicBezTo>
                  <a:pt x="824460" y="780909"/>
                  <a:pt x="803505" y="798054"/>
                  <a:pt x="771755" y="791704"/>
                </a:cubicBezTo>
                <a:cubicBezTo>
                  <a:pt x="740005" y="785354"/>
                  <a:pt x="727940" y="759954"/>
                  <a:pt x="698730" y="738999"/>
                </a:cubicBezTo>
                <a:cubicBezTo>
                  <a:pt x="669520" y="718044"/>
                  <a:pt x="654280" y="709154"/>
                  <a:pt x="625070" y="686294"/>
                </a:cubicBezTo>
                <a:cubicBezTo>
                  <a:pt x="595860" y="663434"/>
                  <a:pt x="583160" y="644384"/>
                  <a:pt x="551410" y="623429"/>
                </a:cubicBezTo>
                <a:cubicBezTo>
                  <a:pt x="519660" y="602474"/>
                  <a:pt x="499340" y="594219"/>
                  <a:pt x="467590" y="581519"/>
                </a:cubicBezTo>
                <a:cubicBezTo>
                  <a:pt x="435840" y="568819"/>
                  <a:pt x="423140" y="566914"/>
                  <a:pt x="393930" y="560564"/>
                </a:cubicBezTo>
                <a:cubicBezTo>
                  <a:pt x="364720" y="554214"/>
                  <a:pt x="349480" y="551674"/>
                  <a:pt x="320270" y="549769"/>
                </a:cubicBezTo>
                <a:cubicBezTo>
                  <a:pt x="291060" y="547864"/>
                  <a:pt x="278995" y="551674"/>
                  <a:pt x="247245" y="549769"/>
                </a:cubicBezTo>
                <a:cubicBezTo>
                  <a:pt x="215495" y="547864"/>
                  <a:pt x="196445" y="550404"/>
                  <a:pt x="162790" y="539609"/>
                </a:cubicBezTo>
                <a:cubicBezTo>
                  <a:pt x="129135" y="528814"/>
                  <a:pt x="110720" y="511669"/>
                  <a:pt x="78970" y="497064"/>
                </a:cubicBezTo>
                <a:cubicBezTo>
                  <a:pt x="47220" y="482459"/>
                  <a:pt x="18010" y="486904"/>
                  <a:pt x="5310" y="465949"/>
                </a:cubicBezTo>
                <a:cubicBezTo>
                  <a:pt x="-7390" y="444994"/>
                  <a:pt x="5310" y="421499"/>
                  <a:pt x="16105" y="392289"/>
                </a:cubicBezTo>
                <a:cubicBezTo>
                  <a:pt x="26900" y="363079"/>
                  <a:pt x="37060" y="347839"/>
                  <a:pt x="58015" y="318629"/>
                </a:cubicBezTo>
                <a:cubicBezTo>
                  <a:pt x="78970" y="289419"/>
                  <a:pt x="93575" y="268464"/>
                  <a:pt x="120880" y="245604"/>
                </a:cubicBezTo>
                <a:cubicBezTo>
                  <a:pt x="148185" y="222744"/>
                  <a:pt x="162790" y="217664"/>
                  <a:pt x="194540" y="203059"/>
                </a:cubicBezTo>
                <a:cubicBezTo>
                  <a:pt x="226290" y="188454"/>
                  <a:pt x="246610" y="178294"/>
                  <a:pt x="278360" y="171944"/>
                </a:cubicBezTo>
                <a:cubicBezTo>
                  <a:pt x="310110" y="165594"/>
                  <a:pt x="320270" y="178294"/>
                  <a:pt x="352020" y="171944"/>
                </a:cubicBezTo>
                <a:cubicBezTo>
                  <a:pt x="383770" y="165594"/>
                  <a:pt x="404090" y="152894"/>
                  <a:pt x="435840" y="140194"/>
                </a:cubicBezTo>
                <a:cubicBezTo>
                  <a:pt x="467590" y="127494"/>
                  <a:pt x="480290" y="125589"/>
                  <a:pt x="509500" y="109079"/>
                </a:cubicBezTo>
                <a:cubicBezTo>
                  <a:pt x="538710" y="92569"/>
                  <a:pt x="569825" y="66534"/>
                  <a:pt x="583160" y="56374"/>
                </a:cubicBezTo>
              </a:path>
            </a:pathLst>
          </a:custGeom>
          <a:noFill/>
          <a:ln w="38100">
            <a:solidFill>
              <a:srgbClr val="FF0000"/>
            </a:solidFill>
            <a:prstDash val="dashDot"/>
          </a:ln>
        </p:spPr>
        <p:txBody>
          <a:bodyPr wrap="square" rtlCol="0" anchor="ctr">
            <a:spAutoFit/>
          </a:bodyPr>
          <a:p>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7410"/>
                                        </p:tgtEl>
                                        <p:attrNameLst>
                                          <p:attrName>style.visibility</p:attrName>
                                        </p:attrNameLst>
                                      </p:cBhvr>
                                      <p:to>
                                        <p:strVal val="visible"/>
                                      </p:to>
                                    </p:set>
                                    <p:animEffect transition="in" filter="blinds(horizontal)">
                                      <p:cBhvr>
                                        <p:cTn id="15" dur="500"/>
                                        <p:tgtEl>
                                          <p:spTgt spid="17410"/>
                                        </p:tgtEl>
                                      </p:cBhvr>
                                    </p:animEffect>
                                  </p:childTnLst>
                                </p:cTn>
                              </p:par>
                              <p:par>
                                <p:cTn id="16" presetID="3" presetClass="entr" presetSubtype="10" fill="hold" nodeType="withEffect">
                                  <p:stCondLst>
                                    <p:cond delay="0"/>
                                  </p:stCondLst>
                                  <p:childTnLst>
                                    <p:set>
                                      <p:cBhvr>
                                        <p:cTn id="17" dur="1" fill="hold">
                                          <p:stCondLst>
                                            <p:cond delay="0"/>
                                          </p:stCondLst>
                                        </p:cTn>
                                        <p:tgtEl>
                                          <p:spTgt spid="17411"/>
                                        </p:tgtEl>
                                        <p:attrNameLst>
                                          <p:attrName>style.visibility</p:attrName>
                                        </p:attrNameLst>
                                      </p:cBhvr>
                                      <p:to>
                                        <p:strVal val="visible"/>
                                      </p:to>
                                    </p:set>
                                    <p:animEffect transition="in" filter="blinds(horizontal)">
                                      <p:cBhvr>
                                        <p:cTn id="18" dur="500"/>
                                        <p:tgtEl>
                                          <p:spTgt spid="174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linds(horizontal)">
                                      <p:cBhvr>
                                        <p:cTn id="21" dur="500"/>
                                        <p:tgtEl>
                                          <p:spTgt spid="3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linds(horizontal)">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box(in)">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animBg="1"/>
      <p:bldP spid="11" grpId="0" animBg="1"/>
      <p:bldP spid="38" grpId="0" animBg="1"/>
      <p:bldP spid="39" grpId="0" animBg="1"/>
      <p:bldP spid="40" grpId="0" animBg="1"/>
      <p:bldP spid="5" grpId="0" bldLvl="0" animBg="1"/>
      <p:bldP spid="6" grpId="0" bldLvl="0" animBg="1"/>
      <p:bldP spid="3" grpId="0" bldLvl="0" animBg="1"/>
      <p:bldP spid="12"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页脚占位符 3"/>
          <p:cNvSpPr>
            <a:spLocks noGrp="1"/>
          </p:cNvSpPr>
          <p:nvPr>
            <p:ph type="ftr" sz="quarter" idx="10"/>
          </p:nvPr>
        </p:nvSpPr>
        <p:spPr/>
        <p:txBody>
          <a:bodyPr/>
          <a:lstStyle/>
          <a:p>
            <a:pPr>
              <a:defRPr/>
            </a:pPr>
            <a:fld id="{EAFE8282-E01C-4D41-8C06-1AE7C9E00B00}" type="slidenum">
              <a:rPr lang="zh-CN" altLang="en-US">
                <a:ea typeface="黑体" panose="02010609060101010101" charset="-122"/>
              </a:rPr>
            </a:fld>
            <a:endParaRPr lang="en-US" altLang="zh-CN">
              <a:ea typeface="黑体" panose="02010609060101010101" charset="-122"/>
            </a:endParaRPr>
          </a:p>
        </p:txBody>
      </p:sp>
      <p:sp>
        <p:nvSpPr>
          <p:cNvPr id="15435" name="AutoShape 75" descr="未标题-10"/>
          <p:cNvSpPr>
            <a:spLocks noChangeArrowheads="1"/>
          </p:cNvSpPr>
          <p:nvPr/>
        </p:nvSpPr>
        <p:spPr bwMode="auto">
          <a:xfrm>
            <a:off x="902850" y="1196752"/>
            <a:ext cx="1439863" cy="436038"/>
          </a:xfrm>
          <a:prstGeom prst="roundRect">
            <a:avLst>
              <a:gd name="adj" fmla="val 16667"/>
            </a:avLst>
          </a:prstGeom>
          <a:solidFill>
            <a:schemeClr val="tx2"/>
          </a:solidFill>
          <a:ln w="28575">
            <a:noFill/>
            <a:round/>
          </a:ln>
          <a:effectLst/>
        </p:spPr>
        <p:txBody>
          <a:bodyPr wrap="none" lIns="90000" tIns="46800" rIns="90000" bIns="46800" anchor="ctr"/>
          <a:lstStyle/>
          <a:p>
            <a:r>
              <a:rPr lang="zh-CN" altLang="en-US" sz="2800">
                <a:solidFill>
                  <a:schemeClr val="bg1"/>
                </a:solidFill>
                <a:latin typeface="Consolas" panose="020B0609020204030204"/>
              </a:rPr>
              <a:t>子图</a:t>
            </a:r>
            <a:endParaRPr lang="zh-CN" altLang="en-US" sz="2800">
              <a:solidFill>
                <a:schemeClr val="bg1"/>
              </a:solidFill>
              <a:latin typeface="Consolas" panose="020B0609020204030204"/>
            </a:endParaRPr>
          </a:p>
        </p:txBody>
      </p:sp>
      <p:sp>
        <p:nvSpPr>
          <p:cNvPr id="15438" name="Rectangle 78"/>
          <p:cNvSpPr>
            <a:spLocks noChangeArrowheads="1"/>
          </p:cNvSpPr>
          <p:nvPr/>
        </p:nvSpPr>
        <p:spPr bwMode="auto">
          <a:xfrm>
            <a:off x="902850" y="1628800"/>
            <a:ext cx="7777163" cy="64851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a:solidFill>
                  <a:schemeClr val="tx1"/>
                </a:solidFill>
                <a:latin typeface="+mn-ea"/>
                <a:ea typeface="+mn-ea"/>
              </a:rPr>
              <a:t> 设有两个图</a:t>
            </a:r>
            <a:r>
              <a:rPr lang="en-US" altLang="zh-CN">
                <a:solidFill>
                  <a:schemeClr val="tx1"/>
                </a:solidFill>
                <a:latin typeface="+mn-ea"/>
                <a:ea typeface="+mn-ea"/>
              </a:rPr>
              <a:t>G=</a:t>
            </a:r>
            <a:r>
              <a:rPr lang="zh-CN" altLang="en-US">
                <a:solidFill>
                  <a:schemeClr val="tx1"/>
                </a:solidFill>
                <a:latin typeface="+mn-ea"/>
                <a:ea typeface="+mn-ea"/>
              </a:rPr>
              <a:t>（</a:t>
            </a:r>
            <a:r>
              <a:rPr lang="en-US" altLang="zh-CN">
                <a:solidFill>
                  <a:schemeClr val="tx1"/>
                </a:solidFill>
                <a:latin typeface="+mn-ea"/>
                <a:ea typeface="+mn-ea"/>
              </a:rPr>
              <a:t>V</a:t>
            </a:r>
            <a:r>
              <a:rPr lang="zh-CN" altLang="en-US">
                <a:solidFill>
                  <a:schemeClr val="tx1"/>
                </a:solidFill>
                <a:latin typeface="+mn-ea"/>
                <a:ea typeface="+mn-ea"/>
              </a:rPr>
              <a:t>，</a:t>
            </a:r>
            <a:r>
              <a:rPr lang="en-US" altLang="zh-CN">
                <a:solidFill>
                  <a:schemeClr val="tx1"/>
                </a:solidFill>
                <a:latin typeface="+mn-ea"/>
                <a:ea typeface="+mn-ea"/>
              </a:rPr>
              <a:t>E</a:t>
            </a:r>
            <a:r>
              <a:rPr lang="zh-CN" altLang="en-US">
                <a:solidFill>
                  <a:schemeClr val="tx1"/>
                </a:solidFill>
                <a:latin typeface="+mn-ea"/>
                <a:ea typeface="+mn-ea"/>
              </a:rPr>
              <a:t>）、</a:t>
            </a:r>
            <a:r>
              <a:rPr lang="en-US" altLang="zh-CN">
                <a:solidFill>
                  <a:schemeClr val="tx1"/>
                </a:solidFill>
                <a:latin typeface="+mn-ea"/>
                <a:ea typeface="+mn-ea"/>
              </a:rPr>
              <a:t>G1=</a:t>
            </a:r>
            <a:r>
              <a:rPr lang="zh-CN" altLang="en-US">
                <a:solidFill>
                  <a:schemeClr val="tx1"/>
                </a:solidFill>
                <a:latin typeface="+mn-ea"/>
                <a:ea typeface="+mn-ea"/>
              </a:rPr>
              <a:t>（</a:t>
            </a:r>
            <a:r>
              <a:rPr lang="en-US" altLang="zh-CN">
                <a:solidFill>
                  <a:schemeClr val="tx1"/>
                </a:solidFill>
                <a:latin typeface="+mn-ea"/>
                <a:ea typeface="+mn-ea"/>
              </a:rPr>
              <a:t>V1</a:t>
            </a:r>
            <a:r>
              <a:rPr lang="zh-CN" altLang="en-US">
                <a:solidFill>
                  <a:schemeClr val="tx1"/>
                </a:solidFill>
                <a:latin typeface="+mn-ea"/>
                <a:ea typeface="+mn-ea"/>
              </a:rPr>
              <a:t>，</a:t>
            </a:r>
            <a:r>
              <a:rPr lang="en-US" altLang="zh-CN">
                <a:solidFill>
                  <a:schemeClr val="tx1"/>
                </a:solidFill>
                <a:latin typeface="+mn-ea"/>
                <a:ea typeface="+mn-ea"/>
              </a:rPr>
              <a:t>E1</a:t>
            </a:r>
            <a:r>
              <a:rPr lang="zh-CN" altLang="en-US">
                <a:solidFill>
                  <a:schemeClr val="tx1"/>
                </a:solidFill>
                <a:latin typeface="+mn-ea"/>
                <a:ea typeface="+mn-ea"/>
              </a:rPr>
              <a:t>），若</a:t>
            </a:r>
            <a:r>
              <a:rPr lang="en-US" altLang="zh-CN">
                <a:solidFill>
                  <a:schemeClr val="tx1"/>
                </a:solidFill>
                <a:latin typeface="+mn-ea"/>
                <a:ea typeface="+mn-ea"/>
              </a:rPr>
              <a:t>V1</a:t>
            </a:r>
            <a:r>
              <a:rPr lang="en-US" altLang="zh-CN">
                <a:solidFill>
                  <a:schemeClr val="tx1"/>
                </a:solidFill>
                <a:latin typeface="+mn-ea"/>
                <a:ea typeface="+mn-ea"/>
                <a:sym typeface="Symbol" panose="05050102010706020507" pitchFamily="18" charset="2"/>
              </a:rPr>
              <a:t></a:t>
            </a:r>
            <a:r>
              <a:rPr lang="en-US" altLang="zh-CN">
                <a:solidFill>
                  <a:schemeClr val="tx1"/>
                </a:solidFill>
                <a:latin typeface="+mn-ea"/>
                <a:ea typeface="+mn-ea"/>
              </a:rPr>
              <a:t>  V</a:t>
            </a:r>
            <a:r>
              <a:rPr lang="zh-CN" altLang="en-US">
                <a:solidFill>
                  <a:schemeClr val="tx1"/>
                </a:solidFill>
                <a:latin typeface="+mn-ea"/>
                <a:ea typeface="+mn-ea"/>
              </a:rPr>
              <a:t>，</a:t>
            </a:r>
            <a:r>
              <a:rPr lang="en-US" altLang="zh-CN">
                <a:solidFill>
                  <a:schemeClr val="tx1"/>
                </a:solidFill>
                <a:latin typeface="+mn-ea"/>
                <a:ea typeface="+mn-ea"/>
              </a:rPr>
              <a:t>E1 </a:t>
            </a:r>
            <a:r>
              <a:rPr lang="en-US" altLang="zh-CN">
                <a:solidFill>
                  <a:schemeClr val="tx1"/>
                </a:solidFill>
                <a:latin typeface="+mn-ea"/>
                <a:ea typeface="+mn-ea"/>
                <a:sym typeface="Symbol" panose="05050102010706020507" pitchFamily="18" charset="2"/>
              </a:rPr>
              <a:t></a:t>
            </a:r>
            <a:r>
              <a:rPr lang="en-US" altLang="zh-CN">
                <a:solidFill>
                  <a:schemeClr val="tx1"/>
                </a:solidFill>
                <a:latin typeface="+mn-ea"/>
                <a:ea typeface="+mn-ea"/>
              </a:rPr>
              <a:t> E</a:t>
            </a:r>
            <a:r>
              <a:rPr lang="zh-CN" altLang="en-US">
                <a:solidFill>
                  <a:schemeClr val="tx1"/>
                </a:solidFill>
                <a:latin typeface="+mn-ea"/>
                <a:ea typeface="+mn-ea"/>
              </a:rPr>
              <a:t>，</a:t>
            </a:r>
            <a:r>
              <a:rPr lang="en-US" altLang="zh-CN">
                <a:solidFill>
                  <a:schemeClr val="tx1"/>
                </a:solidFill>
                <a:latin typeface="+mn-ea"/>
                <a:ea typeface="+mn-ea"/>
              </a:rPr>
              <a:t>E1</a:t>
            </a:r>
            <a:r>
              <a:rPr lang="zh-CN" altLang="en-US">
                <a:solidFill>
                  <a:schemeClr val="tx1"/>
                </a:solidFill>
                <a:latin typeface="+mn-ea"/>
                <a:ea typeface="+mn-ea"/>
              </a:rPr>
              <a:t>关联的顶点都在</a:t>
            </a:r>
            <a:r>
              <a:rPr lang="en-US" altLang="zh-CN">
                <a:solidFill>
                  <a:schemeClr val="tx1"/>
                </a:solidFill>
                <a:latin typeface="+mn-ea"/>
                <a:ea typeface="+mn-ea"/>
              </a:rPr>
              <a:t>V1</a:t>
            </a:r>
            <a:r>
              <a:rPr lang="zh-CN" altLang="en-US">
                <a:solidFill>
                  <a:schemeClr val="tx1"/>
                </a:solidFill>
                <a:latin typeface="+mn-ea"/>
                <a:ea typeface="+mn-ea"/>
              </a:rPr>
              <a:t>中，则称 </a:t>
            </a:r>
            <a:r>
              <a:rPr lang="en-US" altLang="zh-CN">
                <a:solidFill>
                  <a:schemeClr val="tx1"/>
                </a:solidFill>
                <a:latin typeface="+mn-ea"/>
                <a:ea typeface="+mn-ea"/>
              </a:rPr>
              <a:t>G1</a:t>
            </a:r>
            <a:r>
              <a:rPr lang="zh-CN" altLang="en-US">
                <a:solidFill>
                  <a:schemeClr val="tx1"/>
                </a:solidFill>
                <a:latin typeface="+mn-ea"/>
                <a:ea typeface="+mn-ea"/>
              </a:rPr>
              <a:t>是</a:t>
            </a:r>
            <a:r>
              <a:rPr lang="en-US" altLang="zh-CN">
                <a:solidFill>
                  <a:schemeClr val="tx1"/>
                </a:solidFill>
                <a:latin typeface="+mn-ea"/>
                <a:ea typeface="+mn-ea"/>
              </a:rPr>
              <a:t>G</a:t>
            </a:r>
            <a:r>
              <a:rPr lang="zh-CN" altLang="en-US">
                <a:solidFill>
                  <a:schemeClr val="tx1"/>
                </a:solidFill>
                <a:latin typeface="+mn-ea"/>
                <a:ea typeface="+mn-ea"/>
              </a:rPr>
              <a:t>的子图；</a:t>
            </a:r>
            <a:endParaRPr lang="zh-CN" altLang="en-US">
              <a:solidFill>
                <a:schemeClr val="tx1"/>
              </a:solidFill>
              <a:latin typeface="+mn-ea"/>
              <a:ea typeface="+mn-ea"/>
            </a:endParaRPr>
          </a:p>
        </p:txBody>
      </p:sp>
      <p:sp>
        <p:nvSpPr>
          <p:cNvPr id="15379" name="Rectangle 19"/>
          <p:cNvSpPr>
            <a:spLocks noChangeArrowheads="1"/>
          </p:cNvSpPr>
          <p:nvPr/>
        </p:nvSpPr>
        <p:spPr bwMode="auto">
          <a:xfrm>
            <a:off x="3066812" y="5157192"/>
            <a:ext cx="3008789" cy="364837"/>
          </a:xfrm>
          <a:prstGeom prst="rect">
            <a:avLst/>
          </a:prstGeom>
          <a:solidFill>
            <a:srgbClr val="FFECAF"/>
          </a:solidFill>
          <a:ln w="12700" cap="rnd">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914400" indent="-45720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371600" indent="-4572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828800" indent="-4572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286000" indent="-4572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743200" indent="-4572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3200400" indent="-4572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657600" indent="-4572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4114800" indent="-4572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spcBef>
                <a:spcPct val="30000"/>
              </a:spcBef>
              <a:buClrTx/>
              <a:buFontTx/>
              <a:buNone/>
            </a:pPr>
            <a:r>
              <a:rPr lang="en-US" altLang="zh-CN" sz="1800" dirty="0">
                <a:latin typeface="Consolas" panose="020B0609020204030204"/>
                <a:ea typeface="黑体" panose="02010609060101010101" charset="-122"/>
              </a:rPr>
              <a:t>(b)</a:t>
            </a:r>
            <a:r>
              <a:rPr lang="zh-CN" altLang="en-US" sz="1800" dirty="0">
                <a:latin typeface="Consolas" panose="020B0609020204030204"/>
                <a:ea typeface="黑体" panose="02010609060101010101" charset="-122"/>
              </a:rPr>
              <a:t>、</a:t>
            </a:r>
            <a:r>
              <a:rPr lang="en-US" altLang="zh-CN" sz="1800" dirty="0">
                <a:latin typeface="Consolas" panose="020B0609020204030204"/>
                <a:ea typeface="黑体" panose="02010609060101010101" charset="-122"/>
              </a:rPr>
              <a:t>(c) </a:t>
            </a:r>
            <a:r>
              <a:rPr lang="zh-CN" altLang="en-US" sz="1800" dirty="0">
                <a:latin typeface="Consolas" panose="020B0609020204030204"/>
                <a:ea typeface="黑体" panose="02010609060101010101" charset="-122"/>
              </a:rPr>
              <a:t>是 </a:t>
            </a:r>
            <a:r>
              <a:rPr lang="en-US" altLang="zh-CN" sz="1800" dirty="0">
                <a:latin typeface="Consolas" panose="020B0609020204030204"/>
                <a:ea typeface="黑体" panose="02010609060101010101" charset="-122"/>
              </a:rPr>
              <a:t>(a) </a:t>
            </a:r>
            <a:r>
              <a:rPr lang="zh-CN" altLang="en-US" sz="1800" dirty="0">
                <a:latin typeface="Consolas" panose="020B0609020204030204"/>
                <a:ea typeface="黑体" panose="02010609060101010101" charset="-122"/>
              </a:rPr>
              <a:t>的子图</a:t>
            </a:r>
            <a:endParaRPr lang="zh-CN" altLang="en-US" sz="1800" dirty="0">
              <a:latin typeface="Consolas" panose="020B0609020204030204"/>
              <a:ea typeface="黑体" panose="02010609060101010101" charset="-122"/>
            </a:endParaRPr>
          </a:p>
        </p:txBody>
      </p:sp>
      <p:sp>
        <p:nvSpPr>
          <p:cNvPr id="3" name="标题 2"/>
          <p:cNvSpPr>
            <a:spLocks noGrp="1"/>
          </p:cNvSpPr>
          <p:nvPr>
            <p:ph type="title"/>
          </p:nvPr>
        </p:nvSpPr>
        <p:spPr>
          <a:xfrm>
            <a:off x="578739" y="371366"/>
            <a:ext cx="7929372" cy="646331"/>
          </a:xfrm>
        </p:spPr>
        <p:txBody>
          <a:bodyPr/>
          <a:lstStyle/>
          <a:p>
            <a:r>
              <a:rPr lang="zh-CN" altLang="en-US"/>
              <a:t>图的基本</a:t>
            </a:r>
            <a:r>
              <a:rPr lang="zh-CN" altLang="en-US" smtClean="0"/>
              <a:t>术语</a:t>
            </a:r>
            <a:r>
              <a:rPr lang="en-US" altLang="zh-CN" smtClean="0"/>
              <a:t>——</a:t>
            </a:r>
            <a:r>
              <a:rPr lang="zh-CN" altLang="en-US" smtClean="0"/>
              <a:t>子图</a:t>
            </a:r>
            <a:endParaRPr lang="zh-CN" altLang="en-US"/>
          </a:p>
        </p:txBody>
      </p:sp>
      <p:pic>
        <p:nvPicPr>
          <p:cNvPr id="34819" name="Picture 3"/>
          <p:cNvPicPr>
            <a:picLocks noChangeAspect="1" noChangeArrowheads="1"/>
          </p:cNvPicPr>
          <p:nvPr/>
        </p:nvPicPr>
        <p:blipFill>
          <a:blip r:embed="rId1" cstate="print"/>
          <a:srcRect/>
          <a:stretch>
            <a:fillRect/>
          </a:stretch>
        </p:blipFill>
        <p:spPr bwMode="auto">
          <a:xfrm>
            <a:off x="539552" y="2348880"/>
            <a:ext cx="2906723" cy="2664296"/>
          </a:xfrm>
          <a:prstGeom prst="rect">
            <a:avLst/>
          </a:prstGeom>
          <a:noFill/>
          <a:ln w="9525">
            <a:noFill/>
            <a:miter lim="800000"/>
            <a:headEnd/>
            <a:tailEnd/>
          </a:ln>
        </p:spPr>
      </p:pic>
      <p:pic>
        <p:nvPicPr>
          <p:cNvPr id="34820" name="Picture 4"/>
          <p:cNvPicPr>
            <a:picLocks noChangeAspect="1" noChangeArrowheads="1"/>
          </p:cNvPicPr>
          <p:nvPr/>
        </p:nvPicPr>
        <p:blipFill>
          <a:blip r:embed="rId2" cstate="print"/>
          <a:srcRect/>
          <a:stretch>
            <a:fillRect/>
          </a:stretch>
        </p:blipFill>
        <p:spPr bwMode="auto">
          <a:xfrm>
            <a:off x="3491880" y="2492896"/>
            <a:ext cx="5328591" cy="244827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blinds(horizontal)">
                                      <p:cBhvr>
                                        <p:cTn id="7" dur="500"/>
                                        <p:tgtEl>
                                          <p:spTgt spid="348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图的基本术语</a:t>
            </a:r>
            <a:r>
              <a:rPr lang="en-US" altLang="zh-CN"/>
              <a:t>——</a:t>
            </a:r>
            <a:r>
              <a:rPr lang="zh-CN" altLang="en-US">
                <a:solidFill>
                  <a:srgbClr val="FF0000"/>
                </a:solidFill>
              </a:rPr>
              <a:t>连通图</a:t>
            </a:r>
            <a:r>
              <a:rPr lang="zh-CN" altLang="en-US"/>
              <a:t>与强连通图</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6" name="矩形 5"/>
          <p:cNvSpPr/>
          <p:nvPr/>
        </p:nvSpPr>
        <p:spPr>
          <a:xfrm>
            <a:off x="683568" y="1701918"/>
            <a:ext cx="7272808" cy="9232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zh-CN" smtClean="0">
                <a:solidFill>
                  <a:schemeClr val="tx1"/>
                </a:solidFill>
                <a:latin typeface="+mn-ea"/>
                <a:ea typeface="+mn-ea"/>
              </a:rPr>
              <a:t>在</a:t>
            </a:r>
            <a:r>
              <a:rPr lang="zh-CN" altLang="zh-CN" b="1" u="sng">
                <a:solidFill>
                  <a:srgbClr val="C00000"/>
                </a:solidFill>
                <a:latin typeface="+mn-ea"/>
                <a:ea typeface="+mn-ea"/>
              </a:rPr>
              <a:t>无向图</a:t>
            </a:r>
            <a:r>
              <a:rPr lang="zh-CN" altLang="zh-CN">
                <a:solidFill>
                  <a:schemeClr val="tx1"/>
                </a:solidFill>
                <a:latin typeface="+mn-ea"/>
                <a:ea typeface="+mn-ea"/>
              </a:rPr>
              <a:t>中，如果从顶点</a:t>
            </a:r>
            <a:r>
              <a:rPr lang="en-US" altLang="zh-CN">
                <a:solidFill>
                  <a:schemeClr val="tx1"/>
                </a:solidFill>
                <a:latin typeface="+mn-ea"/>
                <a:ea typeface="+mn-ea"/>
              </a:rPr>
              <a:t>vi</a:t>
            </a:r>
            <a:r>
              <a:rPr lang="zh-CN" altLang="zh-CN">
                <a:solidFill>
                  <a:schemeClr val="tx1"/>
                </a:solidFill>
                <a:latin typeface="+mn-ea"/>
                <a:ea typeface="+mn-ea"/>
              </a:rPr>
              <a:t>到顶点</a:t>
            </a:r>
            <a:r>
              <a:rPr lang="en-US" altLang="zh-CN">
                <a:solidFill>
                  <a:schemeClr val="tx1"/>
                </a:solidFill>
                <a:latin typeface="+mn-ea"/>
                <a:ea typeface="+mn-ea"/>
              </a:rPr>
              <a:t>vj</a:t>
            </a:r>
            <a:r>
              <a:rPr lang="zh-CN" altLang="zh-CN">
                <a:solidFill>
                  <a:schemeClr val="tx1"/>
                </a:solidFill>
                <a:latin typeface="+mn-ea"/>
                <a:ea typeface="+mn-ea"/>
              </a:rPr>
              <a:t>有路径，则称</a:t>
            </a:r>
            <a:r>
              <a:rPr lang="en-US" altLang="zh-CN">
                <a:solidFill>
                  <a:schemeClr val="tx1"/>
                </a:solidFill>
                <a:latin typeface="+mn-ea"/>
                <a:ea typeface="+mn-ea"/>
              </a:rPr>
              <a:t>vi</a:t>
            </a:r>
            <a:r>
              <a:rPr lang="zh-CN" altLang="zh-CN">
                <a:solidFill>
                  <a:schemeClr val="tx1"/>
                </a:solidFill>
                <a:latin typeface="+mn-ea"/>
                <a:ea typeface="+mn-ea"/>
              </a:rPr>
              <a:t>和</a:t>
            </a:r>
            <a:r>
              <a:rPr lang="en-US" altLang="zh-CN">
                <a:solidFill>
                  <a:schemeClr val="tx1"/>
                </a:solidFill>
                <a:latin typeface="+mn-ea"/>
                <a:ea typeface="+mn-ea"/>
              </a:rPr>
              <a:t>vj</a:t>
            </a:r>
            <a:r>
              <a:rPr lang="zh-CN" altLang="zh-CN">
                <a:solidFill>
                  <a:schemeClr val="tx1"/>
                </a:solidFill>
                <a:latin typeface="+mn-ea"/>
                <a:ea typeface="+mn-ea"/>
              </a:rPr>
              <a:t>连通。如果图中</a:t>
            </a:r>
            <a:r>
              <a:rPr lang="zh-CN" altLang="zh-CN" b="1">
                <a:solidFill>
                  <a:srgbClr val="7030A0"/>
                </a:solidFill>
                <a:latin typeface="+mn-ea"/>
                <a:ea typeface="+mn-ea"/>
              </a:rPr>
              <a:t>任意两个顶点之间都连通</a:t>
            </a:r>
            <a:r>
              <a:rPr lang="zh-CN" altLang="zh-CN">
                <a:solidFill>
                  <a:schemeClr val="tx1"/>
                </a:solidFill>
                <a:latin typeface="+mn-ea"/>
                <a:ea typeface="+mn-ea"/>
              </a:rPr>
              <a:t>，则称该图为</a:t>
            </a:r>
            <a:r>
              <a:rPr lang="zh-CN" altLang="zh-CN" b="1" u="sng">
                <a:solidFill>
                  <a:srgbClr val="7030A0"/>
                </a:solidFill>
                <a:effectLst>
                  <a:outerShdw blurRad="38100" dist="38100" dir="2700000" algn="tl">
                    <a:srgbClr val="000000">
                      <a:alpha val="43137"/>
                    </a:srgbClr>
                  </a:outerShdw>
                </a:effectLst>
                <a:latin typeface="+mn-ea"/>
                <a:ea typeface="+mn-ea"/>
              </a:rPr>
              <a:t>连通图</a:t>
            </a:r>
            <a:r>
              <a:rPr lang="zh-CN" altLang="zh-CN">
                <a:solidFill>
                  <a:schemeClr val="tx1"/>
                </a:solidFill>
                <a:latin typeface="+mn-ea"/>
                <a:ea typeface="+mn-ea"/>
              </a:rPr>
              <a:t>，否则，称该图为非连通图</a:t>
            </a:r>
            <a:r>
              <a:rPr lang="zh-CN" altLang="zh-CN" smtClean="0">
                <a:solidFill>
                  <a:schemeClr val="tx1"/>
                </a:solidFill>
                <a:latin typeface="+mn-ea"/>
                <a:ea typeface="+mn-ea"/>
              </a:rPr>
              <a:t>。</a:t>
            </a:r>
            <a:endParaRPr lang="zh-CN" altLang="zh-CN">
              <a:solidFill>
                <a:schemeClr val="tx1"/>
              </a:solidFill>
              <a:latin typeface="+mn-ea"/>
              <a:ea typeface="+mn-ea"/>
            </a:endParaRPr>
          </a:p>
        </p:txBody>
      </p:sp>
      <p:sp>
        <p:nvSpPr>
          <p:cNvPr id="7" name="AutoShape 75" descr="未标题-10"/>
          <p:cNvSpPr>
            <a:spLocks noChangeArrowheads="1"/>
          </p:cNvSpPr>
          <p:nvPr/>
        </p:nvSpPr>
        <p:spPr bwMode="auto">
          <a:xfrm>
            <a:off x="672825" y="1264770"/>
            <a:ext cx="3395119" cy="436038"/>
          </a:xfrm>
          <a:prstGeom prst="roundRect">
            <a:avLst>
              <a:gd name="adj" fmla="val 16667"/>
            </a:avLst>
          </a:prstGeom>
          <a:solidFill>
            <a:schemeClr val="tx2"/>
          </a:solidFill>
          <a:ln w="28575">
            <a:noFill/>
            <a:round/>
          </a:ln>
          <a:effectLst/>
        </p:spPr>
        <p:txBody>
          <a:bodyPr wrap="none" lIns="90000" tIns="46800" rIns="90000" bIns="46800" anchor="ctr"/>
          <a:lstStyle/>
          <a:p>
            <a:r>
              <a:rPr lang="zh-CN" altLang="en-US" sz="2400">
                <a:solidFill>
                  <a:schemeClr val="bg1"/>
                </a:solidFill>
                <a:latin typeface="Consolas" panose="020B0609020204030204"/>
              </a:rPr>
              <a:t>连通图与非连通图</a:t>
            </a:r>
            <a:endParaRPr lang="zh-CN" altLang="en-US" sz="2400">
              <a:solidFill>
                <a:schemeClr val="bg1"/>
              </a:solidFill>
              <a:latin typeface="Consolas" panose="020B0609020204030204"/>
            </a:endParaRPr>
          </a:p>
        </p:txBody>
      </p:sp>
      <p:sp>
        <p:nvSpPr>
          <p:cNvPr id="8" name="AutoShape 75" descr="未标题-10"/>
          <p:cNvSpPr>
            <a:spLocks noChangeArrowheads="1"/>
          </p:cNvSpPr>
          <p:nvPr/>
        </p:nvSpPr>
        <p:spPr bwMode="auto">
          <a:xfrm>
            <a:off x="902209" y="5585250"/>
            <a:ext cx="1916457" cy="436038"/>
          </a:xfrm>
          <a:prstGeom prst="roundRect">
            <a:avLst>
              <a:gd name="adj" fmla="val 16667"/>
            </a:avLst>
          </a:prstGeom>
          <a:solidFill>
            <a:schemeClr val="tx2"/>
          </a:solidFill>
          <a:ln w="28575">
            <a:noFill/>
            <a:round/>
          </a:ln>
          <a:effectLst/>
        </p:spPr>
        <p:txBody>
          <a:bodyPr wrap="none" lIns="90000" tIns="46800" rIns="90000" bIns="46800" anchor="ctr"/>
          <a:lstStyle/>
          <a:p>
            <a:r>
              <a:rPr lang="zh-CN" altLang="en-US" sz="2400" smtClean="0">
                <a:solidFill>
                  <a:schemeClr val="bg1"/>
                </a:solidFill>
                <a:latin typeface="Consolas" panose="020B0609020204030204"/>
              </a:rPr>
              <a:t>连通分量</a:t>
            </a:r>
            <a:endParaRPr lang="zh-CN" altLang="en-US" sz="2400">
              <a:solidFill>
                <a:schemeClr val="bg1"/>
              </a:solidFill>
              <a:latin typeface="Consolas" panose="020B0609020204030204"/>
            </a:endParaRPr>
          </a:p>
        </p:txBody>
      </p:sp>
      <p:sp>
        <p:nvSpPr>
          <p:cNvPr id="9" name="矩形 8"/>
          <p:cNvSpPr/>
          <p:nvPr/>
        </p:nvSpPr>
        <p:spPr>
          <a:xfrm>
            <a:off x="902208" y="5903452"/>
            <a:ext cx="7054167" cy="6464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dirty="0" smtClean="0">
                <a:solidFill>
                  <a:schemeClr val="tx1"/>
                </a:solidFill>
                <a:latin typeface="+mn-ea"/>
                <a:ea typeface="+mn-ea"/>
              </a:rPr>
              <a:t>无向图</a:t>
            </a:r>
            <a:r>
              <a:rPr lang="en-US" altLang="zh-CN" dirty="0" smtClean="0">
                <a:solidFill>
                  <a:schemeClr val="tx1"/>
                </a:solidFill>
                <a:latin typeface="+mn-ea"/>
                <a:ea typeface="+mn-ea"/>
              </a:rPr>
              <a:t>G</a:t>
            </a:r>
            <a:r>
              <a:rPr lang="zh-CN" altLang="en-US" dirty="0" smtClean="0">
                <a:solidFill>
                  <a:schemeClr val="tx1"/>
                </a:solidFill>
                <a:latin typeface="+mn-ea"/>
                <a:ea typeface="+mn-ea"/>
              </a:rPr>
              <a:t>的</a:t>
            </a:r>
            <a:r>
              <a:rPr lang="zh-CN" altLang="en-US" dirty="0">
                <a:solidFill>
                  <a:schemeClr val="tx1"/>
                </a:solidFill>
                <a:latin typeface="+mn-ea"/>
                <a:ea typeface="+mn-ea"/>
              </a:rPr>
              <a:t>一个极大连通子图称为</a:t>
            </a:r>
            <a:r>
              <a:rPr lang="en-US" altLang="zh-CN" dirty="0">
                <a:solidFill>
                  <a:schemeClr val="tx1"/>
                </a:solidFill>
                <a:latin typeface="+mn-ea"/>
                <a:ea typeface="+mn-ea"/>
              </a:rPr>
              <a:t>G</a:t>
            </a:r>
            <a:r>
              <a:rPr lang="zh-CN" altLang="en-US" dirty="0">
                <a:solidFill>
                  <a:schemeClr val="tx1"/>
                </a:solidFill>
                <a:latin typeface="+mn-ea"/>
                <a:ea typeface="+mn-ea"/>
              </a:rPr>
              <a:t>的一个连通分量</a:t>
            </a:r>
            <a:r>
              <a:rPr lang="zh-CN" altLang="en-US" dirty="0" smtClean="0">
                <a:solidFill>
                  <a:schemeClr val="tx1"/>
                </a:solidFill>
                <a:latin typeface="+mn-ea"/>
                <a:ea typeface="+mn-ea"/>
              </a:rPr>
              <a:t>（连通图只有一个连通分量</a:t>
            </a:r>
            <a:r>
              <a:rPr lang="en-US" altLang="zh-CN" dirty="0" smtClean="0">
                <a:solidFill>
                  <a:schemeClr val="tx1"/>
                </a:solidFill>
                <a:latin typeface="+mn-ea"/>
                <a:ea typeface="+mn-ea"/>
              </a:rPr>
              <a:t>-</a:t>
            </a:r>
            <a:r>
              <a:rPr lang="zh-CN" altLang="en-US" dirty="0" smtClean="0">
                <a:solidFill>
                  <a:schemeClr val="tx1"/>
                </a:solidFill>
                <a:latin typeface="+mn-ea"/>
                <a:ea typeface="+mn-ea"/>
              </a:rPr>
              <a:t>自身，非连通图有</a:t>
            </a:r>
            <a:r>
              <a:rPr lang="zh-CN" altLang="en-US" dirty="0">
                <a:solidFill>
                  <a:schemeClr val="tx1"/>
                </a:solidFill>
                <a:latin typeface="+mn-ea"/>
                <a:ea typeface="+mn-ea"/>
              </a:rPr>
              <a:t>多个连通分量</a:t>
            </a:r>
            <a:r>
              <a:rPr lang="en-US" altLang="zh-CN" dirty="0" smtClean="0">
                <a:solidFill>
                  <a:schemeClr val="tx1"/>
                </a:solidFill>
                <a:latin typeface="+mn-ea"/>
                <a:ea typeface="+mn-ea"/>
              </a:rPr>
              <a:t>)</a:t>
            </a:r>
            <a:endParaRPr lang="zh-CN" altLang="zh-CN" dirty="0">
              <a:solidFill>
                <a:schemeClr val="tx1"/>
              </a:solidFill>
              <a:latin typeface="+mn-ea"/>
              <a:ea typeface="+mn-ea"/>
            </a:endParaRPr>
          </a:p>
        </p:txBody>
      </p:sp>
      <p:pic>
        <p:nvPicPr>
          <p:cNvPr id="10" name="图片 9"/>
          <p:cNvPicPr>
            <a:picLocks noChangeAspect="1"/>
          </p:cNvPicPr>
          <p:nvPr/>
        </p:nvPicPr>
        <p:blipFill>
          <a:blip r:embed="rId1" cstate="print"/>
          <a:stretch>
            <a:fillRect/>
          </a:stretch>
        </p:blipFill>
        <p:spPr>
          <a:xfrm>
            <a:off x="2447925" y="2954020"/>
            <a:ext cx="3742690" cy="2000250"/>
          </a:xfrm>
          <a:prstGeom prst="rect">
            <a:avLst/>
          </a:prstGeom>
        </p:spPr>
      </p:pic>
      <p:sp>
        <p:nvSpPr>
          <p:cNvPr id="11" name="椭圆 10"/>
          <p:cNvSpPr/>
          <p:nvPr/>
        </p:nvSpPr>
        <p:spPr>
          <a:xfrm>
            <a:off x="4211955" y="2780665"/>
            <a:ext cx="1367790" cy="1800225"/>
          </a:xfrm>
          <a:prstGeom prst="ellipse">
            <a:avLst/>
          </a:prstGeom>
          <a:ln w="38100">
            <a:solidFill>
              <a:srgbClr val="FF0000"/>
            </a:solidFill>
            <a:prstDash val="sysDash"/>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
        <p:nvSpPr>
          <p:cNvPr id="12" name="椭圆 11"/>
          <p:cNvSpPr/>
          <p:nvPr/>
        </p:nvSpPr>
        <p:spPr>
          <a:xfrm rot="5220000">
            <a:off x="4984750" y="3475154"/>
            <a:ext cx="1597660" cy="521738"/>
          </a:xfrm>
          <a:prstGeom prst="ellipse">
            <a:avLst/>
          </a:prstGeom>
          <a:ln w="38100">
            <a:solidFill>
              <a:srgbClr val="FF0000"/>
            </a:solidFill>
            <a:prstDash val="sysDash"/>
          </a:ln>
        </p:spPr>
        <p:txBody>
          <a:bodyPr wrap="square"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
        <p:nvSpPr>
          <p:cNvPr id="3" name="矩形 2"/>
          <p:cNvSpPr/>
          <p:nvPr/>
        </p:nvSpPr>
        <p:spPr>
          <a:xfrm>
            <a:off x="2411730" y="4580890"/>
            <a:ext cx="3816350" cy="288290"/>
          </a:xfrm>
          <a:prstGeom prst="rect">
            <a:avLst/>
          </a:prstGeom>
          <a:solidFill>
            <a:schemeClr val="bg1"/>
          </a:solidFill>
          <a:ln>
            <a:no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ox(in)">
                                      <p:cBhvr>
                                        <p:cTn id="23" dur="2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bldLvl="0" animBg="1"/>
      <p:bldP spid="11" grpId="0" animBg="1"/>
      <p:bldP spid="12" grpId="0" animBg="1"/>
      <p:bldP spid="3" grpId="0" bldLvl="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图的基本术语</a:t>
            </a:r>
            <a:r>
              <a:rPr lang="en-US" altLang="zh-CN"/>
              <a:t>——</a:t>
            </a:r>
            <a:r>
              <a:rPr lang="zh-CN" altLang="en-US"/>
              <a:t>连通图与</a:t>
            </a:r>
            <a:r>
              <a:rPr lang="zh-CN" altLang="en-US">
                <a:solidFill>
                  <a:srgbClr val="FF0000"/>
                </a:solidFill>
              </a:rPr>
              <a:t>强连通图</a:t>
            </a:r>
            <a:endParaRPr lang="zh-CN" altLang="en-US">
              <a:solidFill>
                <a:srgbClr val="FF0000"/>
              </a:solidFill>
            </a:endParaRPr>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6" name="矩形 5"/>
          <p:cNvSpPr/>
          <p:nvPr/>
        </p:nvSpPr>
        <p:spPr>
          <a:xfrm>
            <a:off x="683568" y="1840348"/>
            <a:ext cx="7272808" cy="6464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zh-CN" smtClean="0">
                <a:solidFill>
                  <a:schemeClr val="tx1"/>
                </a:solidFill>
                <a:latin typeface="+mn-ea"/>
                <a:ea typeface="+mn-ea"/>
              </a:rPr>
              <a:t>在</a:t>
            </a:r>
            <a:r>
              <a:rPr lang="zh-CN" altLang="zh-CN" b="1" u="sng">
                <a:solidFill>
                  <a:srgbClr val="C00000"/>
                </a:solidFill>
                <a:latin typeface="+mn-ea"/>
                <a:ea typeface="+mn-ea"/>
              </a:rPr>
              <a:t>有向图</a:t>
            </a:r>
            <a:r>
              <a:rPr lang="zh-CN" altLang="zh-CN">
                <a:solidFill>
                  <a:schemeClr val="tx1"/>
                </a:solidFill>
                <a:latin typeface="+mn-ea"/>
                <a:ea typeface="+mn-ea"/>
              </a:rPr>
              <a:t>中，如果每对顶点</a:t>
            </a:r>
            <a:r>
              <a:rPr lang="en-US" altLang="zh-CN">
                <a:solidFill>
                  <a:schemeClr val="tx1"/>
                </a:solidFill>
                <a:latin typeface="+mn-ea"/>
                <a:ea typeface="+mn-ea"/>
              </a:rPr>
              <a:t>vi</a:t>
            </a:r>
            <a:r>
              <a:rPr lang="zh-CN" altLang="en-US">
                <a:solidFill>
                  <a:schemeClr val="tx1"/>
                </a:solidFill>
                <a:latin typeface="+mn-ea"/>
                <a:ea typeface="+mn-ea"/>
              </a:rPr>
              <a:t>和</a:t>
            </a:r>
            <a:r>
              <a:rPr lang="en-US" altLang="zh-CN">
                <a:solidFill>
                  <a:schemeClr val="tx1"/>
                </a:solidFill>
                <a:latin typeface="+mn-ea"/>
                <a:ea typeface="+mn-ea"/>
              </a:rPr>
              <a:t>vj</a:t>
            </a:r>
            <a:r>
              <a:rPr lang="zh-CN" altLang="en-US">
                <a:solidFill>
                  <a:schemeClr val="tx1"/>
                </a:solidFill>
                <a:latin typeface="+mn-ea"/>
                <a:ea typeface="+mn-ea"/>
              </a:rPr>
              <a:t>，都</a:t>
            </a:r>
            <a:r>
              <a:rPr lang="zh-CN" altLang="zh-CN">
                <a:solidFill>
                  <a:schemeClr val="tx1"/>
                </a:solidFill>
                <a:latin typeface="+mn-ea"/>
                <a:ea typeface="+mn-ea"/>
              </a:rPr>
              <a:t>有一条从</a:t>
            </a:r>
            <a:r>
              <a:rPr lang="en-US" altLang="zh-CN">
                <a:solidFill>
                  <a:schemeClr val="tx1"/>
                </a:solidFill>
                <a:latin typeface="+mn-ea"/>
                <a:ea typeface="+mn-ea"/>
                <a:sym typeface="+mn-ea"/>
              </a:rPr>
              <a:t>vi</a:t>
            </a:r>
            <a:r>
              <a:rPr lang="zh-CN" altLang="en-US">
                <a:solidFill>
                  <a:schemeClr val="tx1"/>
                </a:solidFill>
                <a:latin typeface="+mn-ea"/>
                <a:ea typeface="+mn-ea"/>
                <a:sym typeface="+mn-ea"/>
              </a:rPr>
              <a:t>到</a:t>
            </a:r>
            <a:r>
              <a:rPr lang="en-US" altLang="zh-CN">
                <a:solidFill>
                  <a:schemeClr val="tx1"/>
                </a:solidFill>
                <a:latin typeface="+mn-ea"/>
                <a:ea typeface="+mn-ea"/>
                <a:sym typeface="+mn-ea"/>
              </a:rPr>
              <a:t>vj</a:t>
            </a:r>
            <a:r>
              <a:rPr lang="zh-CN" altLang="en-US">
                <a:solidFill>
                  <a:schemeClr val="tx1"/>
                </a:solidFill>
                <a:latin typeface="+mn-ea"/>
                <a:ea typeface="+mn-ea"/>
                <a:sym typeface="+mn-ea"/>
              </a:rPr>
              <a:t>和从</a:t>
            </a:r>
            <a:r>
              <a:rPr lang="en-US" altLang="zh-CN">
                <a:solidFill>
                  <a:schemeClr val="tx1"/>
                </a:solidFill>
                <a:latin typeface="+mn-ea"/>
                <a:ea typeface="+mn-ea"/>
                <a:sym typeface="+mn-ea"/>
              </a:rPr>
              <a:t>vj</a:t>
            </a:r>
            <a:r>
              <a:rPr lang="zh-CN" altLang="en-US">
                <a:solidFill>
                  <a:schemeClr val="tx1"/>
                </a:solidFill>
                <a:latin typeface="+mn-ea"/>
                <a:ea typeface="+mn-ea"/>
                <a:sym typeface="+mn-ea"/>
              </a:rPr>
              <a:t>和</a:t>
            </a:r>
            <a:r>
              <a:rPr lang="en-US" altLang="zh-CN">
                <a:solidFill>
                  <a:schemeClr val="tx1"/>
                </a:solidFill>
                <a:latin typeface="+mn-ea"/>
                <a:ea typeface="+mn-ea"/>
                <a:sym typeface="+mn-ea"/>
              </a:rPr>
              <a:t>vi</a:t>
            </a:r>
            <a:r>
              <a:rPr lang="zh-CN" altLang="en-US">
                <a:solidFill>
                  <a:schemeClr val="tx1"/>
                </a:solidFill>
                <a:latin typeface="+mn-ea"/>
                <a:ea typeface="+mn-ea"/>
                <a:sym typeface="+mn-ea"/>
              </a:rPr>
              <a:t>的路径</a:t>
            </a:r>
            <a:r>
              <a:rPr lang="zh-CN" altLang="zh-CN">
                <a:solidFill>
                  <a:schemeClr val="tx1"/>
                </a:solidFill>
                <a:latin typeface="+mn-ea"/>
                <a:ea typeface="+mn-ea"/>
              </a:rPr>
              <a:t>，则称该图为</a:t>
            </a:r>
            <a:r>
              <a:rPr lang="zh-CN" altLang="zh-CN" b="1" u="sng">
                <a:solidFill>
                  <a:srgbClr val="7030A0"/>
                </a:solidFill>
                <a:effectLst>
                  <a:outerShdw blurRad="38100" dist="38100" dir="2700000" algn="tl">
                    <a:srgbClr val="000000">
                      <a:alpha val="43137"/>
                    </a:srgbClr>
                  </a:outerShdw>
                </a:effectLst>
                <a:latin typeface="+mn-ea"/>
                <a:ea typeface="+mn-ea"/>
              </a:rPr>
              <a:t>强连通图</a:t>
            </a:r>
            <a:endParaRPr lang="zh-CN" altLang="zh-CN">
              <a:solidFill>
                <a:schemeClr val="tx1"/>
              </a:solidFill>
              <a:latin typeface="+mn-ea"/>
              <a:ea typeface="+mn-ea"/>
            </a:endParaRPr>
          </a:p>
        </p:txBody>
      </p:sp>
      <p:sp>
        <p:nvSpPr>
          <p:cNvPr id="7" name="AutoShape 75" descr="未标题-10"/>
          <p:cNvSpPr>
            <a:spLocks noChangeArrowheads="1"/>
          </p:cNvSpPr>
          <p:nvPr/>
        </p:nvSpPr>
        <p:spPr bwMode="auto">
          <a:xfrm>
            <a:off x="672825" y="1264770"/>
            <a:ext cx="3395119" cy="436038"/>
          </a:xfrm>
          <a:prstGeom prst="roundRect">
            <a:avLst>
              <a:gd name="adj" fmla="val 16667"/>
            </a:avLst>
          </a:prstGeom>
          <a:solidFill>
            <a:schemeClr val="tx2"/>
          </a:solidFill>
          <a:ln w="28575">
            <a:noFill/>
            <a:round/>
          </a:ln>
          <a:effectLst/>
        </p:spPr>
        <p:txBody>
          <a:bodyPr wrap="none" lIns="90000" tIns="46800" rIns="90000" bIns="46800" anchor="ctr"/>
          <a:lstStyle/>
          <a:p>
            <a:r>
              <a:rPr lang="zh-CN" altLang="en-US" sz="2400">
                <a:solidFill>
                  <a:schemeClr val="bg1"/>
                </a:solidFill>
                <a:latin typeface="Consolas" panose="020B0609020204030204"/>
              </a:rPr>
              <a:t>连通图与非连通图</a:t>
            </a:r>
            <a:endParaRPr lang="zh-CN" altLang="en-US" sz="2400">
              <a:solidFill>
                <a:schemeClr val="bg1"/>
              </a:solidFill>
              <a:latin typeface="Consolas" panose="020B0609020204030204"/>
            </a:endParaRPr>
          </a:p>
        </p:txBody>
      </p:sp>
      <p:sp>
        <p:nvSpPr>
          <p:cNvPr id="8" name="AutoShape 75" descr="未标题-10"/>
          <p:cNvSpPr>
            <a:spLocks noChangeArrowheads="1"/>
          </p:cNvSpPr>
          <p:nvPr/>
        </p:nvSpPr>
        <p:spPr bwMode="auto">
          <a:xfrm>
            <a:off x="902209" y="5585250"/>
            <a:ext cx="1916457" cy="436038"/>
          </a:xfrm>
          <a:prstGeom prst="roundRect">
            <a:avLst>
              <a:gd name="adj" fmla="val 16667"/>
            </a:avLst>
          </a:prstGeom>
          <a:solidFill>
            <a:schemeClr val="tx2"/>
          </a:solidFill>
          <a:ln w="28575">
            <a:noFill/>
            <a:round/>
          </a:ln>
          <a:effectLst/>
        </p:spPr>
        <p:txBody>
          <a:bodyPr wrap="none" lIns="90000" tIns="46800" rIns="90000" bIns="46800" anchor="ctr"/>
          <a:lstStyle/>
          <a:p>
            <a:r>
              <a:rPr lang="zh-CN" altLang="en-US" sz="2400" smtClean="0">
                <a:solidFill>
                  <a:schemeClr val="bg1"/>
                </a:solidFill>
                <a:latin typeface="Consolas" panose="020B0609020204030204"/>
              </a:rPr>
              <a:t>强连通分量</a:t>
            </a:r>
            <a:endParaRPr lang="zh-CN" altLang="en-US" sz="2400">
              <a:solidFill>
                <a:schemeClr val="bg1"/>
              </a:solidFill>
              <a:latin typeface="Consolas" panose="020B0609020204030204"/>
            </a:endParaRPr>
          </a:p>
        </p:txBody>
      </p:sp>
      <p:sp>
        <p:nvSpPr>
          <p:cNvPr id="9" name="矩形 8"/>
          <p:cNvSpPr/>
          <p:nvPr/>
        </p:nvSpPr>
        <p:spPr>
          <a:xfrm>
            <a:off x="902208" y="5902411"/>
            <a:ext cx="7054167" cy="64851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dirty="0" smtClean="0">
                <a:solidFill>
                  <a:schemeClr val="tx1"/>
                </a:solidFill>
                <a:latin typeface="+mn-ea"/>
                <a:ea typeface="+mn-ea"/>
              </a:rPr>
              <a:t>非强连通图中的极大强连通</a:t>
            </a:r>
            <a:r>
              <a:rPr lang="zh-CN" altLang="en-US" dirty="0">
                <a:solidFill>
                  <a:schemeClr val="tx1"/>
                </a:solidFill>
                <a:latin typeface="+mn-ea"/>
                <a:ea typeface="+mn-ea"/>
              </a:rPr>
              <a:t>子图，称为一个强连通分量（可有多个</a:t>
            </a:r>
            <a:r>
              <a:rPr lang="zh-CN" altLang="en-US" dirty="0" smtClean="0">
                <a:solidFill>
                  <a:schemeClr val="tx1"/>
                </a:solidFill>
                <a:latin typeface="+mn-ea"/>
                <a:ea typeface="+mn-ea"/>
              </a:rPr>
              <a:t>）；强连通图只有一个强连通分量</a:t>
            </a:r>
            <a:endParaRPr lang="zh-CN" altLang="zh-CN" dirty="0">
              <a:solidFill>
                <a:schemeClr val="tx1"/>
              </a:solidFill>
              <a:latin typeface="+mn-ea"/>
              <a:ea typeface="+mn-ea"/>
            </a:endParaRPr>
          </a:p>
        </p:txBody>
      </p:sp>
      <p:grpSp>
        <p:nvGrpSpPr>
          <p:cNvPr id="12" name="组合 11"/>
          <p:cNvGrpSpPr/>
          <p:nvPr/>
        </p:nvGrpSpPr>
        <p:grpSpPr>
          <a:xfrm>
            <a:off x="2172970" y="3350895"/>
            <a:ext cx="3770630" cy="1761490"/>
            <a:chOff x="3552" y="5302"/>
            <a:chExt cx="5938" cy="2774"/>
          </a:xfrm>
        </p:grpSpPr>
        <p:pic>
          <p:nvPicPr>
            <p:cNvPr id="3" name="图片 2"/>
            <p:cNvPicPr>
              <a:picLocks noChangeAspect="1"/>
            </p:cNvPicPr>
            <p:nvPr/>
          </p:nvPicPr>
          <p:blipFill>
            <a:blip r:embed="rId1" cstate="print"/>
            <a:stretch>
              <a:fillRect/>
            </a:stretch>
          </p:blipFill>
          <p:spPr>
            <a:xfrm>
              <a:off x="3552" y="5302"/>
              <a:ext cx="5939" cy="2775"/>
            </a:xfrm>
            <a:prstGeom prst="rect">
              <a:avLst/>
            </a:prstGeom>
          </p:spPr>
        </p:pic>
        <p:sp>
          <p:nvSpPr>
            <p:cNvPr id="10" name="椭圆 9"/>
            <p:cNvSpPr/>
            <p:nvPr/>
          </p:nvSpPr>
          <p:spPr>
            <a:xfrm>
              <a:off x="5424" y="5363"/>
              <a:ext cx="878" cy="755"/>
            </a:xfrm>
            <a:prstGeom prst="ellipse">
              <a:avLst/>
            </a:prstGeom>
            <a:solidFill>
              <a:schemeClr val="bg1"/>
            </a:solidFill>
            <a:ln>
              <a:solidFill>
                <a:schemeClr val="tx1"/>
              </a:solidFill>
            </a:ln>
          </p:spPr>
          <p:txBody>
            <a:bodyPr wrap="square" rtlCol="0" anchor="ctr">
              <a:spAutoFit/>
            </a:bodyPr>
            <a:lstStyle/>
            <a:p>
              <a:r>
                <a:rPr lang="en-US" altLang="zh-CN" sz="1600" b="1" smtClean="0">
                  <a:solidFill>
                    <a:srgbClr val="5F5F5F"/>
                  </a:solidFill>
                  <a:latin typeface="黑体" panose="02010609060101010101" charset="-122"/>
                  <a:ea typeface="黑体" panose="02010609060101010101" charset="-122"/>
                </a:rPr>
                <a:t>V1</a:t>
              </a:r>
              <a:endParaRPr lang="en-US" altLang="zh-CN" sz="1600" b="1" smtClean="0">
                <a:solidFill>
                  <a:srgbClr val="5F5F5F"/>
                </a:solidFill>
                <a:latin typeface="黑体" panose="02010609060101010101" charset="-122"/>
                <a:ea typeface="黑体" panose="02010609060101010101" charset="-122"/>
              </a:endParaRPr>
            </a:p>
          </p:txBody>
        </p:sp>
      </p:grpSp>
      <p:sp>
        <p:nvSpPr>
          <p:cNvPr id="11" name="任意多边形 10"/>
          <p:cNvSpPr/>
          <p:nvPr/>
        </p:nvSpPr>
        <p:spPr>
          <a:xfrm>
            <a:off x="4448175" y="3269615"/>
            <a:ext cx="1488440" cy="1584325"/>
          </a:xfrm>
          <a:custGeom>
            <a:avLst/>
            <a:gdLst>
              <a:gd name="connisteX0" fmla="*/ 7427 w 1488454"/>
              <a:gd name="connsiteY0" fmla="*/ 6491 h 1584396"/>
              <a:gd name="connisteX1" fmla="*/ 122997 w 1488454"/>
              <a:gd name="connsiteY1" fmla="*/ 6491 h 1584396"/>
              <a:gd name="connisteX2" fmla="*/ 227772 w 1488454"/>
              <a:gd name="connsiteY2" fmla="*/ 6491 h 1584396"/>
              <a:gd name="connisteX3" fmla="*/ 312227 w 1488454"/>
              <a:gd name="connsiteY3" fmla="*/ 6491 h 1584396"/>
              <a:gd name="connisteX4" fmla="*/ 396047 w 1488454"/>
              <a:gd name="connsiteY4" fmla="*/ 80151 h 1584396"/>
              <a:gd name="connisteX5" fmla="*/ 458912 w 1488454"/>
              <a:gd name="connsiteY5" fmla="*/ 153811 h 1584396"/>
              <a:gd name="connisteX6" fmla="*/ 532572 w 1488454"/>
              <a:gd name="connsiteY6" fmla="*/ 206516 h 1584396"/>
              <a:gd name="connisteX7" fmla="*/ 616392 w 1488454"/>
              <a:gd name="connsiteY7" fmla="*/ 269381 h 1584396"/>
              <a:gd name="connisteX8" fmla="*/ 690052 w 1488454"/>
              <a:gd name="connsiteY8" fmla="*/ 300496 h 1584396"/>
              <a:gd name="connisteX9" fmla="*/ 763712 w 1488454"/>
              <a:gd name="connsiteY9" fmla="*/ 363996 h 1584396"/>
              <a:gd name="connisteX10" fmla="*/ 816417 w 1488454"/>
              <a:gd name="connsiteY10" fmla="*/ 437021 h 1584396"/>
              <a:gd name="connisteX11" fmla="*/ 868487 w 1488454"/>
              <a:gd name="connsiteY11" fmla="*/ 510681 h 1584396"/>
              <a:gd name="connisteX12" fmla="*/ 942147 w 1488454"/>
              <a:gd name="connsiteY12" fmla="*/ 552591 h 1584396"/>
              <a:gd name="connisteX13" fmla="*/ 1025967 w 1488454"/>
              <a:gd name="connsiteY13" fmla="*/ 616091 h 1584396"/>
              <a:gd name="connisteX14" fmla="*/ 1110422 w 1488454"/>
              <a:gd name="connsiteY14" fmla="*/ 699911 h 1584396"/>
              <a:gd name="connisteX15" fmla="*/ 1173287 w 1488454"/>
              <a:gd name="connsiteY15" fmla="*/ 783731 h 1584396"/>
              <a:gd name="connisteX16" fmla="*/ 1236152 w 1488454"/>
              <a:gd name="connsiteY16" fmla="*/ 857391 h 1584396"/>
              <a:gd name="connisteX17" fmla="*/ 1299017 w 1488454"/>
              <a:gd name="connsiteY17" fmla="*/ 952006 h 1584396"/>
              <a:gd name="connisteX18" fmla="*/ 1362517 w 1488454"/>
              <a:gd name="connsiteY18" fmla="*/ 1046621 h 1584396"/>
              <a:gd name="connisteX19" fmla="*/ 1425382 w 1488454"/>
              <a:gd name="connsiteY19" fmla="*/ 1119646 h 1584396"/>
              <a:gd name="connisteX20" fmla="*/ 1478087 w 1488454"/>
              <a:gd name="connsiteY20" fmla="*/ 1193306 h 1584396"/>
              <a:gd name="connisteX21" fmla="*/ 1488247 w 1488454"/>
              <a:gd name="connsiteY21" fmla="*/ 1266966 h 1584396"/>
              <a:gd name="connisteX22" fmla="*/ 1478087 w 1488454"/>
              <a:gd name="connsiteY22" fmla="*/ 1350786 h 1584396"/>
              <a:gd name="connisteX23" fmla="*/ 1457132 w 1488454"/>
              <a:gd name="connsiteY23" fmla="*/ 1424446 h 1584396"/>
              <a:gd name="connisteX24" fmla="*/ 1362517 w 1488454"/>
              <a:gd name="connsiteY24" fmla="*/ 1498106 h 1584396"/>
              <a:gd name="connisteX25" fmla="*/ 1267902 w 1488454"/>
              <a:gd name="connsiteY25" fmla="*/ 1529221 h 1584396"/>
              <a:gd name="connisteX26" fmla="*/ 1184082 w 1488454"/>
              <a:gd name="connsiteY26" fmla="*/ 1529221 h 1584396"/>
              <a:gd name="connisteX27" fmla="*/ 1099627 w 1488454"/>
              <a:gd name="connsiteY27" fmla="*/ 1529221 h 1584396"/>
              <a:gd name="connisteX28" fmla="*/ 1015807 w 1488454"/>
              <a:gd name="connsiteY28" fmla="*/ 1529221 h 1584396"/>
              <a:gd name="connisteX29" fmla="*/ 931987 w 1488454"/>
              <a:gd name="connsiteY29" fmla="*/ 1529221 h 1584396"/>
              <a:gd name="connisteX30" fmla="*/ 837372 w 1488454"/>
              <a:gd name="connsiteY30" fmla="*/ 1529221 h 1584396"/>
              <a:gd name="connisteX31" fmla="*/ 742757 w 1488454"/>
              <a:gd name="connsiteY31" fmla="*/ 1550811 h 1584396"/>
              <a:gd name="connisteX32" fmla="*/ 669097 w 1488454"/>
              <a:gd name="connsiteY32" fmla="*/ 1560971 h 1584396"/>
              <a:gd name="connisteX33" fmla="*/ 574482 w 1488454"/>
              <a:gd name="connsiteY33" fmla="*/ 1571766 h 1584396"/>
              <a:gd name="connisteX34" fmla="*/ 490662 w 1488454"/>
              <a:gd name="connsiteY34" fmla="*/ 1581926 h 1584396"/>
              <a:gd name="connisteX35" fmla="*/ 417002 w 1488454"/>
              <a:gd name="connsiteY35" fmla="*/ 1581926 h 1584396"/>
              <a:gd name="connisteX36" fmla="*/ 322387 w 1488454"/>
              <a:gd name="connsiteY36" fmla="*/ 1560971 h 1584396"/>
              <a:gd name="connisteX37" fmla="*/ 227772 w 1488454"/>
              <a:gd name="connsiteY37" fmla="*/ 1498106 h 1584396"/>
              <a:gd name="connisteX38" fmla="*/ 154747 w 1488454"/>
              <a:gd name="connsiteY38" fmla="*/ 1466356 h 1584396"/>
              <a:gd name="connisteX39" fmla="*/ 133792 w 1488454"/>
              <a:gd name="connsiteY39" fmla="*/ 1392696 h 1584396"/>
              <a:gd name="connisteX40" fmla="*/ 81087 w 1488454"/>
              <a:gd name="connsiteY40" fmla="*/ 1319671 h 1584396"/>
              <a:gd name="connisteX41" fmla="*/ 81087 w 1488454"/>
              <a:gd name="connsiteY41" fmla="*/ 1246011 h 1584396"/>
              <a:gd name="connisteX42" fmla="*/ 70292 w 1488454"/>
              <a:gd name="connsiteY42" fmla="*/ 1162191 h 1584396"/>
              <a:gd name="connisteX43" fmla="*/ 70292 w 1488454"/>
              <a:gd name="connsiteY43" fmla="*/ 1088531 h 1584396"/>
              <a:gd name="connisteX44" fmla="*/ 70292 w 1488454"/>
              <a:gd name="connsiteY44" fmla="*/ 1014871 h 1584396"/>
              <a:gd name="connisteX45" fmla="*/ 60132 w 1488454"/>
              <a:gd name="connsiteY45" fmla="*/ 931051 h 1584396"/>
              <a:gd name="connisteX46" fmla="*/ 49337 w 1488454"/>
              <a:gd name="connsiteY46" fmla="*/ 857391 h 1584396"/>
              <a:gd name="connisteX47" fmla="*/ 39177 w 1488454"/>
              <a:gd name="connsiteY47" fmla="*/ 783731 h 1584396"/>
              <a:gd name="connisteX48" fmla="*/ 39177 w 1488454"/>
              <a:gd name="connsiteY48" fmla="*/ 699911 h 1584396"/>
              <a:gd name="connisteX49" fmla="*/ 28382 w 1488454"/>
              <a:gd name="connsiteY49" fmla="*/ 626251 h 1584396"/>
              <a:gd name="connisteX50" fmla="*/ 28382 w 1488454"/>
              <a:gd name="connsiteY50" fmla="*/ 552591 h 1584396"/>
              <a:gd name="connisteX51" fmla="*/ 28382 w 1488454"/>
              <a:gd name="connsiteY51" fmla="*/ 479566 h 1584396"/>
              <a:gd name="connisteX52" fmla="*/ 18222 w 1488454"/>
              <a:gd name="connsiteY52" fmla="*/ 405906 h 1584396"/>
              <a:gd name="connisteX53" fmla="*/ 18222 w 1488454"/>
              <a:gd name="connsiteY53" fmla="*/ 321451 h 1584396"/>
              <a:gd name="connisteX54" fmla="*/ 18222 w 1488454"/>
              <a:gd name="connsiteY54" fmla="*/ 248426 h 1584396"/>
              <a:gd name="connisteX55" fmla="*/ 18222 w 1488454"/>
              <a:gd name="connsiteY55" fmla="*/ 174766 h 1584396"/>
              <a:gd name="connisteX56" fmla="*/ 18222 w 1488454"/>
              <a:gd name="connsiteY56" fmla="*/ 80151 h 1584396"/>
              <a:gd name="connisteX57" fmla="*/ 7427 w 1488454"/>
              <a:gd name="connsiteY57" fmla="*/ 6491 h 15843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Lst>
            <a:rect l="l" t="t" r="r" b="b"/>
            <a:pathLst>
              <a:path w="1488454" h="1584396">
                <a:moveTo>
                  <a:pt x="7427" y="6491"/>
                </a:moveTo>
                <a:cubicBezTo>
                  <a:pt x="28382" y="-8114"/>
                  <a:pt x="79182" y="6491"/>
                  <a:pt x="122997" y="6491"/>
                </a:cubicBezTo>
                <a:cubicBezTo>
                  <a:pt x="166812" y="6491"/>
                  <a:pt x="189672" y="6491"/>
                  <a:pt x="227772" y="6491"/>
                </a:cubicBezTo>
                <a:cubicBezTo>
                  <a:pt x="265872" y="6491"/>
                  <a:pt x="278572" y="-8114"/>
                  <a:pt x="312227" y="6491"/>
                </a:cubicBezTo>
                <a:cubicBezTo>
                  <a:pt x="345882" y="21096"/>
                  <a:pt x="366837" y="50941"/>
                  <a:pt x="396047" y="80151"/>
                </a:cubicBezTo>
                <a:cubicBezTo>
                  <a:pt x="425257" y="109361"/>
                  <a:pt x="431607" y="128411"/>
                  <a:pt x="458912" y="153811"/>
                </a:cubicBezTo>
                <a:cubicBezTo>
                  <a:pt x="486217" y="179211"/>
                  <a:pt x="500822" y="183656"/>
                  <a:pt x="532572" y="206516"/>
                </a:cubicBezTo>
                <a:cubicBezTo>
                  <a:pt x="564322" y="229376"/>
                  <a:pt x="584642" y="250331"/>
                  <a:pt x="616392" y="269381"/>
                </a:cubicBezTo>
                <a:cubicBezTo>
                  <a:pt x="648142" y="288431"/>
                  <a:pt x="660842" y="281446"/>
                  <a:pt x="690052" y="300496"/>
                </a:cubicBezTo>
                <a:cubicBezTo>
                  <a:pt x="719262" y="319546"/>
                  <a:pt x="738312" y="336691"/>
                  <a:pt x="763712" y="363996"/>
                </a:cubicBezTo>
                <a:cubicBezTo>
                  <a:pt x="789112" y="391301"/>
                  <a:pt x="795462" y="407811"/>
                  <a:pt x="816417" y="437021"/>
                </a:cubicBezTo>
                <a:cubicBezTo>
                  <a:pt x="837372" y="466231"/>
                  <a:pt x="843087" y="487821"/>
                  <a:pt x="868487" y="510681"/>
                </a:cubicBezTo>
                <a:cubicBezTo>
                  <a:pt x="893887" y="533541"/>
                  <a:pt x="910397" y="531636"/>
                  <a:pt x="942147" y="552591"/>
                </a:cubicBezTo>
                <a:cubicBezTo>
                  <a:pt x="973897" y="573546"/>
                  <a:pt x="992312" y="586881"/>
                  <a:pt x="1025967" y="616091"/>
                </a:cubicBezTo>
                <a:cubicBezTo>
                  <a:pt x="1059622" y="645301"/>
                  <a:pt x="1081212" y="666256"/>
                  <a:pt x="1110422" y="699911"/>
                </a:cubicBezTo>
                <a:cubicBezTo>
                  <a:pt x="1139632" y="733566"/>
                  <a:pt x="1147887" y="751981"/>
                  <a:pt x="1173287" y="783731"/>
                </a:cubicBezTo>
                <a:cubicBezTo>
                  <a:pt x="1198687" y="815481"/>
                  <a:pt x="1210752" y="823736"/>
                  <a:pt x="1236152" y="857391"/>
                </a:cubicBezTo>
                <a:cubicBezTo>
                  <a:pt x="1261552" y="891046"/>
                  <a:pt x="1273617" y="913906"/>
                  <a:pt x="1299017" y="952006"/>
                </a:cubicBezTo>
                <a:cubicBezTo>
                  <a:pt x="1324417" y="990106"/>
                  <a:pt x="1337117" y="1012966"/>
                  <a:pt x="1362517" y="1046621"/>
                </a:cubicBezTo>
                <a:cubicBezTo>
                  <a:pt x="1387917" y="1080276"/>
                  <a:pt x="1402522" y="1090436"/>
                  <a:pt x="1425382" y="1119646"/>
                </a:cubicBezTo>
                <a:cubicBezTo>
                  <a:pt x="1448242" y="1148856"/>
                  <a:pt x="1465387" y="1164096"/>
                  <a:pt x="1478087" y="1193306"/>
                </a:cubicBezTo>
                <a:cubicBezTo>
                  <a:pt x="1490787" y="1222516"/>
                  <a:pt x="1488247" y="1235216"/>
                  <a:pt x="1488247" y="1266966"/>
                </a:cubicBezTo>
                <a:cubicBezTo>
                  <a:pt x="1488247" y="1298716"/>
                  <a:pt x="1484437" y="1319036"/>
                  <a:pt x="1478087" y="1350786"/>
                </a:cubicBezTo>
                <a:cubicBezTo>
                  <a:pt x="1471737" y="1382536"/>
                  <a:pt x="1479992" y="1395236"/>
                  <a:pt x="1457132" y="1424446"/>
                </a:cubicBezTo>
                <a:cubicBezTo>
                  <a:pt x="1434272" y="1453656"/>
                  <a:pt x="1400617" y="1477151"/>
                  <a:pt x="1362517" y="1498106"/>
                </a:cubicBezTo>
                <a:cubicBezTo>
                  <a:pt x="1324417" y="1519061"/>
                  <a:pt x="1303462" y="1522871"/>
                  <a:pt x="1267902" y="1529221"/>
                </a:cubicBezTo>
                <a:cubicBezTo>
                  <a:pt x="1232342" y="1535571"/>
                  <a:pt x="1217737" y="1529221"/>
                  <a:pt x="1184082" y="1529221"/>
                </a:cubicBezTo>
                <a:cubicBezTo>
                  <a:pt x="1150427" y="1529221"/>
                  <a:pt x="1133282" y="1529221"/>
                  <a:pt x="1099627" y="1529221"/>
                </a:cubicBezTo>
                <a:cubicBezTo>
                  <a:pt x="1065972" y="1529221"/>
                  <a:pt x="1049462" y="1529221"/>
                  <a:pt x="1015807" y="1529221"/>
                </a:cubicBezTo>
                <a:cubicBezTo>
                  <a:pt x="982152" y="1529221"/>
                  <a:pt x="967547" y="1529221"/>
                  <a:pt x="931987" y="1529221"/>
                </a:cubicBezTo>
                <a:cubicBezTo>
                  <a:pt x="896427" y="1529221"/>
                  <a:pt x="875472" y="1524776"/>
                  <a:pt x="837372" y="1529221"/>
                </a:cubicBezTo>
                <a:cubicBezTo>
                  <a:pt x="799272" y="1533666"/>
                  <a:pt x="776412" y="1544461"/>
                  <a:pt x="742757" y="1550811"/>
                </a:cubicBezTo>
                <a:cubicBezTo>
                  <a:pt x="709102" y="1557161"/>
                  <a:pt x="702752" y="1556526"/>
                  <a:pt x="669097" y="1560971"/>
                </a:cubicBezTo>
                <a:cubicBezTo>
                  <a:pt x="635442" y="1565416"/>
                  <a:pt x="610042" y="1567321"/>
                  <a:pt x="574482" y="1571766"/>
                </a:cubicBezTo>
                <a:cubicBezTo>
                  <a:pt x="538922" y="1576211"/>
                  <a:pt x="522412" y="1580021"/>
                  <a:pt x="490662" y="1581926"/>
                </a:cubicBezTo>
                <a:cubicBezTo>
                  <a:pt x="458912" y="1583831"/>
                  <a:pt x="450657" y="1586371"/>
                  <a:pt x="417002" y="1581926"/>
                </a:cubicBezTo>
                <a:cubicBezTo>
                  <a:pt x="383347" y="1577481"/>
                  <a:pt x="360487" y="1577481"/>
                  <a:pt x="322387" y="1560971"/>
                </a:cubicBezTo>
                <a:cubicBezTo>
                  <a:pt x="284287" y="1544461"/>
                  <a:pt x="261427" y="1517156"/>
                  <a:pt x="227772" y="1498106"/>
                </a:cubicBezTo>
                <a:cubicBezTo>
                  <a:pt x="194117" y="1479056"/>
                  <a:pt x="173797" y="1487311"/>
                  <a:pt x="154747" y="1466356"/>
                </a:cubicBezTo>
                <a:cubicBezTo>
                  <a:pt x="135697" y="1445401"/>
                  <a:pt x="148397" y="1421906"/>
                  <a:pt x="133792" y="1392696"/>
                </a:cubicBezTo>
                <a:cubicBezTo>
                  <a:pt x="119187" y="1363486"/>
                  <a:pt x="91882" y="1348881"/>
                  <a:pt x="81087" y="1319671"/>
                </a:cubicBezTo>
                <a:cubicBezTo>
                  <a:pt x="70292" y="1290461"/>
                  <a:pt x="82992" y="1277761"/>
                  <a:pt x="81087" y="1246011"/>
                </a:cubicBezTo>
                <a:cubicBezTo>
                  <a:pt x="79182" y="1214261"/>
                  <a:pt x="72197" y="1193941"/>
                  <a:pt x="70292" y="1162191"/>
                </a:cubicBezTo>
                <a:cubicBezTo>
                  <a:pt x="68387" y="1130441"/>
                  <a:pt x="70292" y="1117741"/>
                  <a:pt x="70292" y="1088531"/>
                </a:cubicBezTo>
                <a:cubicBezTo>
                  <a:pt x="70292" y="1059321"/>
                  <a:pt x="72197" y="1046621"/>
                  <a:pt x="70292" y="1014871"/>
                </a:cubicBezTo>
                <a:cubicBezTo>
                  <a:pt x="68387" y="983121"/>
                  <a:pt x="64577" y="962801"/>
                  <a:pt x="60132" y="931051"/>
                </a:cubicBezTo>
                <a:cubicBezTo>
                  <a:pt x="55687" y="899301"/>
                  <a:pt x="53782" y="886601"/>
                  <a:pt x="49337" y="857391"/>
                </a:cubicBezTo>
                <a:cubicBezTo>
                  <a:pt x="44892" y="828181"/>
                  <a:pt x="41082" y="815481"/>
                  <a:pt x="39177" y="783731"/>
                </a:cubicBezTo>
                <a:cubicBezTo>
                  <a:pt x="37272" y="751981"/>
                  <a:pt x="41082" y="731661"/>
                  <a:pt x="39177" y="699911"/>
                </a:cubicBezTo>
                <a:cubicBezTo>
                  <a:pt x="37272" y="668161"/>
                  <a:pt x="30287" y="655461"/>
                  <a:pt x="28382" y="626251"/>
                </a:cubicBezTo>
                <a:cubicBezTo>
                  <a:pt x="26477" y="597041"/>
                  <a:pt x="28382" y="581801"/>
                  <a:pt x="28382" y="552591"/>
                </a:cubicBezTo>
                <a:cubicBezTo>
                  <a:pt x="28382" y="523381"/>
                  <a:pt x="30287" y="508776"/>
                  <a:pt x="28382" y="479566"/>
                </a:cubicBezTo>
                <a:cubicBezTo>
                  <a:pt x="26477" y="450356"/>
                  <a:pt x="20127" y="437656"/>
                  <a:pt x="18222" y="405906"/>
                </a:cubicBezTo>
                <a:cubicBezTo>
                  <a:pt x="16317" y="374156"/>
                  <a:pt x="18222" y="353201"/>
                  <a:pt x="18222" y="321451"/>
                </a:cubicBezTo>
                <a:cubicBezTo>
                  <a:pt x="18222" y="289701"/>
                  <a:pt x="18222" y="277636"/>
                  <a:pt x="18222" y="248426"/>
                </a:cubicBezTo>
                <a:cubicBezTo>
                  <a:pt x="18222" y="219216"/>
                  <a:pt x="18222" y="208421"/>
                  <a:pt x="18222" y="174766"/>
                </a:cubicBezTo>
                <a:cubicBezTo>
                  <a:pt x="18222" y="141111"/>
                  <a:pt x="20127" y="113806"/>
                  <a:pt x="18222" y="80151"/>
                </a:cubicBezTo>
                <a:cubicBezTo>
                  <a:pt x="16317" y="46496"/>
                  <a:pt x="-13528" y="21096"/>
                  <a:pt x="7427" y="6491"/>
                </a:cubicBezTo>
                <a:close/>
              </a:path>
            </a:pathLst>
          </a:custGeom>
          <a:ln w="38100">
            <a:solidFill>
              <a:srgbClr val="FF0000"/>
            </a:solidFill>
            <a:prstDash val="sysDash"/>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
        <p:nvSpPr>
          <p:cNvPr id="5" name="矩形 4"/>
          <p:cNvSpPr/>
          <p:nvPr/>
        </p:nvSpPr>
        <p:spPr>
          <a:xfrm>
            <a:off x="2339975" y="4869180"/>
            <a:ext cx="3672205" cy="432435"/>
          </a:xfrm>
          <a:prstGeom prst="rect">
            <a:avLst/>
          </a:prstGeom>
          <a:solidFill>
            <a:schemeClr val="bg1"/>
          </a:solidFill>
          <a:ln>
            <a:solidFill>
              <a:schemeClr val="bg1"/>
            </a:solidFill>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pPr eaLnBrk="1" hangingPunct="1"/>
            <a:r>
              <a:rPr lang="zh-CN" altLang="zh-CN" smtClean="0"/>
              <a:t>学习目标</a:t>
            </a:r>
            <a:endParaRPr lang="zh-CN" altLang="en-US" smtClean="0"/>
          </a:p>
        </p:txBody>
      </p:sp>
      <p:cxnSp>
        <p:nvCxnSpPr>
          <p:cNvPr id="5" name="直接连接符 4"/>
          <p:cNvCxnSpPr/>
          <p:nvPr/>
        </p:nvCxnSpPr>
        <p:spPr>
          <a:xfrm>
            <a:off x="2876550" y="1317625"/>
            <a:ext cx="0" cy="4487863"/>
          </a:xfrm>
          <a:prstGeom prst="line">
            <a:avLst/>
          </a:prstGeom>
          <a:solidFill>
            <a:schemeClr val="accent1"/>
          </a:solidFill>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767013" y="4221163"/>
            <a:ext cx="220662"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HK" altLang="en-US" smtClean="0">
              <a:solidFill>
                <a:srgbClr val="FFFFFF"/>
              </a:solidFill>
              <a:ea typeface="PMingLiU" panose="02020500000000000000" pitchFamily="18" charset="-120"/>
            </a:endParaRPr>
          </a:p>
        </p:txBody>
      </p:sp>
      <p:sp>
        <p:nvSpPr>
          <p:cNvPr id="21" name="椭圆 20"/>
          <p:cNvSpPr/>
          <p:nvPr/>
        </p:nvSpPr>
        <p:spPr>
          <a:xfrm>
            <a:off x="2776538" y="2027238"/>
            <a:ext cx="220662" cy="222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HK" altLang="en-US" smtClean="0">
              <a:solidFill>
                <a:srgbClr val="FFFFFF"/>
              </a:solidFill>
              <a:ea typeface="PMingLiU" panose="02020500000000000000" pitchFamily="18" charset="-120"/>
            </a:endParaRPr>
          </a:p>
        </p:txBody>
      </p:sp>
      <p:sp>
        <p:nvSpPr>
          <p:cNvPr id="5126" name="矩形 21"/>
          <p:cNvSpPr>
            <a:spLocks noChangeArrowheads="1"/>
          </p:cNvSpPr>
          <p:nvPr/>
        </p:nvSpPr>
        <p:spPr bwMode="auto">
          <a:xfrm>
            <a:off x="2555875" y="2204864"/>
            <a:ext cx="6192838" cy="222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lvl="1" eaLnBrk="1" hangingPunct="1">
              <a:lnSpc>
                <a:spcPct val="150000"/>
              </a:lnSpc>
              <a:spcBef>
                <a:spcPct val="0"/>
              </a:spcBef>
              <a:buClrTx/>
              <a:buSzTx/>
              <a:buFont typeface="Arial" panose="020B0604020202020204" pitchFamily="34" charset="0"/>
              <a:buChar char="•"/>
            </a:pPr>
            <a:r>
              <a:rPr lang="zh-CN" altLang="en-US" sz="2400" b="0"/>
              <a:t>	熟练掌握图的逻辑结构特点</a:t>
            </a:r>
            <a:endParaRPr lang="zh-CN" altLang="en-US" sz="2400" b="0"/>
          </a:p>
          <a:p>
            <a:pPr lvl="1" eaLnBrk="1" hangingPunct="1">
              <a:lnSpc>
                <a:spcPct val="150000"/>
              </a:lnSpc>
              <a:spcBef>
                <a:spcPct val="0"/>
              </a:spcBef>
              <a:buClrTx/>
              <a:buSzTx/>
              <a:buFont typeface="Arial" panose="020B0604020202020204" pitchFamily="34" charset="0"/>
              <a:buChar char="•"/>
            </a:pPr>
            <a:r>
              <a:rPr lang="zh-CN" altLang="en-US" sz="2400" b="0"/>
              <a:t>	掌握图的存储结构</a:t>
            </a:r>
            <a:endParaRPr lang="zh-CN" altLang="en-US" sz="2400" b="0"/>
          </a:p>
          <a:p>
            <a:pPr lvl="1" eaLnBrk="1" hangingPunct="1">
              <a:lnSpc>
                <a:spcPct val="150000"/>
              </a:lnSpc>
              <a:spcBef>
                <a:spcPct val="0"/>
              </a:spcBef>
              <a:buClrTx/>
              <a:buSzTx/>
              <a:buFont typeface="Arial" panose="020B0604020202020204" pitchFamily="34" charset="0"/>
              <a:buChar char="•"/>
            </a:pPr>
            <a:r>
              <a:rPr lang="zh-CN" altLang="en-US" sz="2400" b="0"/>
              <a:t>	掌握图的遍历</a:t>
            </a:r>
            <a:endParaRPr lang="zh-CN" altLang="en-US" sz="2400" b="0"/>
          </a:p>
          <a:p>
            <a:pPr lvl="1" eaLnBrk="1" hangingPunct="1">
              <a:lnSpc>
                <a:spcPct val="150000"/>
              </a:lnSpc>
              <a:spcBef>
                <a:spcPct val="0"/>
              </a:spcBef>
              <a:buClrTx/>
              <a:buSzTx/>
              <a:buFont typeface="Arial" panose="020B0604020202020204" pitchFamily="34" charset="0"/>
              <a:buChar char="•"/>
            </a:pPr>
            <a:r>
              <a:rPr lang="zh-CN" altLang="en-US" sz="2400" b="0"/>
              <a:t>	熟悉图的相关应用</a:t>
            </a:r>
            <a:endParaRPr lang="zh-CN" altLang="en-US" sz="2400" b="0"/>
          </a:p>
        </p:txBody>
      </p:sp>
      <p:grpSp>
        <p:nvGrpSpPr>
          <p:cNvPr id="5127" name="组合 1"/>
          <p:cNvGrpSpPr/>
          <p:nvPr/>
        </p:nvGrpSpPr>
        <p:grpSpPr bwMode="auto">
          <a:xfrm>
            <a:off x="752475" y="2492375"/>
            <a:ext cx="1692275" cy="1689100"/>
            <a:chOff x="668338" y="2982913"/>
            <a:chExt cx="1860550" cy="1857375"/>
          </a:xfrm>
        </p:grpSpPr>
        <p:sp>
          <p:nvSpPr>
            <p:cNvPr id="3" name="椭圆 2"/>
            <p:cNvSpPr/>
            <p:nvPr/>
          </p:nvSpPr>
          <p:spPr>
            <a:xfrm>
              <a:off x="668338" y="2982913"/>
              <a:ext cx="1860550" cy="185737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HK" altLang="en-US" smtClean="0">
                <a:solidFill>
                  <a:srgbClr val="FFFFFF"/>
                </a:solidFill>
                <a:ea typeface="PMingLiU" panose="02020500000000000000" pitchFamily="18" charset="-120"/>
              </a:endParaRPr>
            </a:p>
          </p:txBody>
        </p:sp>
        <p:sp>
          <p:nvSpPr>
            <p:cNvPr id="20" name="KSO_Shape"/>
            <p:cNvSpPr/>
            <p:nvPr/>
          </p:nvSpPr>
          <p:spPr bwMode="auto">
            <a:xfrm>
              <a:off x="1033118" y="3630551"/>
              <a:ext cx="1302036" cy="769833"/>
            </a:xfrm>
            <a:custGeom>
              <a:avLst/>
              <a:gdLst>
                <a:gd name="T0" fmla="*/ 2147483646 w 2758"/>
                <a:gd name="T1" fmla="*/ 2147483646 h 1666"/>
                <a:gd name="T2" fmla="*/ 2147483646 w 2758"/>
                <a:gd name="T3" fmla="*/ 2147483646 h 1666"/>
                <a:gd name="T4" fmla="*/ 2147483646 w 2758"/>
                <a:gd name="T5" fmla="*/ 2147483646 h 1666"/>
                <a:gd name="T6" fmla="*/ 2147483646 w 2758"/>
                <a:gd name="T7" fmla="*/ 2147483646 h 1666"/>
                <a:gd name="T8" fmla="*/ 2147483646 w 2758"/>
                <a:gd name="T9" fmla="*/ 2147483646 h 1666"/>
                <a:gd name="T10" fmla="*/ 2147483646 w 2758"/>
                <a:gd name="T11" fmla="*/ 2147483646 h 1666"/>
                <a:gd name="T12" fmla="*/ 2147483646 w 2758"/>
                <a:gd name="T13" fmla="*/ 2147483646 h 1666"/>
                <a:gd name="T14" fmla="*/ 2147483646 w 2758"/>
                <a:gd name="T15" fmla="*/ 2147483646 h 1666"/>
                <a:gd name="T16" fmla="*/ 2147483646 w 2758"/>
                <a:gd name="T17" fmla="*/ 2147483646 h 1666"/>
                <a:gd name="T18" fmla="*/ 2147483646 w 2758"/>
                <a:gd name="T19" fmla="*/ 2147483646 h 1666"/>
                <a:gd name="T20" fmla="*/ 2147483646 w 2758"/>
                <a:gd name="T21" fmla="*/ 2147483646 h 1666"/>
                <a:gd name="T22" fmla="*/ 2147483646 w 2758"/>
                <a:gd name="T23" fmla="*/ 2147483646 h 1666"/>
                <a:gd name="T24" fmla="*/ 2147483646 w 2758"/>
                <a:gd name="T25" fmla="*/ 2147483646 h 1666"/>
                <a:gd name="T26" fmla="*/ 2147483646 w 2758"/>
                <a:gd name="T27" fmla="*/ 2147483646 h 1666"/>
                <a:gd name="T28" fmla="*/ 2147483646 w 2758"/>
                <a:gd name="T29" fmla="*/ 2147483646 h 1666"/>
                <a:gd name="T30" fmla="*/ 2147483646 w 2758"/>
                <a:gd name="T31" fmla="*/ 2147483646 h 1666"/>
                <a:gd name="T32" fmla="*/ 2147483646 w 2758"/>
                <a:gd name="T33" fmla="*/ 2147483646 h 1666"/>
                <a:gd name="T34" fmla="*/ 2147483646 w 2758"/>
                <a:gd name="T35" fmla="*/ 2147483646 h 1666"/>
                <a:gd name="T36" fmla="*/ 2147483646 w 2758"/>
                <a:gd name="T37" fmla="*/ 2147483646 h 1666"/>
                <a:gd name="T38" fmla="*/ 2147483646 w 2758"/>
                <a:gd name="T39" fmla="*/ 2147483646 h 1666"/>
                <a:gd name="T40" fmla="*/ 2147483646 w 2758"/>
                <a:gd name="T41" fmla="*/ 2147483646 h 1666"/>
                <a:gd name="T42" fmla="*/ 2147483646 w 2758"/>
                <a:gd name="T43" fmla="*/ 2147483646 h 1666"/>
                <a:gd name="T44" fmla="*/ 2147483646 w 2758"/>
                <a:gd name="T45" fmla="*/ 2147483646 h 1666"/>
                <a:gd name="T46" fmla="*/ 2147483646 w 2758"/>
                <a:gd name="T47" fmla="*/ 2147483646 h 1666"/>
                <a:gd name="T48" fmla="*/ 2147483646 w 2758"/>
                <a:gd name="T49" fmla="*/ 2147483646 h 1666"/>
                <a:gd name="T50" fmla="*/ 2147483646 w 2758"/>
                <a:gd name="T51" fmla="*/ 2147483646 h 1666"/>
                <a:gd name="T52" fmla="*/ 2147483646 w 2758"/>
                <a:gd name="T53" fmla="*/ 2147483646 h 1666"/>
                <a:gd name="T54" fmla="*/ 2147483646 w 2758"/>
                <a:gd name="T55" fmla="*/ 2147483646 h 1666"/>
                <a:gd name="T56" fmla="*/ 2147483646 w 2758"/>
                <a:gd name="T57" fmla="*/ 2147483646 h 1666"/>
                <a:gd name="T58" fmla="*/ 2147483646 w 2758"/>
                <a:gd name="T59" fmla="*/ 2147483646 h 1666"/>
                <a:gd name="T60" fmla="*/ 2147483646 w 2758"/>
                <a:gd name="T61" fmla="*/ 2147483646 h 1666"/>
                <a:gd name="T62" fmla="*/ 2147483646 w 2758"/>
                <a:gd name="T63" fmla="*/ 2147483646 h 1666"/>
                <a:gd name="T64" fmla="*/ 2147483646 w 2758"/>
                <a:gd name="T65" fmla="*/ 2147483646 h 1666"/>
                <a:gd name="T66" fmla="*/ 2147483646 w 2758"/>
                <a:gd name="T67" fmla="*/ 2147483646 h 1666"/>
                <a:gd name="T68" fmla="*/ 2147483646 w 2758"/>
                <a:gd name="T69" fmla="*/ 2147483646 h 1666"/>
                <a:gd name="T70" fmla="*/ 2147483646 w 2758"/>
                <a:gd name="T71" fmla="*/ 2147483646 h 1666"/>
                <a:gd name="T72" fmla="*/ 2147483646 w 2758"/>
                <a:gd name="T73" fmla="*/ 2147483646 h 1666"/>
                <a:gd name="T74" fmla="*/ 2147483646 w 2758"/>
                <a:gd name="T75" fmla="*/ 2147483646 h 1666"/>
                <a:gd name="T76" fmla="*/ 2147483646 w 2758"/>
                <a:gd name="T77" fmla="*/ 2147483646 h 1666"/>
                <a:gd name="T78" fmla="*/ 2147483646 w 2758"/>
                <a:gd name="T79" fmla="*/ 2147483646 h 1666"/>
                <a:gd name="T80" fmla="*/ 2147483646 w 2758"/>
                <a:gd name="T81" fmla="*/ 2147483646 h 1666"/>
                <a:gd name="T82" fmla="*/ 2147483646 w 2758"/>
                <a:gd name="T83" fmla="*/ 2147483646 h 1666"/>
                <a:gd name="T84" fmla="*/ 2147483646 w 2758"/>
                <a:gd name="T85" fmla="*/ 2147483646 h 1666"/>
                <a:gd name="T86" fmla="*/ 2147483646 w 2758"/>
                <a:gd name="T87" fmla="*/ 2147483646 h 1666"/>
                <a:gd name="T88" fmla="*/ 2147483646 w 2758"/>
                <a:gd name="T89" fmla="*/ 2147483646 h 1666"/>
                <a:gd name="T90" fmla="*/ 2147483646 w 2758"/>
                <a:gd name="T91" fmla="*/ 2147483646 h 1666"/>
                <a:gd name="T92" fmla="*/ 2147483646 w 2758"/>
                <a:gd name="T93" fmla="*/ 2147483646 h 1666"/>
                <a:gd name="T94" fmla="*/ 2147483646 w 2758"/>
                <a:gd name="T95" fmla="*/ 2147483646 h 1666"/>
                <a:gd name="T96" fmla="*/ 2147483646 w 2758"/>
                <a:gd name="T97" fmla="*/ 2147483646 h 1666"/>
                <a:gd name="T98" fmla="*/ 2147483646 w 2758"/>
                <a:gd name="T99" fmla="*/ 2147483646 h 1666"/>
                <a:gd name="T100" fmla="*/ 2147483646 w 2758"/>
                <a:gd name="T101" fmla="*/ 2147483646 h 1666"/>
                <a:gd name="T102" fmla="*/ 2147483646 w 2758"/>
                <a:gd name="T103" fmla="*/ 2147483646 h 1666"/>
                <a:gd name="T104" fmla="*/ 2147483646 w 2758"/>
                <a:gd name="T105" fmla="*/ 2147483646 h 1666"/>
                <a:gd name="T106" fmla="*/ 2147483646 w 2758"/>
                <a:gd name="T107" fmla="*/ 2147483646 h 1666"/>
                <a:gd name="T108" fmla="*/ 2147483646 w 2758"/>
                <a:gd name="T109" fmla="*/ 2147483646 h 1666"/>
                <a:gd name="T110" fmla="*/ 2147483646 w 2758"/>
                <a:gd name="T111" fmla="*/ 2147483646 h 1666"/>
                <a:gd name="T112" fmla="*/ 2147483646 w 2758"/>
                <a:gd name="T113" fmla="*/ 2147483646 h 1666"/>
                <a:gd name="T114" fmla="*/ 2147483646 w 2758"/>
                <a:gd name="T115" fmla="*/ 2147483646 h 1666"/>
                <a:gd name="T116" fmla="*/ 2147483646 w 2758"/>
                <a:gd name="T117" fmla="*/ 2147483646 h 1666"/>
                <a:gd name="T118" fmla="*/ 2147483646 w 2758"/>
                <a:gd name="T119" fmla="*/ 2147483646 h 1666"/>
                <a:gd name="T120" fmla="*/ 2147483646 w 2758"/>
                <a:gd name="T121" fmla="*/ 2147483646 h 1666"/>
                <a:gd name="T122" fmla="*/ 2147483646 w 2758"/>
                <a:gd name="T123" fmla="*/ 2147483646 h 16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758" h="1666">
                  <a:moveTo>
                    <a:pt x="931" y="1269"/>
                  </a:moveTo>
                  <a:lnTo>
                    <a:pt x="895" y="1297"/>
                  </a:lnTo>
                  <a:lnTo>
                    <a:pt x="864" y="1328"/>
                  </a:lnTo>
                  <a:lnTo>
                    <a:pt x="839" y="1359"/>
                  </a:lnTo>
                  <a:lnTo>
                    <a:pt x="816" y="1392"/>
                  </a:lnTo>
                  <a:lnTo>
                    <a:pt x="1102" y="1555"/>
                  </a:lnTo>
                  <a:lnTo>
                    <a:pt x="1172" y="1557"/>
                  </a:lnTo>
                  <a:lnTo>
                    <a:pt x="1210" y="1555"/>
                  </a:lnTo>
                  <a:lnTo>
                    <a:pt x="1243" y="1547"/>
                  </a:lnTo>
                  <a:lnTo>
                    <a:pt x="1269" y="1535"/>
                  </a:lnTo>
                  <a:lnTo>
                    <a:pt x="1293" y="1518"/>
                  </a:lnTo>
                  <a:lnTo>
                    <a:pt x="1310" y="1495"/>
                  </a:lnTo>
                  <a:lnTo>
                    <a:pt x="1323" y="1466"/>
                  </a:lnTo>
                  <a:lnTo>
                    <a:pt x="1331" y="1434"/>
                  </a:lnTo>
                  <a:lnTo>
                    <a:pt x="1333" y="1397"/>
                  </a:lnTo>
                  <a:lnTo>
                    <a:pt x="1164" y="1397"/>
                  </a:lnTo>
                  <a:lnTo>
                    <a:pt x="931" y="1269"/>
                  </a:lnTo>
                  <a:close/>
                  <a:moveTo>
                    <a:pt x="1060" y="975"/>
                  </a:moveTo>
                  <a:lnTo>
                    <a:pt x="1026" y="983"/>
                  </a:lnTo>
                  <a:lnTo>
                    <a:pt x="993" y="992"/>
                  </a:lnTo>
                  <a:lnTo>
                    <a:pt x="964" y="1006"/>
                  </a:lnTo>
                  <a:lnTo>
                    <a:pt x="937" y="1021"/>
                  </a:lnTo>
                  <a:lnTo>
                    <a:pt x="912" y="1040"/>
                  </a:lnTo>
                  <a:lnTo>
                    <a:pt x="891" y="1061"/>
                  </a:lnTo>
                  <a:lnTo>
                    <a:pt x="872" y="1084"/>
                  </a:lnTo>
                  <a:lnTo>
                    <a:pt x="855" y="1111"/>
                  </a:lnTo>
                  <a:lnTo>
                    <a:pt x="1195" y="1292"/>
                  </a:lnTo>
                  <a:lnTo>
                    <a:pt x="1352" y="1296"/>
                  </a:lnTo>
                  <a:lnTo>
                    <a:pt x="1392" y="1294"/>
                  </a:lnTo>
                  <a:lnTo>
                    <a:pt x="1427" y="1288"/>
                  </a:lnTo>
                  <a:lnTo>
                    <a:pt x="1456" y="1276"/>
                  </a:lnTo>
                  <a:lnTo>
                    <a:pt x="1481" y="1263"/>
                  </a:lnTo>
                  <a:lnTo>
                    <a:pt x="1500" y="1244"/>
                  </a:lnTo>
                  <a:lnTo>
                    <a:pt x="1513" y="1221"/>
                  </a:lnTo>
                  <a:lnTo>
                    <a:pt x="1521" y="1192"/>
                  </a:lnTo>
                  <a:lnTo>
                    <a:pt x="1523" y="1161"/>
                  </a:lnTo>
                  <a:lnTo>
                    <a:pt x="1521" y="1142"/>
                  </a:lnTo>
                  <a:lnTo>
                    <a:pt x="1517" y="1121"/>
                  </a:lnTo>
                  <a:lnTo>
                    <a:pt x="1510" y="1096"/>
                  </a:lnTo>
                  <a:lnTo>
                    <a:pt x="1498" y="1071"/>
                  </a:lnTo>
                  <a:lnTo>
                    <a:pt x="1241" y="1075"/>
                  </a:lnTo>
                  <a:lnTo>
                    <a:pt x="1060" y="975"/>
                  </a:lnTo>
                  <a:close/>
                  <a:moveTo>
                    <a:pt x="1137" y="668"/>
                  </a:moveTo>
                  <a:lnTo>
                    <a:pt x="1104" y="670"/>
                  </a:lnTo>
                  <a:lnTo>
                    <a:pt x="1074" y="676"/>
                  </a:lnTo>
                  <a:lnTo>
                    <a:pt x="1047" y="687"/>
                  </a:lnTo>
                  <a:lnTo>
                    <a:pt x="1020" y="702"/>
                  </a:lnTo>
                  <a:lnTo>
                    <a:pt x="997" y="722"/>
                  </a:lnTo>
                  <a:lnTo>
                    <a:pt x="976" y="745"/>
                  </a:lnTo>
                  <a:lnTo>
                    <a:pt x="954" y="772"/>
                  </a:lnTo>
                  <a:lnTo>
                    <a:pt x="937" y="804"/>
                  </a:lnTo>
                  <a:lnTo>
                    <a:pt x="1269" y="969"/>
                  </a:lnTo>
                  <a:lnTo>
                    <a:pt x="1454" y="971"/>
                  </a:lnTo>
                  <a:lnTo>
                    <a:pt x="1502" y="969"/>
                  </a:lnTo>
                  <a:lnTo>
                    <a:pt x="1542" y="962"/>
                  </a:lnTo>
                  <a:lnTo>
                    <a:pt x="1579" y="952"/>
                  </a:lnTo>
                  <a:lnTo>
                    <a:pt x="1608" y="937"/>
                  </a:lnTo>
                  <a:lnTo>
                    <a:pt x="1631" y="916"/>
                  </a:lnTo>
                  <a:lnTo>
                    <a:pt x="1646" y="893"/>
                  </a:lnTo>
                  <a:lnTo>
                    <a:pt x="1656" y="864"/>
                  </a:lnTo>
                  <a:lnTo>
                    <a:pt x="1659" y="833"/>
                  </a:lnTo>
                  <a:lnTo>
                    <a:pt x="1657" y="810"/>
                  </a:lnTo>
                  <a:lnTo>
                    <a:pt x="1650" y="789"/>
                  </a:lnTo>
                  <a:lnTo>
                    <a:pt x="1640" y="772"/>
                  </a:lnTo>
                  <a:lnTo>
                    <a:pt x="1625" y="758"/>
                  </a:lnTo>
                  <a:lnTo>
                    <a:pt x="1604" y="749"/>
                  </a:lnTo>
                  <a:lnTo>
                    <a:pt x="1579" y="741"/>
                  </a:lnTo>
                  <a:lnTo>
                    <a:pt x="1550" y="735"/>
                  </a:lnTo>
                  <a:lnTo>
                    <a:pt x="1517" y="733"/>
                  </a:lnTo>
                  <a:lnTo>
                    <a:pt x="1293" y="733"/>
                  </a:lnTo>
                  <a:lnTo>
                    <a:pt x="1273" y="718"/>
                  </a:lnTo>
                  <a:lnTo>
                    <a:pt x="1254" y="704"/>
                  </a:lnTo>
                  <a:lnTo>
                    <a:pt x="1233" y="693"/>
                  </a:lnTo>
                  <a:lnTo>
                    <a:pt x="1214" y="683"/>
                  </a:lnTo>
                  <a:lnTo>
                    <a:pt x="1195" y="678"/>
                  </a:lnTo>
                  <a:lnTo>
                    <a:pt x="1175" y="672"/>
                  </a:lnTo>
                  <a:lnTo>
                    <a:pt x="1156" y="668"/>
                  </a:lnTo>
                  <a:lnTo>
                    <a:pt x="1137" y="668"/>
                  </a:lnTo>
                  <a:close/>
                  <a:moveTo>
                    <a:pt x="1694" y="240"/>
                  </a:moveTo>
                  <a:lnTo>
                    <a:pt x="1898" y="466"/>
                  </a:lnTo>
                  <a:lnTo>
                    <a:pt x="1874" y="497"/>
                  </a:lnTo>
                  <a:lnTo>
                    <a:pt x="1855" y="520"/>
                  </a:lnTo>
                  <a:lnTo>
                    <a:pt x="2251" y="518"/>
                  </a:lnTo>
                  <a:lnTo>
                    <a:pt x="2303" y="516"/>
                  </a:lnTo>
                  <a:lnTo>
                    <a:pt x="2351" y="516"/>
                  </a:lnTo>
                  <a:lnTo>
                    <a:pt x="2395" y="512"/>
                  </a:lnTo>
                  <a:lnTo>
                    <a:pt x="2435" y="511"/>
                  </a:lnTo>
                  <a:lnTo>
                    <a:pt x="2474" y="505"/>
                  </a:lnTo>
                  <a:lnTo>
                    <a:pt x="2508" y="501"/>
                  </a:lnTo>
                  <a:lnTo>
                    <a:pt x="2539" y="493"/>
                  </a:lnTo>
                  <a:lnTo>
                    <a:pt x="2568" y="488"/>
                  </a:lnTo>
                  <a:lnTo>
                    <a:pt x="2593" y="478"/>
                  </a:lnTo>
                  <a:lnTo>
                    <a:pt x="2614" y="470"/>
                  </a:lnTo>
                  <a:lnTo>
                    <a:pt x="2631" y="459"/>
                  </a:lnTo>
                  <a:lnTo>
                    <a:pt x="2647" y="449"/>
                  </a:lnTo>
                  <a:lnTo>
                    <a:pt x="2658" y="436"/>
                  </a:lnTo>
                  <a:lnTo>
                    <a:pt x="2666" y="424"/>
                  </a:lnTo>
                  <a:lnTo>
                    <a:pt x="2672" y="411"/>
                  </a:lnTo>
                  <a:lnTo>
                    <a:pt x="2673" y="395"/>
                  </a:lnTo>
                  <a:lnTo>
                    <a:pt x="2672" y="380"/>
                  </a:lnTo>
                  <a:lnTo>
                    <a:pt x="2668" y="363"/>
                  </a:lnTo>
                  <a:lnTo>
                    <a:pt x="2662" y="349"/>
                  </a:lnTo>
                  <a:lnTo>
                    <a:pt x="2652" y="336"/>
                  </a:lnTo>
                  <a:lnTo>
                    <a:pt x="2639" y="324"/>
                  </a:lnTo>
                  <a:lnTo>
                    <a:pt x="2625" y="313"/>
                  </a:lnTo>
                  <a:lnTo>
                    <a:pt x="2608" y="301"/>
                  </a:lnTo>
                  <a:lnTo>
                    <a:pt x="2587" y="294"/>
                  </a:lnTo>
                  <a:lnTo>
                    <a:pt x="2566" y="284"/>
                  </a:lnTo>
                  <a:lnTo>
                    <a:pt x="2541" y="278"/>
                  </a:lnTo>
                  <a:lnTo>
                    <a:pt x="2512" y="273"/>
                  </a:lnTo>
                  <a:lnTo>
                    <a:pt x="2481" y="267"/>
                  </a:lnTo>
                  <a:lnTo>
                    <a:pt x="2449" y="263"/>
                  </a:lnTo>
                  <a:lnTo>
                    <a:pt x="2412" y="261"/>
                  </a:lnTo>
                  <a:lnTo>
                    <a:pt x="2374" y="259"/>
                  </a:lnTo>
                  <a:lnTo>
                    <a:pt x="2334" y="259"/>
                  </a:lnTo>
                  <a:lnTo>
                    <a:pt x="1694" y="240"/>
                  </a:lnTo>
                  <a:close/>
                  <a:moveTo>
                    <a:pt x="1060" y="109"/>
                  </a:moveTo>
                  <a:lnTo>
                    <a:pt x="1039" y="117"/>
                  </a:lnTo>
                  <a:lnTo>
                    <a:pt x="1018" y="125"/>
                  </a:lnTo>
                  <a:lnTo>
                    <a:pt x="993" y="134"/>
                  </a:lnTo>
                  <a:lnTo>
                    <a:pt x="966" y="146"/>
                  </a:lnTo>
                  <a:lnTo>
                    <a:pt x="937" y="159"/>
                  </a:lnTo>
                  <a:lnTo>
                    <a:pt x="906" y="173"/>
                  </a:lnTo>
                  <a:lnTo>
                    <a:pt x="872" y="188"/>
                  </a:lnTo>
                  <a:lnTo>
                    <a:pt x="835" y="203"/>
                  </a:lnTo>
                  <a:lnTo>
                    <a:pt x="799" y="221"/>
                  </a:lnTo>
                  <a:lnTo>
                    <a:pt x="757" y="240"/>
                  </a:lnTo>
                  <a:lnTo>
                    <a:pt x="714" y="261"/>
                  </a:lnTo>
                  <a:lnTo>
                    <a:pt x="670" y="282"/>
                  </a:lnTo>
                  <a:lnTo>
                    <a:pt x="622" y="305"/>
                  </a:lnTo>
                  <a:lnTo>
                    <a:pt x="572" y="328"/>
                  </a:lnTo>
                  <a:lnTo>
                    <a:pt x="520" y="353"/>
                  </a:lnTo>
                  <a:lnTo>
                    <a:pt x="467" y="380"/>
                  </a:lnTo>
                  <a:lnTo>
                    <a:pt x="150" y="380"/>
                  </a:lnTo>
                  <a:lnTo>
                    <a:pt x="123" y="480"/>
                  </a:lnTo>
                  <a:lnTo>
                    <a:pt x="104" y="580"/>
                  </a:lnTo>
                  <a:lnTo>
                    <a:pt x="92" y="679"/>
                  </a:lnTo>
                  <a:lnTo>
                    <a:pt x="88" y="779"/>
                  </a:lnTo>
                  <a:lnTo>
                    <a:pt x="92" y="875"/>
                  </a:lnTo>
                  <a:lnTo>
                    <a:pt x="102" y="971"/>
                  </a:lnTo>
                  <a:lnTo>
                    <a:pt x="119" y="1069"/>
                  </a:lnTo>
                  <a:lnTo>
                    <a:pt x="142" y="1169"/>
                  </a:lnTo>
                  <a:lnTo>
                    <a:pt x="378" y="1169"/>
                  </a:lnTo>
                  <a:lnTo>
                    <a:pt x="417" y="1228"/>
                  </a:lnTo>
                  <a:lnTo>
                    <a:pt x="459" y="1286"/>
                  </a:lnTo>
                  <a:lnTo>
                    <a:pt x="501" y="1340"/>
                  </a:lnTo>
                  <a:lnTo>
                    <a:pt x="545" y="1390"/>
                  </a:lnTo>
                  <a:lnTo>
                    <a:pt x="591" y="1438"/>
                  </a:lnTo>
                  <a:lnTo>
                    <a:pt x="640" y="1482"/>
                  </a:lnTo>
                  <a:lnTo>
                    <a:pt x="688" y="1524"/>
                  </a:lnTo>
                  <a:lnTo>
                    <a:pt x="737" y="1562"/>
                  </a:lnTo>
                  <a:lnTo>
                    <a:pt x="757" y="1566"/>
                  </a:lnTo>
                  <a:lnTo>
                    <a:pt x="774" y="1568"/>
                  </a:lnTo>
                  <a:lnTo>
                    <a:pt x="787" y="1570"/>
                  </a:lnTo>
                  <a:lnTo>
                    <a:pt x="797" y="1570"/>
                  </a:lnTo>
                  <a:lnTo>
                    <a:pt x="805" y="1570"/>
                  </a:lnTo>
                  <a:lnTo>
                    <a:pt x="814" y="1570"/>
                  </a:lnTo>
                  <a:lnTo>
                    <a:pt x="826" y="1568"/>
                  </a:lnTo>
                  <a:lnTo>
                    <a:pt x="839" y="1566"/>
                  </a:lnTo>
                  <a:lnTo>
                    <a:pt x="855" y="1564"/>
                  </a:lnTo>
                  <a:lnTo>
                    <a:pt x="872" y="1562"/>
                  </a:lnTo>
                  <a:lnTo>
                    <a:pt x="891" y="1559"/>
                  </a:lnTo>
                  <a:lnTo>
                    <a:pt x="912" y="1555"/>
                  </a:lnTo>
                  <a:lnTo>
                    <a:pt x="695" y="1441"/>
                  </a:lnTo>
                  <a:lnTo>
                    <a:pt x="720" y="1380"/>
                  </a:lnTo>
                  <a:lnTo>
                    <a:pt x="753" y="1322"/>
                  </a:lnTo>
                  <a:lnTo>
                    <a:pt x="791" y="1267"/>
                  </a:lnTo>
                  <a:lnTo>
                    <a:pt x="835" y="1215"/>
                  </a:lnTo>
                  <a:lnTo>
                    <a:pt x="728" y="1155"/>
                  </a:lnTo>
                  <a:lnTo>
                    <a:pt x="753" y="1107"/>
                  </a:lnTo>
                  <a:lnTo>
                    <a:pt x="778" y="1065"/>
                  </a:lnTo>
                  <a:lnTo>
                    <a:pt x="803" y="1027"/>
                  </a:lnTo>
                  <a:lnTo>
                    <a:pt x="830" y="994"/>
                  </a:lnTo>
                  <a:lnTo>
                    <a:pt x="855" y="967"/>
                  </a:lnTo>
                  <a:lnTo>
                    <a:pt x="883" y="942"/>
                  </a:lnTo>
                  <a:lnTo>
                    <a:pt x="910" y="925"/>
                  </a:lnTo>
                  <a:lnTo>
                    <a:pt x="939" y="912"/>
                  </a:lnTo>
                  <a:lnTo>
                    <a:pt x="816" y="846"/>
                  </a:lnTo>
                  <a:lnTo>
                    <a:pt x="832" y="812"/>
                  </a:lnTo>
                  <a:lnTo>
                    <a:pt x="849" y="781"/>
                  </a:lnTo>
                  <a:lnTo>
                    <a:pt x="864" y="750"/>
                  </a:lnTo>
                  <a:lnTo>
                    <a:pt x="882" y="724"/>
                  </a:lnTo>
                  <a:lnTo>
                    <a:pt x="899" y="697"/>
                  </a:lnTo>
                  <a:lnTo>
                    <a:pt x="918" y="674"/>
                  </a:lnTo>
                  <a:lnTo>
                    <a:pt x="937" y="653"/>
                  </a:lnTo>
                  <a:lnTo>
                    <a:pt x="956" y="633"/>
                  </a:lnTo>
                  <a:lnTo>
                    <a:pt x="976" y="616"/>
                  </a:lnTo>
                  <a:lnTo>
                    <a:pt x="997" y="603"/>
                  </a:lnTo>
                  <a:lnTo>
                    <a:pt x="1020" y="591"/>
                  </a:lnTo>
                  <a:lnTo>
                    <a:pt x="1041" y="580"/>
                  </a:lnTo>
                  <a:lnTo>
                    <a:pt x="1064" y="572"/>
                  </a:lnTo>
                  <a:lnTo>
                    <a:pt x="1087" y="566"/>
                  </a:lnTo>
                  <a:lnTo>
                    <a:pt x="1112" y="564"/>
                  </a:lnTo>
                  <a:lnTo>
                    <a:pt x="1137" y="562"/>
                  </a:lnTo>
                  <a:lnTo>
                    <a:pt x="1181" y="566"/>
                  </a:lnTo>
                  <a:lnTo>
                    <a:pt x="1225" y="578"/>
                  </a:lnTo>
                  <a:lnTo>
                    <a:pt x="1248" y="585"/>
                  </a:lnTo>
                  <a:lnTo>
                    <a:pt x="1271" y="597"/>
                  </a:lnTo>
                  <a:lnTo>
                    <a:pt x="1294" y="610"/>
                  </a:lnTo>
                  <a:lnTo>
                    <a:pt x="1317" y="624"/>
                  </a:lnTo>
                  <a:lnTo>
                    <a:pt x="1477" y="622"/>
                  </a:lnTo>
                  <a:lnTo>
                    <a:pt x="1431" y="599"/>
                  </a:lnTo>
                  <a:lnTo>
                    <a:pt x="1385" y="568"/>
                  </a:lnTo>
                  <a:lnTo>
                    <a:pt x="1335" y="530"/>
                  </a:lnTo>
                  <a:lnTo>
                    <a:pt x="1285" y="484"/>
                  </a:lnTo>
                  <a:lnTo>
                    <a:pt x="1248" y="505"/>
                  </a:lnTo>
                  <a:lnTo>
                    <a:pt x="1214" y="524"/>
                  </a:lnTo>
                  <a:lnTo>
                    <a:pt x="1177" y="539"/>
                  </a:lnTo>
                  <a:lnTo>
                    <a:pt x="1139" y="553"/>
                  </a:lnTo>
                  <a:lnTo>
                    <a:pt x="1102" y="562"/>
                  </a:lnTo>
                  <a:lnTo>
                    <a:pt x="1064" y="570"/>
                  </a:lnTo>
                  <a:lnTo>
                    <a:pt x="1026" y="574"/>
                  </a:lnTo>
                  <a:lnTo>
                    <a:pt x="987" y="576"/>
                  </a:lnTo>
                  <a:lnTo>
                    <a:pt x="947" y="572"/>
                  </a:lnTo>
                  <a:lnTo>
                    <a:pt x="943" y="466"/>
                  </a:lnTo>
                  <a:lnTo>
                    <a:pt x="972" y="468"/>
                  </a:lnTo>
                  <a:lnTo>
                    <a:pt x="1014" y="466"/>
                  </a:lnTo>
                  <a:lnTo>
                    <a:pt x="1056" y="461"/>
                  </a:lnTo>
                  <a:lnTo>
                    <a:pt x="1099" y="453"/>
                  </a:lnTo>
                  <a:lnTo>
                    <a:pt x="1141" y="441"/>
                  </a:lnTo>
                  <a:lnTo>
                    <a:pt x="1181" y="424"/>
                  </a:lnTo>
                  <a:lnTo>
                    <a:pt x="1221" y="405"/>
                  </a:lnTo>
                  <a:lnTo>
                    <a:pt x="1262" y="384"/>
                  </a:lnTo>
                  <a:lnTo>
                    <a:pt x="1302" y="357"/>
                  </a:lnTo>
                  <a:lnTo>
                    <a:pt x="1339" y="401"/>
                  </a:lnTo>
                  <a:lnTo>
                    <a:pt x="1375" y="440"/>
                  </a:lnTo>
                  <a:lnTo>
                    <a:pt x="1414" y="474"/>
                  </a:lnTo>
                  <a:lnTo>
                    <a:pt x="1450" y="499"/>
                  </a:lnTo>
                  <a:lnTo>
                    <a:pt x="1487" y="520"/>
                  </a:lnTo>
                  <a:lnTo>
                    <a:pt x="1525" y="536"/>
                  </a:lnTo>
                  <a:lnTo>
                    <a:pt x="1561" y="545"/>
                  </a:lnTo>
                  <a:lnTo>
                    <a:pt x="1600" y="547"/>
                  </a:lnTo>
                  <a:lnTo>
                    <a:pt x="1623" y="547"/>
                  </a:lnTo>
                  <a:lnTo>
                    <a:pt x="1646" y="543"/>
                  </a:lnTo>
                  <a:lnTo>
                    <a:pt x="1669" y="536"/>
                  </a:lnTo>
                  <a:lnTo>
                    <a:pt x="1692" y="526"/>
                  </a:lnTo>
                  <a:lnTo>
                    <a:pt x="1713" y="514"/>
                  </a:lnTo>
                  <a:lnTo>
                    <a:pt x="1734" y="501"/>
                  </a:lnTo>
                  <a:lnTo>
                    <a:pt x="1753" y="484"/>
                  </a:lnTo>
                  <a:lnTo>
                    <a:pt x="1773" y="464"/>
                  </a:lnTo>
                  <a:lnTo>
                    <a:pt x="1502" y="155"/>
                  </a:lnTo>
                  <a:lnTo>
                    <a:pt x="1060" y="109"/>
                  </a:lnTo>
                  <a:close/>
                  <a:moveTo>
                    <a:pt x="1054" y="0"/>
                  </a:moveTo>
                  <a:lnTo>
                    <a:pt x="1536" y="54"/>
                  </a:lnTo>
                  <a:lnTo>
                    <a:pt x="1608" y="134"/>
                  </a:lnTo>
                  <a:lnTo>
                    <a:pt x="2318" y="154"/>
                  </a:lnTo>
                  <a:lnTo>
                    <a:pt x="2378" y="155"/>
                  </a:lnTo>
                  <a:lnTo>
                    <a:pt x="2431" y="157"/>
                  </a:lnTo>
                  <a:lnTo>
                    <a:pt x="2481" y="161"/>
                  </a:lnTo>
                  <a:lnTo>
                    <a:pt x="2528" y="167"/>
                  </a:lnTo>
                  <a:lnTo>
                    <a:pt x="2568" y="175"/>
                  </a:lnTo>
                  <a:lnTo>
                    <a:pt x="2602" y="184"/>
                  </a:lnTo>
                  <a:lnTo>
                    <a:pt x="2635" y="196"/>
                  </a:lnTo>
                  <a:lnTo>
                    <a:pt x="2662" y="207"/>
                  </a:lnTo>
                  <a:lnTo>
                    <a:pt x="2683" y="223"/>
                  </a:lnTo>
                  <a:lnTo>
                    <a:pt x="2704" y="240"/>
                  </a:lnTo>
                  <a:lnTo>
                    <a:pt x="2720" y="259"/>
                  </a:lnTo>
                  <a:lnTo>
                    <a:pt x="2735" y="280"/>
                  </a:lnTo>
                  <a:lnTo>
                    <a:pt x="2745" y="305"/>
                  </a:lnTo>
                  <a:lnTo>
                    <a:pt x="2752" y="332"/>
                  </a:lnTo>
                  <a:lnTo>
                    <a:pt x="2756" y="361"/>
                  </a:lnTo>
                  <a:lnTo>
                    <a:pt x="2758" y="393"/>
                  </a:lnTo>
                  <a:lnTo>
                    <a:pt x="2756" y="420"/>
                  </a:lnTo>
                  <a:lnTo>
                    <a:pt x="2752" y="447"/>
                  </a:lnTo>
                  <a:lnTo>
                    <a:pt x="2745" y="470"/>
                  </a:lnTo>
                  <a:lnTo>
                    <a:pt x="2733" y="493"/>
                  </a:lnTo>
                  <a:lnTo>
                    <a:pt x="2720" y="514"/>
                  </a:lnTo>
                  <a:lnTo>
                    <a:pt x="2700" y="532"/>
                  </a:lnTo>
                  <a:lnTo>
                    <a:pt x="2681" y="549"/>
                  </a:lnTo>
                  <a:lnTo>
                    <a:pt x="2656" y="564"/>
                  </a:lnTo>
                  <a:lnTo>
                    <a:pt x="2629" y="578"/>
                  </a:lnTo>
                  <a:lnTo>
                    <a:pt x="2599" y="589"/>
                  </a:lnTo>
                  <a:lnTo>
                    <a:pt x="2566" y="601"/>
                  </a:lnTo>
                  <a:lnTo>
                    <a:pt x="2529" y="608"/>
                  </a:lnTo>
                  <a:lnTo>
                    <a:pt x="2489" y="614"/>
                  </a:lnTo>
                  <a:lnTo>
                    <a:pt x="2447" y="618"/>
                  </a:lnTo>
                  <a:lnTo>
                    <a:pt x="2401" y="622"/>
                  </a:lnTo>
                  <a:lnTo>
                    <a:pt x="2353" y="622"/>
                  </a:lnTo>
                  <a:lnTo>
                    <a:pt x="1725" y="631"/>
                  </a:lnTo>
                  <a:lnTo>
                    <a:pt x="1661" y="649"/>
                  </a:lnTo>
                  <a:lnTo>
                    <a:pt x="1682" y="666"/>
                  </a:lnTo>
                  <a:lnTo>
                    <a:pt x="1700" y="685"/>
                  </a:lnTo>
                  <a:lnTo>
                    <a:pt x="1715" y="704"/>
                  </a:lnTo>
                  <a:lnTo>
                    <a:pt x="1727" y="727"/>
                  </a:lnTo>
                  <a:lnTo>
                    <a:pt x="1736" y="750"/>
                  </a:lnTo>
                  <a:lnTo>
                    <a:pt x="1744" y="777"/>
                  </a:lnTo>
                  <a:lnTo>
                    <a:pt x="1748" y="804"/>
                  </a:lnTo>
                  <a:lnTo>
                    <a:pt x="1748" y="835"/>
                  </a:lnTo>
                  <a:lnTo>
                    <a:pt x="1746" y="875"/>
                  </a:lnTo>
                  <a:lnTo>
                    <a:pt x="1738" y="912"/>
                  </a:lnTo>
                  <a:lnTo>
                    <a:pt x="1727" y="944"/>
                  </a:lnTo>
                  <a:lnTo>
                    <a:pt x="1709" y="973"/>
                  </a:lnTo>
                  <a:lnTo>
                    <a:pt x="1688" y="1000"/>
                  </a:lnTo>
                  <a:lnTo>
                    <a:pt x="1661" y="1021"/>
                  </a:lnTo>
                  <a:lnTo>
                    <a:pt x="1631" y="1040"/>
                  </a:lnTo>
                  <a:lnTo>
                    <a:pt x="1596" y="1056"/>
                  </a:lnTo>
                  <a:lnTo>
                    <a:pt x="1604" y="1084"/>
                  </a:lnTo>
                  <a:lnTo>
                    <a:pt x="1609" y="1111"/>
                  </a:lnTo>
                  <a:lnTo>
                    <a:pt x="1613" y="1136"/>
                  </a:lnTo>
                  <a:lnTo>
                    <a:pt x="1615" y="1159"/>
                  </a:lnTo>
                  <a:lnTo>
                    <a:pt x="1611" y="1207"/>
                  </a:lnTo>
                  <a:lnTo>
                    <a:pt x="1602" y="1251"/>
                  </a:lnTo>
                  <a:lnTo>
                    <a:pt x="1586" y="1290"/>
                  </a:lnTo>
                  <a:lnTo>
                    <a:pt x="1565" y="1321"/>
                  </a:lnTo>
                  <a:lnTo>
                    <a:pt x="1538" y="1347"/>
                  </a:lnTo>
                  <a:lnTo>
                    <a:pt x="1504" y="1370"/>
                  </a:lnTo>
                  <a:lnTo>
                    <a:pt x="1463" y="1386"/>
                  </a:lnTo>
                  <a:lnTo>
                    <a:pt x="1417" y="1397"/>
                  </a:lnTo>
                  <a:lnTo>
                    <a:pt x="1419" y="1416"/>
                  </a:lnTo>
                  <a:lnTo>
                    <a:pt x="1419" y="1432"/>
                  </a:lnTo>
                  <a:lnTo>
                    <a:pt x="1417" y="1459"/>
                  </a:lnTo>
                  <a:lnTo>
                    <a:pt x="1415" y="1486"/>
                  </a:lnTo>
                  <a:lnTo>
                    <a:pt x="1410" y="1511"/>
                  </a:lnTo>
                  <a:lnTo>
                    <a:pt x="1402" y="1532"/>
                  </a:lnTo>
                  <a:lnTo>
                    <a:pt x="1394" y="1553"/>
                  </a:lnTo>
                  <a:lnTo>
                    <a:pt x="1383" y="1572"/>
                  </a:lnTo>
                  <a:lnTo>
                    <a:pt x="1369" y="1589"/>
                  </a:lnTo>
                  <a:lnTo>
                    <a:pt x="1354" y="1605"/>
                  </a:lnTo>
                  <a:lnTo>
                    <a:pt x="1337" y="1618"/>
                  </a:lnTo>
                  <a:lnTo>
                    <a:pt x="1317" y="1630"/>
                  </a:lnTo>
                  <a:lnTo>
                    <a:pt x="1296" y="1639"/>
                  </a:lnTo>
                  <a:lnTo>
                    <a:pt x="1273" y="1649"/>
                  </a:lnTo>
                  <a:lnTo>
                    <a:pt x="1246" y="1654"/>
                  </a:lnTo>
                  <a:lnTo>
                    <a:pt x="1220" y="1658"/>
                  </a:lnTo>
                  <a:lnTo>
                    <a:pt x="1191" y="1662"/>
                  </a:lnTo>
                  <a:lnTo>
                    <a:pt x="1158" y="1662"/>
                  </a:lnTo>
                  <a:lnTo>
                    <a:pt x="1099" y="1658"/>
                  </a:lnTo>
                  <a:lnTo>
                    <a:pt x="1033" y="1624"/>
                  </a:lnTo>
                  <a:lnTo>
                    <a:pt x="979" y="1643"/>
                  </a:lnTo>
                  <a:lnTo>
                    <a:pt x="928" y="1656"/>
                  </a:lnTo>
                  <a:lnTo>
                    <a:pt x="876" y="1664"/>
                  </a:lnTo>
                  <a:lnTo>
                    <a:pt x="828" y="1666"/>
                  </a:lnTo>
                  <a:lnTo>
                    <a:pt x="809" y="1666"/>
                  </a:lnTo>
                  <a:lnTo>
                    <a:pt x="785" y="1664"/>
                  </a:lnTo>
                  <a:lnTo>
                    <a:pt x="757" y="1660"/>
                  </a:lnTo>
                  <a:lnTo>
                    <a:pt x="722" y="1656"/>
                  </a:lnTo>
                  <a:lnTo>
                    <a:pt x="676" y="1626"/>
                  </a:lnTo>
                  <a:lnTo>
                    <a:pt x="628" y="1591"/>
                  </a:lnTo>
                  <a:lnTo>
                    <a:pt x="578" y="1553"/>
                  </a:lnTo>
                  <a:lnTo>
                    <a:pt x="530" y="1509"/>
                  </a:lnTo>
                  <a:lnTo>
                    <a:pt x="482" y="1459"/>
                  </a:lnTo>
                  <a:lnTo>
                    <a:pt x="432" y="1403"/>
                  </a:lnTo>
                  <a:lnTo>
                    <a:pt x="382" y="1344"/>
                  </a:lnTo>
                  <a:lnTo>
                    <a:pt x="332" y="1280"/>
                  </a:lnTo>
                  <a:lnTo>
                    <a:pt x="83" y="1280"/>
                  </a:lnTo>
                  <a:lnTo>
                    <a:pt x="63" y="1219"/>
                  </a:lnTo>
                  <a:lnTo>
                    <a:pt x="46" y="1157"/>
                  </a:lnTo>
                  <a:lnTo>
                    <a:pt x="33" y="1096"/>
                  </a:lnTo>
                  <a:lnTo>
                    <a:pt x="19" y="1036"/>
                  </a:lnTo>
                  <a:lnTo>
                    <a:pt x="11" y="975"/>
                  </a:lnTo>
                  <a:lnTo>
                    <a:pt x="4" y="914"/>
                  </a:lnTo>
                  <a:lnTo>
                    <a:pt x="0" y="854"/>
                  </a:lnTo>
                  <a:lnTo>
                    <a:pt x="0" y="793"/>
                  </a:lnTo>
                  <a:lnTo>
                    <a:pt x="0" y="724"/>
                  </a:lnTo>
                  <a:lnTo>
                    <a:pt x="6" y="656"/>
                  </a:lnTo>
                  <a:lnTo>
                    <a:pt x="11" y="591"/>
                  </a:lnTo>
                  <a:lnTo>
                    <a:pt x="23" y="526"/>
                  </a:lnTo>
                  <a:lnTo>
                    <a:pt x="34" y="463"/>
                  </a:lnTo>
                  <a:lnTo>
                    <a:pt x="52" y="399"/>
                  </a:lnTo>
                  <a:lnTo>
                    <a:pt x="69" y="336"/>
                  </a:lnTo>
                  <a:lnTo>
                    <a:pt x="92" y="276"/>
                  </a:lnTo>
                  <a:lnTo>
                    <a:pt x="465" y="276"/>
                  </a:lnTo>
                  <a:lnTo>
                    <a:pt x="530" y="236"/>
                  </a:lnTo>
                  <a:lnTo>
                    <a:pt x="599" y="200"/>
                  </a:lnTo>
                  <a:lnTo>
                    <a:pt x="668" y="163"/>
                  </a:lnTo>
                  <a:lnTo>
                    <a:pt x="741" y="129"/>
                  </a:lnTo>
                  <a:lnTo>
                    <a:pt x="816" y="94"/>
                  </a:lnTo>
                  <a:lnTo>
                    <a:pt x="893" y="61"/>
                  </a:lnTo>
                  <a:lnTo>
                    <a:pt x="972" y="31"/>
                  </a:lnTo>
                  <a:lnTo>
                    <a:pt x="1054"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fontAlgn="auto">
                <a:spcBef>
                  <a:spcPts val="0"/>
                </a:spcBef>
                <a:spcAft>
                  <a:spcPts val="0"/>
                </a:spcAft>
                <a:defRPr/>
              </a:pPr>
              <a:endParaRPr lang="zh-CN" altLang="en-US">
                <a:solidFill>
                  <a:srgbClr val="FFFFFF"/>
                </a:solidFill>
                <a:latin typeface="+mn-lt"/>
                <a:ea typeface="黑体" panose="02010609060101010101" charset="-122"/>
              </a:endParaRPr>
            </a:p>
          </p:txBody>
        </p:sp>
      </p:grpSp>
      <p:sp>
        <p:nvSpPr>
          <p:cNvPr id="24" name="KSO_Shape"/>
          <p:cNvSpPr/>
          <p:nvPr/>
        </p:nvSpPr>
        <p:spPr bwMode="auto">
          <a:xfrm>
            <a:off x="7788275" y="5800725"/>
            <a:ext cx="806450" cy="628650"/>
          </a:xfrm>
          <a:custGeom>
            <a:avLst/>
            <a:gdLst/>
            <a:ahLst/>
            <a:cxnLst/>
            <a:rect l="0" t="0" r="r" b="b"/>
            <a:pathLst>
              <a:path w="1978026" h="1543050">
                <a:moveTo>
                  <a:pt x="617079" y="488950"/>
                </a:moveTo>
                <a:lnTo>
                  <a:pt x="622366" y="496097"/>
                </a:lnTo>
                <a:lnTo>
                  <a:pt x="627653" y="502980"/>
                </a:lnTo>
                <a:lnTo>
                  <a:pt x="633468" y="509598"/>
                </a:lnTo>
                <a:lnTo>
                  <a:pt x="639548" y="515422"/>
                </a:lnTo>
                <a:lnTo>
                  <a:pt x="646157" y="521246"/>
                </a:lnTo>
                <a:lnTo>
                  <a:pt x="653030" y="526540"/>
                </a:lnTo>
                <a:lnTo>
                  <a:pt x="660431" y="531569"/>
                </a:lnTo>
                <a:lnTo>
                  <a:pt x="667833" y="536070"/>
                </a:lnTo>
                <a:lnTo>
                  <a:pt x="675763" y="540040"/>
                </a:lnTo>
                <a:lnTo>
                  <a:pt x="683694" y="543482"/>
                </a:lnTo>
                <a:lnTo>
                  <a:pt x="691888" y="546394"/>
                </a:lnTo>
                <a:lnTo>
                  <a:pt x="700612" y="549041"/>
                </a:lnTo>
                <a:lnTo>
                  <a:pt x="709071" y="551158"/>
                </a:lnTo>
                <a:lnTo>
                  <a:pt x="718059" y="552482"/>
                </a:lnTo>
                <a:lnTo>
                  <a:pt x="727311" y="553541"/>
                </a:lnTo>
                <a:lnTo>
                  <a:pt x="736563" y="553806"/>
                </a:lnTo>
                <a:lnTo>
                  <a:pt x="745815" y="553541"/>
                </a:lnTo>
                <a:lnTo>
                  <a:pt x="755067" y="552482"/>
                </a:lnTo>
                <a:lnTo>
                  <a:pt x="764055" y="551158"/>
                </a:lnTo>
                <a:lnTo>
                  <a:pt x="772778" y="549041"/>
                </a:lnTo>
                <a:lnTo>
                  <a:pt x="781237" y="546394"/>
                </a:lnTo>
                <a:lnTo>
                  <a:pt x="789432" y="543482"/>
                </a:lnTo>
                <a:lnTo>
                  <a:pt x="797626" y="540040"/>
                </a:lnTo>
                <a:lnTo>
                  <a:pt x="805292" y="536070"/>
                </a:lnTo>
                <a:lnTo>
                  <a:pt x="812958" y="531569"/>
                </a:lnTo>
                <a:lnTo>
                  <a:pt x="820096" y="526540"/>
                </a:lnTo>
                <a:lnTo>
                  <a:pt x="826969" y="521246"/>
                </a:lnTo>
                <a:lnTo>
                  <a:pt x="833577" y="515422"/>
                </a:lnTo>
                <a:lnTo>
                  <a:pt x="839657" y="509598"/>
                </a:lnTo>
                <a:lnTo>
                  <a:pt x="845473" y="502980"/>
                </a:lnTo>
                <a:lnTo>
                  <a:pt x="851024" y="496097"/>
                </a:lnTo>
                <a:lnTo>
                  <a:pt x="855782" y="488950"/>
                </a:lnTo>
                <a:lnTo>
                  <a:pt x="861598" y="497156"/>
                </a:lnTo>
                <a:lnTo>
                  <a:pt x="867678" y="504568"/>
                </a:lnTo>
                <a:lnTo>
                  <a:pt x="874286" y="511716"/>
                </a:lnTo>
                <a:lnTo>
                  <a:pt x="881424" y="518334"/>
                </a:lnTo>
                <a:lnTo>
                  <a:pt x="889090" y="524422"/>
                </a:lnTo>
                <a:lnTo>
                  <a:pt x="897020" y="529981"/>
                </a:lnTo>
                <a:lnTo>
                  <a:pt x="905215" y="535275"/>
                </a:lnTo>
                <a:lnTo>
                  <a:pt x="914202" y="539776"/>
                </a:lnTo>
                <a:lnTo>
                  <a:pt x="911823" y="549570"/>
                </a:lnTo>
                <a:lnTo>
                  <a:pt x="910502" y="560159"/>
                </a:lnTo>
                <a:lnTo>
                  <a:pt x="909180" y="570483"/>
                </a:lnTo>
                <a:lnTo>
                  <a:pt x="908915" y="581071"/>
                </a:lnTo>
                <a:lnTo>
                  <a:pt x="909180" y="590072"/>
                </a:lnTo>
                <a:lnTo>
                  <a:pt x="909973" y="599337"/>
                </a:lnTo>
                <a:lnTo>
                  <a:pt x="911030" y="608337"/>
                </a:lnTo>
                <a:lnTo>
                  <a:pt x="912616" y="617073"/>
                </a:lnTo>
                <a:lnTo>
                  <a:pt x="914731" y="625808"/>
                </a:lnTo>
                <a:lnTo>
                  <a:pt x="917110" y="634015"/>
                </a:lnTo>
                <a:lnTo>
                  <a:pt x="920018" y="642486"/>
                </a:lnTo>
                <a:lnTo>
                  <a:pt x="923190" y="650692"/>
                </a:lnTo>
                <a:lnTo>
                  <a:pt x="926627" y="658369"/>
                </a:lnTo>
                <a:lnTo>
                  <a:pt x="930592" y="666310"/>
                </a:lnTo>
                <a:lnTo>
                  <a:pt x="935086" y="673722"/>
                </a:lnTo>
                <a:lnTo>
                  <a:pt x="939579" y="680869"/>
                </a:lnTo>
                <a:lnTo>
                  <a:pt x="944602" y="688017"/>
                </a:lnTo>
                <a:lnTo>
                  <a:pt x="949625" y="694635"/>
                </a:lnTo>
                <a:lnTo>
                  <a:pt x="955440" y="701253"/>
                </a:lnTo>
                <a:lnTo>
                  <a:pt x="961256" y="707341"/>
                </a:lnTo>
                <a:lnTo>
                  <a:pt x="967600" y="713429"/>
                </a:lnTo>
                <a:lnTo>
                  <a:pt x="973945" y="718724"/>
                </a:lnTo>
                <a:lnTo>
                  <a:pt x="980818" y="724018"/>
                </a:lnTo>
                <a:lnTo>
                  <a:pt x="987690" y="729312"/>
                </a:lnTo>
                <a:lnTo>
                  <a:pt x="995092" y="733813"/>
                </a:lnTo>
                <a:lnTo>
                  <a:pt x="1002494" y="738048"/>
                </a:lnTo>
                <a:lnTo>
                  <a:pt x="1010160" y="742019"/>
                </a:lnTo>
                <a:lnTo>
                  <a:pt x="1018090" y="745460"/>
                </a:lnTo>
                <a:lnTo>
                  <a:pt x="1026285" y="748901"/>
                </a:lnTo>
                <a:lnTo>
                  <a:pt x="1034215" y="751549"/>
                </a:lnTo>
                <a:lnTo>
                  <a:pt x="1042939" y="754196"/>
                </a:lnTo>
                <a:lnTo>
                  <a:pt x="1051398" y="756049"/>
                </a:lnTo>
                <a:lnTo>
                  <a:pt x="1060385" y="757637"/>
                </a:lnTo>
                <a:lnTo>
                  <a:pt x="1069109" y="758696"/>
                </a:lnTo>
                <a:lnTo>
                  <a:pt x="1078096" y="759225"/>
                </a:lnTo>
                <a:lnTo>
                  <a:pt x="1087348" y="759490"/>
                </a:lnTo>
                <a:lnTo>
                  <a:pt x="1281113" y="759490"/>
                </a:lnTo>
                <a:lnTo>
                  <a:pt x="1280056" y="772196"/>
                </a:lnTo>
                <a:lnTo>
                  <a:pt x="1278205" y="785697"/>
                </a:lnTo>
                <a:lnTo>
                  <a:pt x="1276355" y="799727"/>
                </a:lnTo>
                <a:lnTo>
                  <a:pt x="1273447" y="814551"/>
                </a:lnTo>
                <a:lnTo>
                  <a:pt x="1270011" y="829905"/>
                </a:lnTo>
                <a:lnTo>
                  <a:pt x="1267632" y="837317"/>
                </a:lnTo>
                <a:lnTo>
                  <a:pt x="1265252" y="845258"/>
                </a:lnTo>
                <a:lnTo>
                  <a:pt x="1262873" y="852935"/>
                </a:lnTo>
                <a:lnTo>
                  <a:pt x="1259966" y="861141"/>
                </a:lnTo>
                <a:lnTo>
                  <a:pt x="1257322" y="868818"/>
                </a:lnTo>
                <a:lnTo>
                  <a:pt x="1254150" y="877024"/>
                </a:lnTo>
                <a:lnTo>
                  <a:pt x="1250449" y="884701"/>
                </a:lnTo>
                <a:lnTo>
                  <a:pt x="1246748" y="892642"/>
                </a:lnTo>
                <a:lnTo>
                  <a:pt x="1243048" y="900849"/>
                </a:lnTo>
                <a:lnTo>
                  <a:pt x="1238818" y="908525"/>
                </a:lnTo>
                <a:lnTo>
                  <a:pt x="1234060" y="916467"/>
                </a:lnTo>
                <a:lnTo>
                  <a:pt x="1229566" y="924144"/>
                </a:lnTo>
                <a:lnTo>
                  <a:pt x="1224279" y="931820"/>
                </a:lnTo>
                <a:lnTo>
                  <a:pt x="1218728" y="939497"/>
                </a:lnTo>
                <a:lnTo>
                  <a:pt x="1212912" y="946909"/>
                </a:lnTo>
                <a:lnTo>
                  <a:pt x="1207097" y="954321"/>
                </a:lnTo>
                <a:lnTo>
                  <a:pt x="1200488" y="961469"/>
                </a:lnTo>
                <a:lnTo>
                  <a:pt x="1193615" y="968616"/>
                </a:lnTo>
                <a:lnTo>
                  <a:pt x="1186478" y="975499"/>
                </a:lnTo>
                <a:lnTo>
                  <a:pt x="1179076" y="982381"/>
                </a:lnTo>
                <a:lnTo>
                  <a:pt x="1171146" y="988999"/>
                </a:lnTo>
                <a:lnTo>
                  <a:pt x="1162687" y="995352"/>
                </a:lnTo>
                <a:lnTo>
                  <a:pt x="1266574" y="1543050"/>
                </a:lnTo>
                <a:lnTo>
                  <a:pt x="417763" y="1543050"/>
                </a:lnTo>
                <a:lnTo>
                  <a:pt x="521122" y="995352"/>
                </a:lnTo>
                <a:lnTo>
                  <a:pt x="514513" y="990323"/>
                </a:lnTo>
                <a:lnTo>
                  <a:pt x="508433" y="985558"/>
                </a:lnTo>
                <a:lnTo>
                  <a:pt x="502353" y="980263"/>
                </a:lnTo>
                <a:lnTo>
                  <a:pt x="496538" y="974704"/>
                </a:lnTo>
                <a:lnTo>
                  <a:pt x="491251" y="969675"/>
                </a:lnTo>
                <a:lnTo>
                  <a:pt x="485700" y="964116"/>
                </a:lnTo>
                <a:lnTo>
                  <a:pt x="480677" y="958557"/>
                </a:lnTo>
                <a:lnTo>
                  <a:pt x="475919" y="952733"/>
                </a:lnTo>
                <a:lnTo>
                  <a:pt x="470896" y="946909"/>
                </a:lnTo>
                <a:lnTo>
                  <a:pt x="466667" y="941085"/>
                </a:lnTo>
                <a:lnTo>
                  <a:pt x="462173" y="935526"/>
                </a:lnTo>
                <a:lnTo>
                  <a:pt x="457943" y="929438"/>
                </a:lnTo>
                <a:lnTo>
                  <a:pt x="454242" y="923614"/>
                </a:lnTo>
                <a:lnTo>
                  <a:pt x="450542" y="917526"/>
                </a:lnTo>
                <a:lnTo>
                  <a:pt x="443404" y="905349"/>
                </a:lnTo>
                <a:lnTo>
                  <a:pt x="437060" y="892907"/>
                </a:lnTo>
                <a:lnTo>
                  <a:pt x="431509" y="880730"/>
                </a:lnTo>
                <a:lnTo>
                  <a:pt x="426486" y="868288"/>
                </a:lnTo>
                <a:lnTo>
                  <a:pt x="421992" y="855847"/>
                </a:lnTo>
                <a:lnTo>
                  <a:pt x="418027" y="843670"/>
                </a:lnTo>
                <a:lnTo>
                  <a:pt x="414591" y="832022"/>
                </a:lnTo>
                <a:lnTo>
                  <a:pt x="411683" y="820110"/>
                </a:lnTo>
                <a:lnTo>
                  <a:pt x="409568" y="808463"/>
                </a:lnTo>
                <a:lnTo>
                  <a:pt x="407454" y="797080"/>
                </a:lnTo>
                <a:lnTo>
                  <a:pt x="405603" y="786226"/>
                </a:lnTo>
                <a:lnTo>
                  <a:pt x="404281" y="775638"/>
                </a:lnTo>
                <a:lnTo>
                  <a:pt x="403488" y="765314"/>
                </a:lnTo>
                <a:lnTo>
                  <a:pt x="402431" y="755784"/>
                </a:lnTo>
                <a:lnTo>
                  <a:pt x="401902" y="746784"/>
                </a:lnTo>
                <a:lnTo>
                  <a:pt x="401638" y="730901"/>
                </a:lnTo>
                <a:lnTo>
                  <a:pt x="401638" y="717665"/>
                </a:lnTo>
                <a:lnTo>
                  <a:pt x="402167" y="707606"/>
                </a:lnTo>
                <a:lnTo>
                  <a:pt x="402695" y="699135"/>
                </a:lnTo>
                <a:lnTo>
                  <a:pt x="402695" y="517275"/>
                </a:lnTo>
                <a:lnTo>
                  <a:pt x="407718" y="521246"/>
                </a:lnTo>
                <a:lnTo>
                  <a:pt x="412740" y="525481"/>
                </a:lnTo>
                <a:lnTo>
                  <a:pt x="417763" y="529187"/>
                </a:lnTo>
                <a:lnTo>
                  <a:pt x="423314" y="532628"/>
                </a:lnTo>
                <a:lnTo>
                  <a:pt x="428865" y="535805"/>
                </a:lnTo>
                <a:lnTo>
                  <a:pt x="434417" y="538717"/>
                </a:lnTo>
                <a:lnTo>
                  <a:pt x="439968" y="541629"/>
                </a:lnTo>
                <a:lnTo>
                  <a:pt x="446048" y="544276"/>
                </a:lnTo>
                <a:lnTo>
                  <a:pt x="452128" y="546129"/>
                </a:lnTo>
                <a:lnTo>
                  <a:pt x="458208" y="548247"/>
                </a:lnTo>
                <a:lnTo>
                  <a:pt x="464552" y="549835"/>
                </a:lnTo>
                <a:lnTo>
                  <a:pt x="471161" y="551423"/>
                </a:lnTo>
                <a:lnTo>
                  <a:pt x="477505" y="552217"/>
                </a:lnTo>
                <a:lnTo>
                  <a:pt x="484113" y="553011"/>
                </a:lnTo>
                <a:lnTo>
                  <a:pt x="490986" y="553806"/>
                </a:lnTo>
                <a:lnTo>
                  <a:pt x="497859" y="553806"/>
                </a:lnTo>
                <a:lnTo>
                  <a:pt x="507111" y="553541"/>
                </a:lnTo>
                <a:lnTo>
                  <a:pt x="516363" y="552482"/>
                </a:lnTo>
                <a:lnTo>
                  <a:pt x="525351" y="551158"/>
                </a:lnTo>
                <a:lnTo>
                  <a:pt x="533810" y="549041"/>
                </a:lnTo>
                <a:lnTo>
                  <a:pt x="542534" y="546394"/>
                </a:lnTo>
                <a:lnTo>
                  <a:pt x="550728" y="543482"/>
                </a:lnTo>
                <a:lnTo>
                  <a:pt x="558659" y="540040"/>
                </a:lnTo>
                <a:lnTo>
                  <a:pt x="566589" y="536070"/>
                </a:lnTo>
                <a:lnTo>
                  <a:pt x="573991" y="531569"/>
                </a:lnTo>
                <a:lnTo>
                  <a:pt x="581392" y="526540"/>
                </a:lnTo>
                <a:lnTo>
                  <a:pt x="588265" y="521246"/>
                </a:lnTo>
                <a:lnTo>
                  <a:pt x="594874" y="515422"/>
                </a:lnTo>
                <a:lnTo>
                  <a:pt x="600954" y="509598"/>
                </a:lnTo>
                <a:lnTo>
                  <a:pt x="606769" y="502980"/>
                </a:lnTo>
                <a:lnTo>
                  <a:pt x="612056" y="496097"/>
                </a:lnTo>
                <a:lnTo>
                  <a:pt x="617079" y="488950"/>
                </a:lnTo>
                <a:close/>
                <a:moveTo>
                  <a:pt x="1087362" y="449263"/>
                </a:moveTo>
                <a:lnTo>
                  <a:pt x="1284628" y="449263"/>
                </a:lnTo>
                <a:lnTo>
                  <a:pt x="1291239" y="449528"/>
                </a:lnTo>
                <a:lnTo>
                  <a:pt x="1298378" y="449793"/>
                </a:lnTo>
                <a:lnTo>
                  <a:pt x="1304725" y="450852"/>
                </a:lnTo>
                <a:lnTo>
                  <a:pt x="1311335" y="451912"/>
                </a:lnTo>
                <a:lnTo>
                  <a:pt x="1317682" y="453766"/>
                </a:lnTo>
                <a:lnTo>
                  <a:pt x="1323764" y="455355"/>
                </a:lnTo>
                <a:lnTo>
                  <a:pt x="1329846" y="457473"/>
                </a:lnTo>
                <a:lnTo>
                  <a:pt x="1335927" y="459857"/>
                </a:lnTo>
                <a:lnTo>
                  <a:pt x="1341745" y="462241"/>
                </a:lnTo>
                <a:lnTo>
                  <a:pt x="1347298" y="465154"/>
                </a:lnTo>
                <a:lnTo>
                  <a:pt x="1352851" y="468332"/>
                </a:lnTo>
                <a:lnTo>
                  <a:pt x="1358140" y="472040"/>
                </a:lnTo>
                <a:lnTo>
                  <a:pt x="1363164" y="475748"/>
                </a:lnTo>
                <a:lnTo>
                  <a:pt x="1368452" y="479456"/>
                </a:lnTo>
                <a:lnTo>
                  <a:pt x="1373212" y="483694"/>
                </a:lnTo>
                <a:lnTo>
                  <a:pt x="1377708" y="488196"/>
                </a:lnTo>
                <a:lnTo>
                  <a:pt x="1381938" y="492698"/>
                </a:lnTo>
                <a:lnTo>
                  <a:pt x="1386169" y="497466"/>
                </a:lnTo>
                <a:lnTo>
                  <a:pt x="1390136" y="502233"/>
                </a:lnTo>
                <a:lnTo>
                  <a:pt x="1393573" y="507530"/>
                </a:lnTo>
                <a:lnTo>
                  <a:pt x="1397011" y="513092"/>
                </a:lnTo>
                <a:lnTo>
                  <a:pt x="1400184" y="518389"/>
                </a:lnTo>
                <a:lnTo>
                  <a:pt x="1403093" y="523951"/>
                </a:lnTo>
                <a:lnTo>
                  <a:pt x="1406002" y="530042"/>
                </a:lnTo>
                <a:lnTo>
                  <a:pt x="1408382" y="535869"/>
                </a:lnTo>
                <a:lnTo>
                  <a:pt x="1410233" y="541960"/>
                </a:lnTo>
                <a:lnTo>
                  <a:pt x="1412084" y="548317"/>
                </a:lnTo>
                <a:lnTo>
                  <a:pt x="1413406" y="554673"/>
                </a:lnTo>
                <a:lnTo>
                  <a:pt x="1414728" y="561030"/>
                </a:lnTo>
                <a:lnTo>
                  <a:pt x="1415521" y="567651"/>
                </a:lnTo>
                <a:lnTo>
                  <a:pt x="1416050" y="574272"/>
                </a:lnTo>
                <a:lnTo>
                  <a:pt x="1416050" y="581158"/>
                </a:lnTo>
                <a:lnTo>
                  <a:pt x="1416050" y="588044"/>
                </a:lnTo>
                <a:lnTo>
                  <a:pt x="1415521" y="594665"/>
                </a:lnTo>
                <a:lnTo>
                  <a:pt x="1414728" y="601287"/>
                </a:lnTo>
                <a:lnTo>
                  <a:pt x="1413406" y="607643"/>
                </a:lnTo>
                <a:lnTo>
                  <a:pt x="1412084" y="613999"/>
                </a:lnTo>
                <a:lnTo>
                  <a:pt x="1410233" y="620356"/>
                </a:lnTo>
                <a:lnTo>
                  <a:pt x="1408382" y="626447"/>
                </a:lnTo>
                <a:lnTo>
                  <a:pt x="1406002" y="632539"/>
                </a:lnTo>
                <a:lnTo>
                  <a:pt x="1403093" y="638365"/>
                </a:lnTo>
                <a:lnTo>
                  <a:pt x="1400184" y="643662"/>
                </a:lnTo>
                <a:lnTo>
                  <a:pt x="1397011" y="649489"/>
                </a:lnTo>
                <a:lnTo>
                  <a:pt x="1393573" y="654786"/>
                </a:lnTo>
                <a:lnTo>
                  <a:pt x="1390136" y="660083"/>
                </a:lnTo>
                <a:lnTo>
                  <a:pt x="1386169" y="664850"/>
                </a:lnTo>
                <a:lnTo>
                  <a:pt x="1381938" y="669883"/>
                </a:lnTo>
                <a:lnTo>
                  <a:pt x="1377708" y="674120"/>
                </a:lnTo>
                <a:lnTo>
                  <a:pt x="1373212" y="678887"/>
                </a:lnTo>
                <a:lnTo>
                  <a:pt x="1368452" y="682860"/>
                </a:lnTo>
                <a:lnTo>
                  <a:pt x="1363164" y="686568"/>
                </a:lnTo>
                <a:lnTo>
                  <a:pt x="1358140" y="690276"/>
                </a:lnTo>
                <a:lnTo>
                  <a:pt x="1352851" y="693719"/>
                </a:lnTo>
                <a:lnTo>
                  <a:pt x="1347298" y="696897"/>
                </a:lnTo>
                <a:lnTo>
                  <a:pt x="1341745" y="699811"/>
                </a:lnTo>
                <a:lnTo>
                  <a:pt x="1335927" y="702459"/>
                </a:lnTo>
                <a:lnTo>
                  <a:pt x="1329846" y="704843"/>
                </a:lnTo>
                <a:lnTo>
                  <a:pt x="1323764" y="706961"/>
                </a:lnTo>
                <a:lnTo>
                  <a:pt x="1317682" y="708815"/>
                </a:lnTo>
                <a:lnTo>
                  <a:pt x="1311335" y="710404"/>
                </a:lnTo>
                <a:lnTo>
                  <a:pt x="1304725" y="711464"/>
                </a:lnTo>
                <a:lnTo>
                  <a:pt x="1298378" y="712258"/>
                </a:lnTo>
                <a:lnTo>
                  <a:pt x="1291239" y="712523"/>
                </a:lnTo>
                <a:lnTo>
                  <a:pt x="1284628" y="712788"/>
                </a:lnTo>
                <a:lnTo>
                  <a:pt x="1087362" y="712788"/>
                </a:lnTo>
                <a:lnTo>
                  <a:pt x="1080487" y="712523"/>
                </a:lnTo>
                <a:lnTo>
                  <a:pt x="1073876" y="712258"/>
                </a:lnTo>
                <a:lnTo>
                  <a:pt x="1067530" y="711464"/>
                </a:lnTo>
                <a:lnTo>
                  <a:pt x="1060919" y="710404"/>
                </a:lnTo>
                <a:lnTo>
                  <a:pt x="1054572" y="708815"/>
                </a:lnTo>
                <a:lnTo>
                  <a:pt x="1048491" y="706961"/>
                </a:lnTo>
                <a:lnTo>
                  <a:pt x="1042144" y="704843"/>
                </a:lnTo>
                <a:lnTo>
                  <a:pt x="1036327" y="702459"/>
                </a:lnTo>
                <a:lnTo>
                  <a:pt x="1030509" y="699811"/>
                </a:lnTo>
                <a:lnTo>
                  <a:pt x="1024692" y="696897"/>
                </a:lnTo>
                <a:lnTo>
                  <a:pt x="1019403" y="693719"/>
                </a:lnTo>
                <a:lnTo>
                  <a:pt x="1013850" y="690276"/>
                </a:lnTo>
                <a:lnTo>
                  <a:pt x="1008561" y="686568"/>
                </a:lnTo>
                <a:lnTo>
                  <a:pt x="1003802" y="682860"/>
                </a:lnTo>
                <a:lnTo>
                  <a:pt x="999042" y="678887"/>
                </a:lnTo>
                <a:lnTo>
                  <a:pt x="994547" y="674120"/>
                </a:lnTo>
                <a:lnTo>
                  <a:pt x="990051" y="669883"/>
                </a:lnTo>
                <a:lnTo>
                  <a:pt x="986085" y="664850"/>
                </a:lnTo>
                <a:lnTo>
                  <a:pt x="982118" y="660083"/>
                </a:lnTo>
                <a:lnTo>
                  <a:pt x="978152" y="654786"/>
                </a:lnTo>
                <a:lnTo>
                  <a:pt x="974714" y="649489"/>
                </a:lnTo>
                <a:lnTo>
                  <a:pt x="971541" y="643662"/>
                </a:lnTo>
                <a:lnTo>
                  <a:pt x="968632" y="638365"/>
                </a:lnTo>
                <a:lnTo>
                  <a:pt x="966252" y="632539"/>
                </a:lnTo>
                <a:lnTo>
                  <a:pt x="963872" y="626447"/>
                </a:lnTo>
                <a:lnTo>
                  <a:pt x="961757" y="620356"/>
                </a:lnTo>
                <a:lnTo>
                  <a:pt x="960170" y="613999"/>
                </a:lnTo>
                <a:lnTo>
                  <a:pt x="958584" y="607643"/>
                </a:lnTo>
                <a:lnTo>
                  <a:pt x="957526" y="601287"/>
                </a:lnTo>
                <a:lnTo>
                  <a:pt x="956468" y="594665"/>
                </a:lnTo>
                <a:lnTo>
                  <a:pt x="955940" y="588044"/>
                </a:lnTo>
                <a:lnTo>
                  <a:pt x="955675" y="581158"/>
                </a:lnTo>
                <a:lnTo>
                  <a:pt x="955940" y="574272"/>
                </a:lnTo>
                <a:lnTo>
                  <a:pt x="956468" y="567651"/>
                </a:lnTo>
                <a:lnTo>
                  <a:pt x="957526" y="561030"/>
                </a:lnTo>
                <a:lnTo>
                  <a:pt x="958584" y="554673"/>
                </a:lnTo>
                <a:lnTo>
                  <a:pt x="960170" y="548317"/>
                </a:lnTo>
                <a:lnTo>
                  <a:pt x="961757" y="541960"/>
                </a:lnTo>
                <a:lnTo>
                  <a:pt x="963872" y="535869"/>
                </a:lnTo>
                <a:lnTo>
                  <a:pt x="966252" y="530042"/>
                </a:lnTo>
                <a:lnTo>
                  <a:pt x="968632" y="523951"/>
                </a:lnTo>
                <a:lnTo>
                  <a:pt x="971541" y="518389"/>
                </a:lnTo>
                <a:lnTo>
                  <a:pt x="974714" y="513092"/>
                </a:lnTo>
                <a:lnTo>
                  <a:pt x="978152" y="507530"/>
                </a:lnTo>
                <a:lnTo>
                  <a:pt x="982118" y="502233"/>
                </a:lnTo>
                <a:lnTo>
                  <a:pt x="986085" y="497466"/>
                </a:lnTo>
                <a:lnTo>
                  <a:pt x="990051" y="492698"/>
                </a:lnTo>
                <a:lnTo>
                  <a:pt x="994547" y="488196"/>
                </a:lnTo>
                <a:lnTo>
                  <a:pt x="999042" y="483694"/>
                </a:lnTo>
                <a:lnTo>
                  <a:pt x="1003802" y="479456"/>
                </a:lnTo>
                <a:lnTo>
                  <a:pt x="1008561" y="475748"/>
                </a:lnTo>
                <a:lnTo>
                  <a:pt x="1013850" y="472040"/>
                </a:lnTo>
                <a:lnTo>
                  <a:pt x="1019403" y="468332"/>
                </a:lnTo>
                <a:lnTo>
                  <a:pt x="1024692" y="465154"/>
                </a:lnTo>
                <a:lnTo>
                  <a:pt x="1030509" y="462241"/>
                </a:lnTo>
                <a:lnTo>
                  <a:pt x="1036327" y="459857"/>
                </a:lnTo>
                <a:lnTo>
                  <a:pt x="1042144" y="457473"/>
                </a:lnTo>
                <a:lnTo>
                  <a:pt x="1048491" y="455355"/>
                </a:lnTo>
                <a:lnTo>
                  <a:pt x="1054572" y="453766"/>
                </a:lnTo>
                <a:lnTo>
                  <a:pt x="1060919" y="451912"/>
                </a:lnTo>
                <a:lnTo>
                  <a:pt x="1067530" y="450852"/>
                </a:lnTo>
                <a:lnTo>
                  <a:pt x="1073876" y="449793"/>
                </a:lnTo>
                <a:lnTo>
                  <a:pt x="1080487" y="449528"/>
                </a:lnTo>
                <a:lnTo>
                  <a:pt x="1087362" y="449263"/>
                </a:lnTo>
                <a:close/>
                <a:moveTo>
                  <a:pt x="1514740" y="425450"/>
                </a:moveTo>
                <a:lnTo>
                  <a:pt x="1519238" y="425450"/>
                </a:lnTo>
                <a:lnTo>
                  <a:pt x="1525058" y="425450"/>
                </a:lnTo>
                <a:lnTo>
                  <a:pt x="1532467" y="425981"/>
                </a:lnTo>
                <a:lnTo>
                  <a:pt x="1541727" y="426779"/>
                </a:lnTo>
                <a:lnTo>
                  <a:pt x="1552575" y="428107"/>
                </a:lnTo>
                <a:lnTo>
                  <a:pt x="1564217" y="429968"/>
                </a:lnTo>
                <a:lnTo>
                  <a:pt x="1577182" y="432625"/>
                </a:lnTo>
                <a:lnTo>
                  <a:pt x="1590675" y="435814"/>
                </a:lnTo>
                <a:lnTo>
                  <a:pt x="1597554" y="437940"/>
                </a:lnTo>
                <a:lnTo>
                  <a:pt x="1604434" y="439801"/>
                </a:lnTo>
                <a:lnTo>
                  <a:pt x="1611842" y="442458"/>
                </a:lnTo>
                <a:lnTo>
                  <a:pt x="1618986" y="445116"/>
                </a:lnTo>
                <a:lnTo>
                  <a:pt x="1625865" y="448305"/>
                </a:lnTo>
                <a:lnTo>
                  <a:pt x="1633009" y="451494"/>
                </a:lnTo>
                <a:lnTo>
                  <a:pt x="1640417" y="454949"/>
                </a:lnTo>
                <a:lnTo>
                  <a:pt x="1647296" y="458670"/>
                </a:lnTo>
                <a:lnTo>
                  <a:pt x="1654175" y="463188"/>
                </a:lnTo>
                <a:lnTo>
                  <a:pt x="1661055" y="467706"/>
                </a:lnTo>
                <a:lnTo>
                  <a:pt x="1667934" y="472489"/>
                </a:lnTo>
                <a:lnTo>
                  <a:pt x="1674284" y="477804"/>
                </a:lnTo>
                <a:lnTo>
                  <a:pt x="1680634" y="483385"/>
                </a:lnTo>
                <a:lnTo>
                  <a:pt x="1686190" y="489498"/>
                </a:lnTo>
                <a:lnTo>
                  <a:pt x="1692011" y="495610"/>
                </a:lnTo>
                <a:lnTo>
                  <a:pt x="1697303" y="502254"/>
                </a:lnTo>
                <a:lnTo>
                  <a:pt x="1702330" y="508898"/>
                </a:lnTo>
                <a:lnTo>
                  <a:pt x="1706828" y="516073"/>
                </a:lnTo>
                <a:lnTo>
                  <a:pt x="1710796" y="523249"/>
                </a:lnTo>
                <a:lnTo>
                  <a:pt x="1714501" y="530158"/>
                </a:lnTo>
                <a:lnTo>
                  <a:pt x="1718205" y="537334"/>
                </a:lnTo>
                <a:lnTo>
                  <a:pt x="1721380" y="545041"/>
                </a:lnTo>
                <a:lnTo>
                  <a:pt x="1724290" y="552216"/>
                </a:lnTo>
                <a:lnTo>
                  <a:pt x="1726671" y="559392"/>
                </a:lnTo>
                <a:lnTo>
                  <a:pt x="1729053" y="566833"/>
                </a:lnTo>
                <a:lnTo>
                  <a:pt x="1731169" y="574274"/>
                </a:lnTo>
                <a:lnTo>
                  <a:pt x="1733021" y="581184"/>
                </a:lnTo>
                <a:lnTo>
                  <a:pt x="1734609" y="588625"/>
                </a:lnTo>
                <a:lnTo>
                  <a:pt x="1737255" y="602179"/>
                </a:lnTo>
                <a:lnTo>
                  <a:pt x="1739107" y="615201"/>
                </a:lnTo>
                <a:lnTo>
                  <a:pt x="1740430" y="627160"/>
                </a:lnTo>
                <a:lnTo>
                  <a:pt x="1740959" y="637790"/>
                </a:lnTo>
                <a:lnTo>
                  <a:pt x="1741224" y="647092"/>
                </a:lnTo>
                <a:lnTo>
                  <a:pt x="1741488" y="654799"/>
                </a:lnTo>
                <a:lnTo>
                  <a:pt x="1741224" y="660645"/>
                </a:lnTo>
                <a:lnTo>
                  <a:pt x="1741224" y="665163"/>
                </a:lnTo>
                <a:lnTo>
                  <a:pt x="1736196" y="665163"/>
                </a:lnTo>
                <a:lnTo>
                  <a:pt x="1730640" y="665163"/>
                </a:lnTo>
                <a:lnTo>
                  <a:pt x="1722967" y="664632"/>
                </a:lnTo>
                <a:lnTo>
                  <a:pt x="1713707" y="663834"/>
                </a:lnTo>
                <a:lnTo>
                  <a:pt x="1703123" y="662506"/>
                </a:lnTo>
                <a:lnTo>
                  <a:pt x="1691217" y="660645"/>
                </a:lnTo>
                <a:lnTo>
                  <a:pt x="1678517" y="658253"/>
                </a:lnTo>
                <a:lnTo>
                  <a:pt x="1665023" y="654799"/>
                </a:lnTo>
                <a:lnTo>
                  <a:pt x="1657880" y="652673"/>
                </a:lnTo>
                <a:lnTo>
                  <a:pt x="1651000" y="650546"/>
                </a:lnTo>
                <a:lnTo>
                  <a:pt x="1643857" y="648155"/>
                </a:lnTo>
                <a:lnTo>
                  <a:pt x="1636713" y="645497"/>
                </a:lnTo>
                <a:lnTo>
                  <a:pt x="1629569" y="642574"/>
                </a:lnTo>
                <a:lnTo>
                  <a:pt x="1622425" y="639119"/>
                </a:lnTo>
                <a:lnTo>
                  <a:pt x="1615282" y="635664"/>
                </a:lnTo>
                <a:lnTo>
                  <a:pt x="1608402" y="631678"/>
                </a:lnTo>
                <a:lnTo>
                  <a:pt x="1601259" y="627426"/>
                </a:lnTo>
                <a:lnTo>
                  <a:pt x="1594379" y="623173"/>
                </a:lnTo>
                <a:lnTo>
                  <a:pt x="1587765" y="618124"/>
                </a:lnTo>
                <a:lnTo>
                  <a:pt x="1581415" y="612809"/>
                </a:lnTo>
                <a:lnTo>
                  <a:pt x="1575065" y="607228"/>
                </a:lnTo>
                <a:lnTo>
                  <a:pt x="1568979" y="601381"/>
                </a:lnTo>
                <a:lnTo>
                  <a:pt x="1563423" y="595003"/>
                </a:lnTo>
                <a:lnTo>
                  <a:pt x="1558396" y="588359"/>
                </a:lnTo>
                <a:lnTo>
                  <a:pt x="1553369" y="581450"/>
                </a:lnTo>
                <a:lnTo>
                  <a:pt x="1548606" y="574540"/>
                </a:lnTo>
                <a:lnTo>
                  <a:pt x="1544638" y="567630"/>
                </a:lnTo>
                <a:lnTo>
                  <a:pt x="1540934" y="560455"/>
                </a:lnTo>
                <a:lnTo>
                  <a:pt x="1537494" y="553014"/>
                </a:lnTo>
                <a:lnTo>
                  <a:pt x="1534319" y="545838"/>
                </a:lnTo>
                <a:lnTo>
                  <a:pt x="1531408" y="538397"/>
                </a:lnTo>
                <a:lnTo>
                  <a:pt x="1528763" y="530956"/>
                </a:lnTo>
                <a:lnTo>
                  <a:pt x="1526381" y="523780"/>
                </a:lnTo>
                <a:lnTo>
                  <a:pt x="1524529" y="516605"/>
                </a:lnTo>
                <a:lnTo>
                  <a:pt x="1522413" y="509164"/>
                </a:lnTo>
                <a:lnTo>
                  <a:pt x="1521090" y="501988"/>
                </a:lnTo>
                <a:lnTo>
                  <a:pt x="1518444" y="488435"/>
                </a:lnTo>
                <a:lnTo>
                  <a:pt x="1516592" y="475412"/>
                </a:lnTo>
                <a:lnTo>
                  <a:pt x="1515269" y="463453"/>
                </a:lnTo>
                <a:lnTo>
                  <a:pt x="1514740" y="452557"/>
                </a:lnTo>
                <a:lnTo>
                  <a:pt x="1514475" y="443256"/>
                </a:lnTo>
                <a:lnTo>
                  <a:pt x="1514475" y="435814"/>
                </a:lnTo>
                <a:lnTo>
                  <a:pt x="1514475" y="429968"/>
                </a:lnTo>
                <a:lnTo>
                  <a:pt x="1514740" y="425450"/>
                </a:lnTo>
                <a:close/>
                <a:moveTo>
                  <a:pt x="1751277" y="388938"/>
                </a:moveTo>
                <a:lnTo>
                  <a:pt x="1756299" y="389203"/>
                </a:lnTo>
                <a:lnTo>
                  <a:pt x="1761848" y="389203"/>
                </a:lnTo>
                <a:lnTo>
                  <a:pt x="1769512" y="389734"/>
                </a:lnTo>
                <a:lnTo>
                  <a:pt x="1778498" y="390796"/>
                </a:lnTo>
                <a:lnTo>
                  <a:pt x="1789069" y="391858"/>
                </a:lnTo>
                <a:lnTo>
                  <a:pt x="1800961" y="393982"/>
                </a:lnTo>
                <a:lnTo>
                  <a:pt x="1813647" y="396105"/>
                </a:lnTo>
                <a:lnTo>
                  <a:pt x="1827389" y="399556"/>
                </a:lnTo>
                <a:lnTo>
                  <a:pt x="1834260" y="401680"/>
                </a:lnTo>
                <a:lnTo>
                  <a:pt x="1841395" y="403804"/>
                </a:lnTo>
                <a:lnTo>
                  <a:pt x="1848267" y="406458"/>
                </a:lnTo>
                <a:lnTo>
                  <a:pt x="1855666" y="408848"/>
                </a:lnTo>
                <a:lnTo>
                  <a:pt x="1862802" y="411768"/>
                </a:lnTo>
                <a:lnTo>
                  <a:pt x="1869937" y="415219"/>
                </a:lnTo>
                <a:lnTo>
                  <a:pt x="1876808" y="418935"/>
                </a:lnTo>
                <a:lnTo>
                  <a:pt x="1884208" y="422652"/>
                </a:lnTo>
                <a:lnTo>
                  <a:pt x="1891079" y="426899"/>
                </a:lnTo>
                <a:lnTo>
                  <a:pt x="1897686" y="431146"/>
                </a:lnTo>
                <a:lnTo>
                  <a:pt x="1904293" y="436190"/>
                </a:lnTo>
                <a:lnTo>
                  <a:pt x="1910900" y="441500"/>
                </a:lnTo>
                <a:lnTo>
                  <a:pt x="1916978" y="447340"/>
                </a:lnTo>
                <a:lnTo>
                  <a:pt x="1923057" y="452915"/>
                </a:lnTo>
                <a:lnTo>
                  <a:pt x="1928607" y="459286"/>
                </a:lnTo>
                <a:lnTo>
                  <a:pt x="1934156" y="466188"/>
                </a:lnTo>
                <a:lnTo>
                  <a:pt x="1938913" y="472824"/>
                </a:lnTo>
                <a:lnTo>
                  <a:pt x="1943406" y="479726"/>
                </a:lnTo>
                <a:lnTo>
                  <a:pt x="1947370" y="486628"/>
                </a:lnTo>
                <a:lnTo>
                  <a:pt x="1951334" y="493796"/>
                </a:lnTo>
                <a:lnTo>
                  <a:pt x="1954770" y="501229"/>
                </a:lnTo>
                <a:lnTo>
                  <a:pt x="1957941" y="508396"/>
                </a:lnTo>
                <a:lnTo>
                  <a:pt x="1960848" y="515829"/>
                </a:lnTo>
                <a:lnTo>
                  <a:pt x="1963491" y="523262"/>
                </a:lnTo>
                <a:lnTo>
                  <a:pt x="1965869" y="530430"/>
                </a:lnTo>
                <a:lnTo>
                  <a:pt x="1967984" y="537597"/>
                </a:lnTo>
                <a:lnTo>
                  <a:pt x="1969569" y="545030"/>
                </a:lnTo>
                <a:lnTo>
                  <a:pt x="1971419" y="551932"/>
                </a:lnTo>
                <a:lnTo>
                  <a:pt x="1973798" y="565736"/>
                </a:lnTo>
                <a:lnTo>
                  <a:pt x="1975648" y="578479"/>
                </a:lnTo>
                <a:lnTo>
                  <a:pt x="1976705" y="590690"/>
                </a:lnTo>
                <a:lnTo>
                  <a:pt x="1977762" y="601308"/>
                </a:lnTo>
                <a:lnTo>
                  <a:pt x="1978026" y="610600"/>
                </a:lnTo>
                <a:lnTo>
                  <a:pt x="1978026" y="618298"/>
                </a:lnTo>
                <a:lnTo>
                  <a:pt x="1978026" y="623873"/>
                </a:lnTo>
                <a:lnTo>
                  <a:pt x="1977762" y="628651"/>
                </a:lnTo>
                <a:lnTo>
                  <a:pt x="1972741" y="628651"/>
                </a:lnTo>
                <a:lnTo>
                  <a:pt x="1966927" y="628386"/>
                </a:lnTo>
                <a:lnTo>
                  <a:pt x="1959527" y="628120"/>
                </a:lnTo>
                <a:lnTo>
                  <a:pt x="1950277" y="627324"/>
                </a:lnTo>
                <a:lnTo>
                  <a:pt x="1939970" y="625731"/>
                </a:lnTo>
                <a:lnTo>
                  <a:pt x="1928078" y="624138"/>
                </a:lnTo>
                <a:lnTo>
                  <a:pt x="1915393" y="621484"/>
                </a:lnTo>
                <a:lnTo>
                  <a:pt x="1901650" y="618298"/>
                </a:lnTo>
                <a:lnTo>
                  <a:pt x="1894779" y="616174"/>
                </a:lnTo>
                <a:lnTo>
                  <a:pt x="1887644" y="614051"/>
                </a:lnTo>
                <a:lnTo>
                  <a:pt x="1880773" y="611662"/>
                </a:lnTo>
                <a:lnTo>
                  <a:pt x="1873373" y="609007"/>
                </a:lnTo>
                <a:lnTo>
                  <a:pt x="1866237" y="605821"/>
                </a:lnTo>
                <a:lnTo>
                  <a:pt x="1859102" y="602636"/>
                </a:lnTo>
                <a:lnTo>
                  <a:pt x="1851967" y="599185"/>
                </a:lnTo>
                <a:lnTo>
                  <a:pt x="1844831" y="595203"/>
                </a:lnTo>
                <a:lnTo>
                  <a:pt x="1837960" y="590955"/>
                </a:lnTo>
                <a:lnTo>
                  <a:pt x="1831353" y="586443"/>
                </a:lnTo>
                <a:lnTo>
                  <a:pt x="1824746" y="581399"/>
                </a:lnTo>
                <a:lnTo>
                  <a:pt x="1818139" y="576355"/>
                </a:lnTo>
                <a:lnTo>
                  <a:pt x="1812061" y="570780"/>
                </a:lnTo>
                <a:lnTo>
                  <a:pt x="1805983" y="564675"/>
                </a:lnTo>
                <a:lnTo>
                  <a:pt x="1800168" y="558303"/>
                </a:lnTo>
                <a:lnTo>
                  <a:pt x="1794883" y="551932"/>
                </a:lnTo>
                <a:lnTo>
                  <a:pt x="1790126" y="545296"/>
                </a:lnTo>
                <a:lnTo>
                  <a:pt x="1785633" y="538394"/>
                </a:lnTo>
                <a:lnTo>
                  <a:pt x="1781405" y="530961"/>
                </a:lnTo>
                <a:lnTo>
                  <a:pt x="1777705" y="524059"/>
                </a:lnTo>
                <a:lnTo>
                  <a:pt x="1774269" y="516891"/>
                </a:lnTo>
                <a:lnTo>
                  <a:pt x="1771098" y="509193"/>
                </a:lnTo>
                <a:lnTo>
                  <a:pt x="1768191" y="502025"/>
                </a:lnTo>
                <a:lnTo>
                  <a:pt x="1765548" y="494858"/>
                </a:lnTo>
                <a:lnTo>
                  <a:pt x="1763170" y="487159"/>
                </a:lnTo>
                <a:lnTo>
                  <a:pt x="1761056" y="479992"/>
                </a:lnTo>
                <a:lnTo>
                  <a:pt x="1759470" y="472824"/>
                </a:lnTo>
                <a:lnTo>
                  <a:pt x="1757620" y="465657"/>
                </a:lnTo>
                <a:lnTo>
                  <a:pt x="1754977" y="452118"/>
                </a:lnTo>
                <a:lnTo>
                  <a:pt x="1753392" y="439110"/>
                </a:lnTo>
                <a:lnTo>
                  <a:pt x="1752335" y="427165"/>
                </a:lnTo>
                <a:lnTo>
                  <a:pt x="1751277" y="416546"/>
                </a:lnTo>
                <a:lnTo>
                  <a:pt x="1751013" y="407255"/>
                </a:lnTo>
                <a:lnTo>
                  <a:pt x="1751013" y="399556"/>
                </a:lnTo>
                <a:lnTo>
                  <a:pt x="1751013" y="393982"/>
                </a:lnTo>
                <a:lnTo>
                  <a:pt x="1751277" y="388938"/>
                </a:lnTo>
                <a:close/>
                <a:moveTo>
                  <a:pt x="1336675" y="350838"/>
                </a:moveTo>
                <a:lnTo>
                  <a:pt x="1356533" y="350838"/>
                </a:lnTo>
                <a:lnTo>
                  <a:pt x="1701800" y="350838"/>
                </a:lnTo>
                <a:lnTo>
                  <a:pt x="1701800" y="398463"/>
                </a:lnTo>
                <a:lnTo>
                  <a:pt x="1356533" y="398463"/>
                </a:lnTo>
                <a:lnTo>
                  <a:pt x="1336675" y="398463"/>
                </a:lnTo>
                <a:lnTo>
                  <a:pt x="1336675" y="350838"/>
                </a:lnTo>
                <a:close/>
                <a:moveTo>
                  <a:pt x="0" y="350838"/>
                </a:moveTo>
                <a:lnTo>
                  <a:pt x="342900" y="350838"/>
                </a:lnTo>
                <a:lnTo>
                  <a:pt x="342900" y="398463"/>
                </a:lnTo>
                <a:lnTo>
                  <a:pt x="0" y="398463"/>
                </a:lnTo>
                <a:lnTo>
                  <a:pt x="0" y="350838"/>
                </a:lnTo>
                <a:close/>
                <a:moveTo>
                  <a:pt x="1972741" y="120650"/>
                </a:moveTo>
                <a:lnTo>
                  <a:pt x="1977762" y="120650"/>
                </a:lnTo>
                <a:lnTo>
                  <a:pt x="1978026" y="125688"/>
                </a:lnTo>
                <a:lnTo>
                  <a:pt x="1978026" y="131257"/>
                </a:lnTo>
                <a:lnTo>
                  <a:pt x="1978026" y="138947"/>
                </a:lnTo>
                <a:lnTo>
                  <a:pt x="1977762" y="148227"/>
                </a:lnTo>
                <a:lnTo>
                  <a:pt x="1976705" y="158834"/>
                </a:lnTo>
                <a:lnTo>
                  <a:pt x="1975648" y="170767"/>
                </a:lnTo>
                <a:lnTo>
                  <a:pt x="1973798" y="183495"/>
                </a:lnTo>
                <a:lnTo>
                  <a:pt x="1971419" y="197549"/>
                </a:lnTo>
                <a:lnTo>
                  <a:pt x="1969569" y="204443"/>
                </a:lnTo>
                <a:lnTo>
                  <a:pt x="1967984" y="211603"/>
                </a:lnTo>
                <a:lnTo>
                  <a:pt x="1965869" y="219028"/>
                </a:lnTo>
                <a:lnTo>
                  <a:pt x="1963491" y="226187"/>
                </a:lnTo>
                <a:lnTo>
                  <a:pt x="1960848" y="233612"/>
                </a:lnTo>
                <a:lnTo>
                  <a:pt x="1957941" y="241037"/>
                </a:lnTo>
                <a:lnTo>
                  <a:pt x="1954770" y="248196"/>
                </a:lnTo>
                <a:lnTo>
                  <a:pt x="1951334" y="255356"/>
                </a:lnTo>
                <a:lnTo>
                  <a:pt x="1947370" y="262781"/>
                </a:lnTo>
                <a:lnTo>
                  <a:pt x="1943406" y="269675"/>
                </a:lnTo>
                <a:lnTo>
                  <a:pt x="1938913" y="276569"/>
                </a:lnTo>
                <a:lnTo>
                  <a:pt x="1934156" y="283464"/>
                </a:lnTo>
                <a:lnTo>
                  <a:pt x="1928607" y="289828"/>
                </a:lnTo>
                <a:lnTo>
                  <a:pt x="1923057" y="296192"/>
                </a:lnTo>
                <a:lnTo>
                  <a:pt x="1916978" y="302291"/>
                </a:lnTo>
                <a:lnTo>
                  <a:pt x="1910900" y="307859"/>
                </a:lnTo>
                <a:lnTo>
                  <a:pt x="1904293" y="313163"/>
                </a:lnTo>
                <a:lnTo>
                  <a:pt x="1897686" y="317936"/>
                </a:lnTo>
                <a:lnTo>
                  <a:pt x="1891079" y="322709"/>
                </a:lnTo>
                <a:lnTo>
                  <a:pt x="1884208" y="326686"/>
                </a:lnTo>
                <a:lnTo>
                  <a:pt x="1876808" y="330399"/>
                </a:lnTo>
                <a:lnTo>
                  <a:pt x="1869937" y="334111"/>
                </a:lnTo>
                <a:lnTo>
                  <a:pt x="1862802" y="337293"/>
                </a:lnTo>
                <a:lnTo>
                  <a:pt x="1855666" y="340210"/>
                </a:lnTo>
                <a:lnTo>
                  <a:pt x="1848267" y="343127"/>
                </a:lnTo>
                <a:lnTo>
                  <a:pt x="1841395" y="345513"/>
                </a:lnTo>
                <a:lnTo>
                  <a:pt x="1834260" y="347900"/>
                </a:lnTo>
                <a:lnTo>
                  <a:pt x="1827389" y="349491"/>
                </a:lnTo>
                <a:lnTo>
                  <a:pt x="1813647" y="352938"/>
                </a:lnTo>
                <a:lnTo>
                  <a:pt x="1800961" y="355590"/>
                </a:lnTo>
                <a:lnTo>
                  <a:pt x="1789069" y="357446"/>
                </a:lnTo>
                <a:lnTo>
                  <a:pt x="1778498" y="358507"/>
                </a:lnTo>
                <a:lnTo>
                  <a:pt x="1769512" y="359302"/>
                </a:lnTo>
                <a:lnTo>
                  <a:pt x="1761848" y="360098"/>
                </a:lnTo>
                <a:lnTo>
                  <a:pt x="1756299" y="360363"/>
                </a:lnTo>
                <a:lnTo>
                  <a:pt x="1751277" y="360363"/>
                </a:lnTo>
                <a:lnTo>
                  <a:pt x="1751013" y="355325"/>
                </a:lnTo>
                <a:lnTo>
                  <a:pt x="1751013" y="349491"/>
                </a:lnTo>
                <a:lnTo>
                  <a:pt x="1751013" y="342066"/>
                </a:lnTo>
                <a:lnTo>
                  <a:pt x="1751277" y="332785"/>
                </a:lnTo>
                <a:lnTo>
                  <a:pt x="1752335" y="321913"/>
                </a:lnTo>
                <a:lnTo>
                  <a:pt x="1753392" y="310246"/>
                </a:lnTo>
                <a:lnTo>
                  <a:pt x="1754977" y="297253"/>
                </a:lnTo>
                <a:lnTo>
                  <a:pt x="1757620" y="283464"/>
                </a:lnTo>
                <a:lnTo>
                  <a:pt x="1759470" y="276569"/>
                </a:lnTo>
                <a:lnTo>
                  <a:pt x="1761056" y="269410"/>
                </a:lnTo>
                <a:lnTo>
                  <a:pt x="1763170" y="261985"/>
                </a:lnTo>
                <a:lnTo>
                  <a:pt x="1765548" y="254826"/>
                </a:lnTo>
                <a:lnTo>
                  <a:pt x="1768191" y="247401"/>
                </a:lnTo>
                <a:lnTo>
                  <a:pt x="1771098" y="239976"/>
                </a:lnTo>
                <a:lnTo>
                  <a:pt x="1774269" y="232816"/>
                </a:lnTo>
                <a:lnTo>
                  <a:pt x="1777705" y="225657"/>
                </a:lnTo>
                <a:lnTo>
                  <a:pt x="1781405" y="218232"/>
                </a:lnTo>
                <a:lnTo>
                  <a:pt x="1785633" y="211338"/>
                </a:lnTo>
                <a:lnTo>
                  <a:pt x="1790126" y="204443"/>
                </a:lnTo>
                <a:lnTo>
                  <a:pt x="1794883" y="197549"/>
                </a:lnTo>
                <a:lnTo>
                  <a:pt x="1800168" y="191185"/>
                </a:lnTo>
                <a:lnTo>
                  <a:pt x="1805983" y="184821"/>
                </a:lnTo>
                <a:lnTo>
                  <a:pt x="1812061" y="178722"/>
                </a:lnTo>
                <a:lnTo>
                  <a:pt x="1818139" y="173153"/>
                </a:lnTo>
                <a:lnTo>
                  <a:pt x="1824746" y="167850"/>
                </a:lnTo>
                <a:lnTo>
                  <a:pt x="1831353" y="163077"/>
                </a:lnTo>
                <a:lnTo>
                  <a:pt x="1837960" y="158304"/>
                </a:lnTo>
                <a:lnTo>
                  <a:pt x="1844831" y="154326"/>
                </a:lnTo>
                <a:lnTo>
                  <a:pt x="1851967" y="150349"/>
                </a:lnTo>
                <a:lnTo>
                  <a:pt x="1859102" y="146902"/>
                </a:lnTo>
                <a:lnTo>
                  <a:pt x="1866237" y="143720"/>
                </a:lnTo>
                <a:lnTo>
                  <a:pt x="1873373" y="140803"/>
                </a:lnTo>
                <a:lnTo>
                  <a:pt x="1880773" y="137886"/>
                </a:lnTo>
                <a:lnTo>
                  <a:pt x="1887644" y="135499"/>
                </a:lnTo>
                <a:lnTo>
                  <a:pt x="1894779" y="133113"/>
                </a:lnTo>
                <a:lnTo>
                  <a:pt x="1901650" y="131257"/>
                </a:lnTo>
                <a:lnTo>
                  <a:pt x="1915393" y="128075"/>
                </a:lnTo>
                <a:lnTo>
                  <a:pt x="1928078" y="125423"/>
                </a:lnTo>
                <a:lnTo>
                  <a:pt x="1939970" y="123567"/>
                </a:lnTo>
                <a:lnTo>
                  <a:pt x="1950277" y="122241"/>
                </a:lnTo>
                <a:lnTo>
                  <a:pt x="1959527" y="121180"/>
                </a:lnTo>
                <a:lnTo>
                  <a:pt x="1966927" y="120915"/>
                </a:lnTo>
                <a:lnTo>
                  <a:pt x="1972741" y="120650"/>
                </a:lnTo>
                <a:close/>
                <a:moveTo>
                  <a:pt x="492780" y="103188"/>
                </a:moveTo>
                <a:lnTo>
                  <a:pt x="497814" y="103188"/>
                </a:lnTo>
                <a:lnTo>
                  <a:pt x="502583" y="103188"/>
                </a:lnTo>
                <a:lnTo>
                  <a:pt x="507617" y="103452"/>
                </a:lnTo>
                <a:lnTo>
                  <a:pt x="512122" y="104246"/>
                </a:lnTo>
                <a:lnTo>
                  <a:pt x="517156" y="105039"/>
                </a:lnTo>
                <a:lnTo>
                  <a:pt x="521660" y="106096"/>
                </a:lnTo>
                <a:lnTo>
                  <a:pt x="526429" y="107683"/>
                </a:lnTo>
                <a:lnTo>
                  <a:pt x="530668" y="109005"/>
                </a:lnTo>
                <a:lnTo>
                  <a:pt x="535172" y="110856"/>
                </a:lnTo>
                <a:lnTo>
                  <a:pt x="539411" y="112442"/>
                </a:lnTo>
                <a:lnTo>
                  <a:pt x="543386" y="114822"/>
                </a:lnTo>
                <a:lnTo>
                  <a:pt x="547625" y="117202"/>
                </a:lnTo>
                <a:lnTo>
                  <a:pt x="551599" y="119317"/>
                </a:lnTo>
                <a:lnTo>
                  <a:pt x="555308" y="122225"/>
                </a:lnTo>
                <a:lnTo>
                  <a:pt x="558753" y="125134"/>
                </a:lnTo>
                <a:lnTo>
                  <a:pt x="562197" y="128042"/>
                </a:lnTo>
                <a:lnTo>
                  <a:pt x="565906" y="131215"/>
                </a:lnTo>
                <a:lnTo>
                  <a:pt x="569086" y="134653"/>
                </a:lnTo>
                <a:lnTo>
                  <a:pt x="571735" y="138090"/>
                </a:lnTo>
                <a:lnTo>
                  <a:pt x="574650" y="141792"/>
                </a:lnTo>
                <a:lnTo>
                  <a:pt x="577299" y="145494"/>
                </a:lnTo>
                <a:lnTo>
                  <a:pt x="579949" y="149460"/>
                </a:lnTo>
                <a:lnTo>
                  <a:pt x="582333" y="153426"/>
                </a:lnTo>
                <a:lnTo>
                  <a:pt x="584188" y="157657"/>
                </a:lnTo>
                <a:lnTo>
                  <a:pt x="586307" y="161887"/>
                </a:lnTo>
                <a:lnTo>
                  <a:pt x="588162" y="166118"/>
                </a:lnTo>
                <a:lnTo>
                  <a:pt x="589487" y="170613"/>
                </a:lnTo>
                <a:lnTo>
                  <a:pt x="591076" y="175108"/>
                </a:lnTo>
                <a:lnTo>
                  <a:pt x="592136" y="179867"/>
                </a:lnTo>
                <a:lnTo>
                  <a:pt x="592666" y="184626"/>
                </a:lnTo>
                <a:lnTo>
                  <a:pt x="593461" y="189386"/>
                </a:lnTo>
                <a:lnTo>
                  <a:pt x="593726" y="194145"/>
                </a:lnTo>
                <a:lnTo>
                  <a:pt x="593726" y="199169"/>
                </a:lnTo>
                <a:lnTo>
                  <a:pt x="593726" y="412020"/>
                </a:lnTo>
                <a:lnTo>
                  <a:pt x="593726" y="417044"/>
                </a:lnTo>
                <a:lnTo>
                  <a:pt x="593461" y="421803"/>
                </a:lnTo>
                <a:lnTo>
                  <a:pt x="592666" y="426562"/>
                </a:lnTo>
                <a:lnTo>
                  <a:pt x="592136" y="431322"/>
                </a:lnTo>
                <a:lnTo>
                  <a:pt x="591076" y="436081"/>
                </a:lnTo>
                <a:lnTo>
                  <a:pt x="589487" y="440312"/>
                </a:lnTo>
                <a:lnTo>
                  <a:pt x="588162" y="445071"/>
                </a:lnTo>
                <a:lnTo>
                  <a:pt x="586307" y="449302"/>
                </a:lnTo>
                <a:lnTo>
                  <a:pt x="584188" y="453533"/>
                </a:lnTo>
                <a:lnTo>
                  <a:pt x="582333" y="457763"/>
                </a:lnTo>
                <a:lnTo>
                  <a:pt x="579949" y="461729"/>
                </a:lnTo>
                <a:lnTo>
                  <a:pt x="577299" y="465431"/>
                </a:lnTo>
                <a:lnTo>
                  <a:pt x="574650" y="469133"/>
                </a:lnTo>
                <a:lnTo>
                  <a:pt x="571735" y="473099"/>
                </a:lnTo>
                <a:lnTo>
                  <a:pt x="569086" y="476536"/>
                </a:lnTo>
                <a:lnTo>
                  <a:pt x="565906" y="479974"/>
                </a:lnTo>
                <a:lnTo>
                  <a:pt x="562197" y="483147"/>
                </a:lnTo>
                <a:lnTo>
                  <a:pt x="558753" y="486055"/>
                </a:lnTo>
                <a:lnTo>
                  <a:pt x="555308" y="488964"/>
                </a:lnTo>
                <a:lnTo>
                  <a:pt x="551599" y="491343"/>
                </a:lnTo>
                <a:lnTo>
                  <a:pt x="547625" y="493987"/>
                </a:lnTo>
                <a:lnTo>
                  <a:pt x="543386" y="496367"/>
                </a:lnTo>
                <a:lnTo>
                  <a:pt x="539411" y="498482"/>
                </a:lnTo>
                <a:lnTo>
                  <a:pt x="535172" y="500333"/>
                </a:lnTo>
                <a:lnTo>
                  <a:pt x="530668" y="502184"/>
                </a:lnTo>
                <a:lnTo>
                  <a:pt x="526429" y="503506"/>
                </a:lnTo>
                <a:lnTo>
                  <a:pt x="521660" y="504828"/>
                </a:lnTo>
                <a:lnTo>
                  <a:pt x="517156" y="505886"/>
                </a:lnTo>
                <a:lnTo>
                  <a:pt x="512122" y="506679"/>
                </a:lnTo>
                <a:lnTo>
                  <a:pt x="507617" y="507472"/>
                </a:lnTo>
                <a:lnTo>
                  <a:pt x="502583" y="508001"/>
                </a:lnTo>
                <a:lnTo>
                  <a:pt x="497814" y="508001"/>
                </a:lnTo>
                <a:lnTo>
                  <a:pt x="492780" y="508001"/>
                </a:lnTo>
                <a:lnTo>
                  <a:pt x="488011" y="507472"/>
                </a:lnTo>
                <a:lnTo>
                  <a:pt x="482977" y="506679"/>
                </a:lnTo>
                <a:lnTo>
                  <a:pt x="478473" y="505886"/>
                </a:lnTo>
                <a:lnTo>
                  <a:pt x="473704" y="504828"/>
                </a:lnTo>
                <a:lnTo>
                  <a:pt x="469200" y="503506"/>
                </a:lnTo>
                <a:lnTo>
                  <a:pt x="464696" y="502184"/>
                </a:lnTo>
                <a:lnTo>
                  <a:pt x="460457" y="500333"/>
                </a:lnTo>
                <a:lnTo>
                  <a:pt x="456217" y="498482"/>
                </a:lnTo>
                <a:lnTo>
                  <a:pt x="451978" y="496367"/>
                </a:lnTo>
                <a:lnTo>
                  <a:pt x="448004" y="493987"/>
                </a:lnTo>
                <a:lnTo>
                  <a:pt x="444030" y="491343"/>
                </a:lnTo>
                <a:lnTo>
                  <a:pt x="440056" y="488964"/>
                </a:lnTo>
                <a:lnTo>
                  <a:pt x="436611" y="486055"/>
                </a:lnTo>
                <a:lnTo>
                  <a:pt x="433167" y="483147"/>
                </a:lnTo>
                <a:lnTo>
                  <a:pt x="429723" y="479974"/>
                </a:lnTo>
                <a:lnTo>
                  <a:pt x="426543" y="476536"/>
                </a:lnTo>
                <a:lnTo>
                  <a:pt x="423629" y="473099"/>
                </a:lnTo>
                <a:lnTo>
                  <a:pt x="420714" y="469133"/>
                </a:lnTo>
                <a:lnTo>
                  <a:pt x="417800" y="465431"/>
                </a:lnTo>
                <a:lnTo>
                  <a:pt x="415680" y="461729"/>
                </a:lnTo>
                <a:lnTo>
                  <a:pt x="413296" y="457763"/>
                </a:lnTo>
                <a:lnTo>
                  <a:pt x="410911" y="453533"/>
                </a:lnTo>
                <a:lnTo>
                  <a:pt x="409321" y="449302"/>
                </a:lnTo>
                <a:lnTo>
                  <a:pt x="407467" y="445071"/>
                </a:lnTo>
                <a:lnTo>
                  <a:pt x="406142" y="440312"/>
                </a:lnTo>
                <a:lnTo>
                  <a:pt x="404552" y="436081"/>
                </a:lnTo>
                <a:lnTo>
                  <a:pt x="403493" y="431322"/>
                </a:lnTo>
                <a:lnTo>
                  <a:pt x="402433" y="426562"/>
                </a:lnTo>
                <a:lnTo>
                  <a:pt x="401903" y="421803"/>
                </a:lnTo>
                <a:lnTo>
                  <a:pt x="401638" y="417044"/>
                </a:lnTo>
                <a:lnTo>
                  <a:pt x="401638" y="412020"/>
                </a:lnTo>
                <a:lnTo>
                  <a:pt x="401638" y="199169"/>
                </a:lnTo>
                <a:lnTo>
                  <a:pt x="401638" y="194145"/>
                </a:lnTo>
                <a:lnTo>
                  <a:pt x="401903" y="189386"/>
                </a:lnTo>
                <a:lnTo>
                  <a:pt x="402433" y="184626"/>
                </a:lnTo>
                <a:lnTo>
                  <a:pt x="403493" y="179867"/>
                </a:lnTo>
                <a:lnTo>
                  <a:pt x="404552" y="175108"/>
                </a:lnTo>
                <a:lnTo>
                  <a:pt x="406142" y="170613"/>
                </a:lnTo>
                <a:lnTo>
                  <a:pt x="407467" y="166118"/>
                </a:lnTo>
                <a:lnTo>
                  <a:pt x="409321" y="161887"/>
                </a:lnTo>
                <a:lnTo>
                  <a:pt x="410911" y="157657"/>
                </a:lnTo>
                <a:lnTo>
                  <a:pt x="413296" y="153426"/>
                </a:lnTo>
                <a:lnTo>
                  <a:pt x="415680" y="149460"/>
                </a:lnTo>
                <a:lnTo>
                  <a:pt x="417800" y="145494"/>
                </a:lnTo>
                <a:lnTo>
                  <a:pt x="420714" y="141792"/>
                </a:lnTo>
                <a:lnTo>
                  <a:pt x="423629" y="138090"/>
                </a:lnTo>
                <a:lnTo>
                  <a:pt x="426543" y="134653"/>
                </a:lnTo>
                <a:lnTo>
                  <a:pt x="429723" y="131215"/>
                </a:lnTo>
                <a:lnTo>
                  <a:pt x="433167" y="128042"/>
                </a:lnTo>
                <a:lnTo>
                  <a:pt x="436611" y="125134"/>
                </a:lnTo>
                <a:lnTo>
                  <a:pt x="440056" y="122225"/>
                </a:lnTo>
                <a:lnTo>
                  <a:pt x="444030" y="119317"/>
                </a:lnTo>
                <a:lnTo>
                  <a:pt x="448004" y="117202"/>
                </a:lnTo>
                <a:lnTo>
                  <a:pt x="451978" y="114822"/>
                </a:lnTo>
                <a:lnTo>
                  <a:pt x="456217" y="112442"/>
                </a:lnTo>
                <a:lnTo>
                  <a:pt x="460457" y="110856"/>
                </a:lnTo>
                <a:lnTo>
                  <a:pt x="464696" y="109005"/>
                </a:lnTo>
                <a:lnTo>
                  <a:pt x="469200" y="107683"/>
                </a:lnTo>
                <a:lnTo>
                  <a:pt x="473704" y="106096"/>
                </a:lnTo>
                <a:lnTo>
                  <a:pt x="478473" y="105039"/>
                </a:lnTo>
                <a:lnTo>
                  <a:pt x="482977" y="104246"/>
                </a:lnTo>
                <a:lnTo>
                  <a:pt x="488011" y="103452"/>
                </a:lnTo>
                <a:lnTo>
                  <a:pt x="492780" y="103188"/>
                </a:lnTo>
                <a:close/>
                <a:moveTo>
                  <a:pt x="1736196" y="84138"/>
                </a:moveTo>
                <a:lnTo>
                  <a:pt x="1741224" y="84138"/>
                </a:lnTo>
                <a:lnTo>
                  <a:pt x="1741224" y="88916"/>
                </a:lnTo>
                <a:lnTo>
                  <a:pt x="1741488" y="94491"/>
                </a:lnTo>
                <a:lnTo>
                  <a:pt x="1741224" y="102189"/>
                </a:lnTo>
                <a:lnTo>
                  <a:pt x="1740959" y="111481"/>
                </a:lnTo>
                <a:lnTo>
                  <a:pt x="1740430" y="122099"/>
                </a:lnTo>
                <a:lnTo>
                  <a:pt x="1739107" y="134310"/>
                </a:lnTo>
                <a:lnTo>
                  <a:pt x="1737255" y="147053"/>
                </a:lnTo>
                <a:lnTo>
                  <a:pt x="1734609" y="160857"/>
                </a:lnTo>
                <a:lnTo>
                  <a:pt x="1733021" y="167759"/>
                </a:lnTo>
                <a:lnTo>
                  <a:pt x="1731169" y="175192"/>
                </a:lnTo>
                <a:lnTo>
                  <a:pt x="1729053" y="182359"/>
                </a:lnTo>
                <a:lnTo>
                  <a:pt x="1726671" y="189527"/>
                </a:lnTo>
                <a:lnTo>
                  <a:pt x="1724290" y="197225"/>
                </a:lnTo>
                <a:lnTo>
                  <a:pt x="1721380" y="204393"/>
                </a:lnTo>
                <a:lnTo>
                  <a:pt x="1718205" y="211560"/>
                </a:lnTo>
                <a:lnTo>
                  <a:pt x="1714501" y="218993"/>
                </a:lnTo>
                <a:lnTo>
                  <a:pt x="1710796" y="226161"/>
                </a:lnTo>
                <a:lnTo>
                  <a:pt x="1706828" y="233063"/>
                </a:lnTo>
                <a:lnTo>
                  <a:pt x="1702330" y="239965"/>
                </a:lnTo>
                <a:lnTo>
                  <a:pt x="1697303" y="246601"/>
                </a:lnTo>
                <a:lnTo>
                  <a:pt x="1692011" y="253503"/>
                </a:lnTo>
                <a:lnTo>
                  <a:pt x="1686190" y="259874"/>
                </a:lnTo>
                <a:lnTo>
                  <a:pt x="1680634" y="265449"/>
                </a:lnTo>
                <a:lnTo>
                  <a:pt x="1674284" y="271289"/>
                </a:lnTo>
                <a:lnTo>
                  <a:pt x="1667934" y="276598"/>
                </a:lnTo>
                <a:lnTo>
                  <a:pt x="1661055" y="281642"/>
                </a:lnTo>
                <a:lnTo>
                  <a:pt x="1654175" y="285890"/>
                </a:lnTo>
                <a:lnTo>
                  <a:pt x="1647296" y="290137"/>
                </a:lnTo>
                <a:lnTo>
                  <a:pt x="1640417" y="294119"/>
                </a:lnTo>
                <a:lnTo>
                  <a:pt x="1633009" y="297836"/>
                </a:lnTo>
                <a:lnTo>
                  <a:pt x="1625865" y="301021"/>
                </a:lnTo>
                <a:lnTo>
                  <a:pt x="1618986" y="303941"/>
                </a:lnTo>
                <a:lnTo>
                  <a:pt x="1611842" y="306330"/>
                </a:lnTo>
                <a:lnTo>
                  <a:pt x="1604434" y="308985"/>
                </a:lnTo>
                <a:lnTo>
                  <a:pt x="1597554" y="311374"/>
                </a:lnTo>
                <a:lnTo>
                  <a:pt x="1590675" y="313232"/>
                </a:lnTo>
                <a:lnTo>
                  <a:pt x="1577182" y="316683"/>
                </a:lnTo>
                <a:lnTo>
                  <a:pt x="1564217" y="318807"/>
                </a:lnTo>
                <a:lnTo>
                  <a:pt x="1552575" y="320931"/>
                </a:lnTo>
                <a:lnTo>
                  <a:pt x="1541727" y="321993"/>
                </a:lnTo>
                <a:lnTo>
                  <a:pt x="1532467" y="323054"/>
                </a:lnTo>
                <a:lnTo>
                  <a:pt x="1525058" y="323585"/>
                </a:lnTo>
                <a:lnTo>
                  <a:pt x="1519238" y="323585"/>
                </a:lnTo>
                <a:lnTo>
                  <a:pt x="1514740" y="323851"/>
                </a:lnTo>
                <a:lnTo>
                  <a:pt x="1514475" y="318807"/>
                </a:lnTo>
                <a:lnTo>
                  <a:pt x="1514475" y="313232"/>
                </a:lnTo>
                <a:lnTo>
                  <a:pt x="1514475" y="305534"/>
                </a:lnTo>
                <a:lnTo>
                  <a:pt x="1514740" y="296243"/>
                </a:lnTo>
                <a:lnTo>
                  <a:pt x="1515269" y="285624"/>
                </a:lnTo>
                <a:lnTo>
                  <a:pt x="1516592" y="273678"/>
                </a:lnTo>
                <a:lnTo>
                  <a:pt x="1518444" y="260671"/>
                </a:lnTo>
                <a:lnTo>
                  <a:pt x="1521090" y="247132"/>
                </a:lnTo>
                <a:lnTo>
                  <a:pt x="1522413" y="239965"/>
                </a:lnTo>
                <a:lnTo>
                  <a:pt x="1524529" y="232797"/>
                </a:lnTo>
                <a:lnTo>
                  <a:pt x="1526381" y="225630"/>
                </a:lnTo>
                <a:lnTo>
                  <a:pt x="1528763" y="217931"/>
                </a:lnTo>
                <a:lnTo>
                  <a:pt x="1531408" y="210764"/>
                </a:lnTo>
                <a:lnTo>
                  <a:pt x="1534319" y="203596"/>
                </a:lnTo>
                <a:lnTo>
                  <a:pt x="1537494" y="195898"/>
                </a:lnTo>
                <a:lnTo>
                  <a:pt x="1540934" y="188730"/>
                </a:lnTo>
                <a:lnTo>
                  <a:pt x="1544638" y="181828"/>
                </a:lnTo>
                <a:lnTo>
                  <a:pt x="1548606" y="174395"/>
                </a:lnTo>
                <a:lnTo>
                  <a:pt x="1553369" y="167493"/>
                </a:lnTo>
                <a:lnTo>
                  <a:pt x="1558396" y="160857"/>
                </a:lnTo>
                <a:lnTo>
                  <a:pt x="1563423" y="154486"/>
                </a:lnTo>
                <a:lnTo>
                  <a:pt x="1568979" y="148114"/>
                </a:lnTo>
                <a:lnTo>
                  <a:pt x="1575065" y="142009"/>
                </a:lnTo>
                <a:lnTo>
                  <a:pt x="1581415" y="136434"/>
                </a:lnTo>
                <a:lnTo>
                  <a:pt x="1587765" y="131390"/>
                </a:lnTo>
                <a:lnTo>
                  <a:pt x="1594379" y="126346"/>
                </a:lnTo>
                <a:lnTo>
                  <a:pt x="1601259" y="121834"/>
                </a:lnTo>
                <a:lnTo>
                  <a:pt x="1608402" y="117586"/>
                </a:lnTo>
                <a:lnTo>
                  <a:pt x="1615282" y="113604"/>
                </a:lnTo>
                <a:lnTo>
                  <a:pt x="1622425" y="110153"/>
                </a:lnTo>
                <a:lnTo>
                  <a:pt x="1629569" y="106968"/>
                </a:lnTo>
                <a:lnTo>
                  <a:pt x="1636713" y="103782"/>
                </a:lnTo>
                <a:lnTo>
                  <a:pt x="1643857" y="101127"/>
                </a:lnTo>
                <a:lnTo>
                  <a:pt x="1651000" y="98738"/>
                </a:lnTo>
                <a:lnTo>
                  <a:pt x="1657880" y="96615"/>
                </a:lnTo>
                <a:lnTo>
                  <a:pt x="1665023" y="94491"/>
                </a:lnTo>
                <a:lnTo>
                  <a:pt x="1678517" y="91305"/>
                </a:lnTo>
                <a:lnTo>
                  <a:pt x="1691217" y="88651"/>
                </a:lnTo>
                <a:lnTo>
                  <a:pt x="1703123" y="87058"/>
                </a:lnTo>
                <a:lnTo>
                  <a:pt x="1713707" y="85465"/>
                </a:lnTo>
                <a:lnTo>
                  <a:pt x="1722967" y="84669"/>
                </a:lnTo>
                <a:lnTo>
                  <a:pt x="1730640" y="84403"/>
                </a:lnTo>
                <a:lnTo>
                  <a:pt x="1736196" y="84138"/>
                </a:lnTo>
                <a:close/>
                <a:moveTo>
                  <a:pt x="1213909" y="0"/>
                </a:moveTo>
                <a:lnTo>
                  <a:pt x="1218671" y="528"/>
                </a:lnTo>
                <a:lnTo>
                  <a:pt x="1223698" y="793"/>
                </a:lnTo>
                <a:lnTo>
                  <a:pt x="1228196" y="1321"/>
                </a:lnTo>
                <a:lnTo>
                  <a:pt x="1233223" y="2114"/>
                </a:lnTo>
                <a:lnTo>
                  <a:pt x="1237721" y="3171"/>
                </a:lnTo>
                <a:lnTo>
                  <a:pt x="1242219" y="4492"/>
                </a:lnTo>
                <a:lnTo>
                  <a:pt x="1246717" y="5813"/>
                </a:lnTo>
                <a:lnTo>
                  <a:pt x="1251215" y="7663"/>
                </a:lnTo>
                <a:lnTo>
                  <a:pt x="1255448" y="9777"/>
                </a:lnTo>
                <a:lnTo>
                  <a:pt x="1259417" y="11626"/>
                </a:lnTo>
                <a:lnTo>
                  <a:pt x="1263651" y="14005"/>
                </a:lnTo>
                <a:lnTo>
                  <a:pt x="1267355" y="16647"/>
                </a:lnTo>
                <a:lnTo>
                  <a:pt x="1271059" y="19289"/>
                </a:lnTo>
                <a:lnTo>
                  <a:pt x="1274763" y="21932"/>
                </a:lnTo>
                <a:lnTo>
                  <a:pt x="1278203" y="25367"/>
                </a:lnTo>
                <a:lnTo>
                  <a:pt x="1281642" y="28538"/>
                </a:lnTo>
                <a:lnTo>
                  <a:pt x="1285082" y="31708"/>
                </a:lnTo>
                <a:lnTo>
                  <a:pt x="1287728" y="35144"/>
                </a:lnTo>
                <a:lnTo>
                  <a:pt x="1290638" y="38843"/>
                </a:lnTo>
                <a:lnTo>
                  <a:pt x="1293284" y="42542"/>
                </a:lnTo>
                <a:lnTo>
                  <a:pt x="1295930" y="46242"/>
                </a:lnTo>
                <a:lnTo>
                  <a:pt x="1298311" y="50469"/>
                </a:lnTo>
                <a:lnTo>
                  <a:pt x="1300163" y="54697"/>
                </a:lnTo>
                <a:lnTo>
                  <a:pt x="1302280" y="58661"/>
                </a:lnTo>
                <a:lnTo>
                  <a:pt x="1304132" y="63153"/>
                </a:lnTo>
                <a:lnTo>
                  <a:pt x="1305455" y="67645"/>
                </a:lnTo>
                <a:lnTo>
                  <a:pt x="1307042" y="72401"/>
                </a:lnTo>
                <a:lnTo>
                  <a:pt x="1307836" y="76893"/>
                </a:lnTo>
                <a:lnTo>
                  <a:pt x="1308630" y="81649"/>
                </a:lnTo>
                <a:lnTo>
                  <a:pt x="1309159" y="86406"/>
                </a:lnTo>
                <a:lnTo>
                  <a:pt x="1309688" y="91162"/>
                </a:lnTo>
                <a:lnTo>
                  <a:pt x="1309688" y="95918"/>
                </a:lnTo>
                <a:lnTo>
                  <a:pt x="1309688" y="404813"/>
                </a:lnTo>
                <a:lnTo>
                  <a:pt x="1303338" y="404020"/>
                </a:lnTo>
                <a:lnTo>
                  <a:pt x="1297253" y="403492"/>
                </a:lnTo>
                <a:lnTo>
                  <a:pt x="1290638" y="402699"/>
                </a:lnTo>
                <a:lnTo>
                  <a:pt x="1284288" y="402699"/>
                </a:lnTo>
                <a:lnTo>
                  <a:pt x="1117600" y="402699"/>
                </a:lnTo>
                <a:lnTo>
                  <a:pt x="1117600" y="95918"/>
                </a:lnTo>
                <a:lnTo>
                  <a:pt x="1117865" y="91162"/>
                </a:lnTo>
                <a:lnTo>
                  <a:pt x="1118129" y="86406"/>
                </a:lnTo>
                <a:lnTo>
                  <a:pt x="1118658" y="81649"/>
                </a:lnTo>
                <a:lnTo>
                  <a:pt x="1119717" y="76893"/>
                </a:lnTo>
                <a:lnTo>
                  <a:pt x="1120775" y="72401"/>
                </a:lnTo>
                <a:lnTo>
                  <a:pt x="1121833" y="67645"/>
                </a:lnTo>
                <a:lnTo>
                  <a:pt x="1123686" y="63153"/>
                </a:lnTo>
                <a:lnTo>
                  <a:pt x="1125008" y="58661"/>
                </a:lnTo>
                <a:lnTo>
                  <a:pt x="1127125" y="54697"/>
                </a:lnTo>
                <a:lnTo>
                  <a:pt x="1129242" y="50469"/>
                </a:lnTo>
                <a:lnTo>
                  <a:pt x="1131623" y="46242"/>
                </a:lnTo>
                <a:lnTo>
                  <a:pt x="1134004" y="42542"/>
                </a:lnTo>
                <a:lnTo>
                  <a:pt x="1136650" y="38843"/>
                </a:lnTo>
                <a:lnTo>
                  <a:pt x="1139561" y="35144"/>
                </a:lnTo>
                <a:lnTo>
                  <a:pt x="1142736" y="31708"/>
                </a:lnTo>
                <a:lnTo>
                  <a:pt x="1145911" y="28538"/>
                </a:lnTo>
                <a:lnTo>
                  <a:pt x="1149086" y="25367"/>
                </a:lnTo>
                <a:lnTo>
                  <a:pt x="1152525" y="21932"/>
                </a:lnTo>
                <a:lnTo>
                  <a:pt x="1156229" y="19289"/>
                </a:lnTo>
                <a:lnTo>
                  <a:pt x="1160198" y="16647"/>
                </a:lnTo>
                <a:lnTo>
                  <a:pt x="1163902" y="14005"/>
                </a:lnTo>
                <a:lnTo>
                  <a:pt x="1167871" y="11626"/>
                </a:lnTo>
                <a:lnTo>
                  <a:pt x="1172369" y="9777"/>
                </a:lnTo>
                <a:lnTo>
                  <a:pt x="1176338" y="7663"/>
                </a:lnTo>
                <a:lnTo>
                  <a:pt x="1180571" y="5813"/>
                </a:lnTo>
                <a:lnTo>
                  <a:pt x="1185334" y="4492"/>
                </a:lnTo>
                <a:lnTo>
                  <a:pt x="1189832" y="3171"/>
                </a:lnTo>
                <a:lnTo>
                  <a:pt x="1194594" y="2114"/>
                </a:lnTo>
                <a:lnTo>
                  <a:pt x="1199092" y="1321"/>
                </a:lnTo>
                <a:lnTo>
                  <a:pt x="1204119" y="793"/>
                </a:lnTo>
                <a:lnTo>
                  <a:pt x="1208882" y="528"/>
                </a:lnTo>
                <a:lnTo>
                  <a:pt x="1213909" y="0"/>
                </a:lnTo>
                <a:close/>
                <a:moveTo>
                  <a:pt x="975519" y="0"/>
                </a:moveTo>
                <a:lnTo>
                  <a:pt x="980546" y="529"/>
                </a:lnTo>
                <a:lnTo>
                  <a:pt x="985573" y="794"/>
                </a:lnTo>
                <a:lnTo>
                  <a:pt x="990071" y="1323"/>
                </a:lnTo>
                <a:lnTo>
                  <a:pt x="995098" y="2118"/>
                </a:lnTo>
                <a:lnTo>
                  <a:pt x="999596" y="3177"/>
                </a:lnTo>
                <a:lnTo>
                  <a:pt x="1004094" y="4500"/>
                </a:lnTo>
                <a:lnTo>
                  <a:pt x="1008592" y="5824"/>
                </a:lnTo>
                <a:lnTo>
                  <a:pt x="1012825" y="7677"/>
                </a:lnTo>
                <a:lnTo>
                  <a:pt x="1017323" y="9795"/>
                </a:lnTo>
                <a:lnTo>
                  <a:pt x="1021292" y="11648"/>
                </a:lnTo>
                <a:lnTo>
                  <a:pt x="1025261" y="14030"/>
                </a:lnTo>
                <a:lnTo>
                  <a:pt x="1029230" y="16678"/>
                </a:lnTo>
                <a:lnTo>
                  <a:pt x="1032934" y="19325"/>
                </a:lnTo>
                <a:lnTo>
                  <a:pt x="1036638" y="21972"/>
                </a:lnTo>
                <a:lnTo>
                  <a:pt x="1040078" y="25413"/>
                </a:lnTo>
                <a:lnTo>
                  <a:pt x="1043517" y="28590"/>
                </a:lnTo>
                <a:lnTo>
                  <a:pt x="1046692" y="31767"/>
                </a:lnTo>
                <a:lnTo>
                  <a:pt x="1049603" y="35208"/>
                </a:lnTo>
                <a:lnTo>
                  <a:pt x="1052513" y="38914"/>
                </a:lnTo>
                <a:lnTo>
                  <a:pt x="1055159" y="42621"/>
                </a:lnTo>
                <a:lnTo>
                  <a:pt x="1057805" y="46327"/>
                </a:lnTo>
                <a:lnTo>
                  <a:pt x="1059921" y="50562"/>
                </a:lnTo>
                <a:lnTo>
                  <a:pt x="1062038" y="54798"/>
                </a:lnTo>
                <a:lnTo>
                  <a:pt x="1064155" y="58769"/>
                </a:lnTo>
                <a:lnTo>
                  <a:pt x="1065742" y="63269"/>
                </a:lnTo>
                <a:lnTo>
                  <a:pt x="1067330" y="67769"/>
                </a:lnTo>
                <a:lnTo>
                  <a:pt x="1068653" y="72534"/>
                </a:lnTo>
                <a:lnTo>
                  <a:pt x="1069446" y="77035"/>
                </a:lnTo>
                <a:lnTo>
                  <a:pt x="1070505" y="81800"/>
                </a:lnTo>
                <a:lnTo>
                  <a:pt x="1071034" y="86565"/>
                </a:lnTo>
                <a:lnTo>
                  <a:pt x="1071563" y="91330"/>
                </a:lnTo>
                <a:lnTo>
                  <a:pt x="1071563" y="96095"/>
                </a:lnTo>
                <a:lnTo>
                  <a:pt x="1071563" y="404499"/>
                </a:lnTo>
                <a:lnTo>
                  <a:pt x="1065742" y="405028"/>
                </a:lnTo>
                <a:lnTo>
                  <a:pt x="1060451" y="405823"/>
                </a:lnTo>
                <a:lnTo>
                  <a:pt x="1054894" y="406617"/>
                </a:lnTo>
                <a:lnTo>
                  <a:pt x="1049338" y="407940"/>
                </a:lnTo>
                <a:lnTo>
                  <a:pt x="1043782" y="408999"/>
                </a:lnTo>
                <a:lnTo>
                  <a:pt x="1038490" y="410588"/>
                </a:lnTo>
                <a:lnTo>
                  <a:pt x="1033198" y="412176"/>
                </a:lnTo>
                <a:lnTo>
                  <a:pt x="1027907" y="414029"/>
                </a:lnTo>
                <a:lnTo>
                  <a:pt x="1017588" y="418000"/>
                </a:lnTo>
                <a:lnTo>
                  <a:pt x="1007798" y="422500"/>
                </a:lnTo>
                <a:lnTo>
                  <a:pt x="998273" y="427795"/>
                </a:lnTo>
                <a:lnTo>
                  <a:pt x="989013" y="433619"/>
                </a:lnTo>
                <a:lnTo>
                  <a:pt x="980017" y="439707"/>
                </a:lnTo>
                <a:lnTo>
                  <a:pt x="971550" y="446590"/>
                </a:lnTo>
                <a:lnTo>
                  <a:pt x="963877" y="453738"/>
                </a:lnTo>
                <a:lnTo>
                  <a:pt x="956204" y="461680"/>
                </a:lnTo>
                <a:lnTo>
                  <a:pt x="949060" y="469622"/>
                </a:lnTo>
                <a:lnTo>
                  <a:pt x="942446" y="478357"/>
                </a:lnTo>
                <a:lnTo>
                  <a:pt x="936360" y="487358"/>
                </a:lnTo>
                <a:lnTo>
                  <a:pt x="930804" y="496888"/>
                </a:lnTo>
                <a:lnTo>
                  <a:pt x="925248" y="493447"/>
                </a:lnTo>
                <a:lnTo>
                  <a:pt x="919956" y="490005"/>
                </a:lnTo>
                <a:lnTo>
                  <a:pt x="914929" y="486299"/>
                </a:lnTo>
                <a:lnTo>
                  <a:pt x="910167" y="481799"/>
                </a:lnTo>
                <a:lnTo>
                  <a:pt x="905404" y="477299"/>
                </a:lnTo>
                <a:lnTo>
                  <a:pt x="901435" y="472533"/>
                </a:lnTo>
                <a:lnTo>
                  <a:pt x="897202" y="467504"/>
                </a:lnTo>
                <a:lnTo>
                  <a:pt x="893762" y="462209"/>
                </a:lnTo>
                <a:lnTo>
                  <a:pt x="890587" y="456385"/>
                </a:lnTo>
                <a:lnTo>
                  <a:pt x="887677" y="450561"/>
                </a:lnTo>
                <a:lnTo>
                  <a:pt x="885296" y="444472"/>
                </a:lnTo>
                <a:lnTo>
                  <a:pt x="883179" y="438648"/>
                </a:lnTo>
                <a:lnTo>
                  <a:pt x="881592" y="431766"/>
                </a:lnTo>
                <a:lnTo>
                  <a:pt x="880533" y="425412"/>
                </a:lnTo>
                <a:lnTo>
                  <a:pt x="879739" y="418529"/>
                </a:lnTo>
                <a:lnTo>
                  <a:pt x="879475" y="411911"/>
                </a:lnTo>
                <a:lnTo>
                  <a:pt x="879475" y="96095"/>
                </a:lnTo>
                <a:lnTo>
                  <a:pt x="879739" y="91330"/>
                </a:lnTo>
                <a:lnTo>
                  <a:pt x="880004" y="86565"/>
                </a:lnTo>
                <a:lnTo>
                  <a:pt x="880533" y="81800"/>
                </a:lnTo>
                <a:lnTo>
                  <a:pt x="881327" y="77035"/>
                </a:lnTo>
                <a:lnTo>
                  <a:pt x="882650" y="72534"/>
                </a:lnTo>
                <a:lnTo>
                  <a:pt x="883708" y="67769"/>
                </a:lnTo>
                <a:lnTo>
                  <a:pt x="885560" y="63269"/>
                </a:lnTo>
                <a:lnTo>
                  <a:pt x="887148" y="58769"/>
                </a:lnTo>
                <a:lnTo>
                  <a:pt x="889000" y="54798"/>
                </a:lnTo>
                <a:lnTo>
                  <a:pt x="891381" y="50562"/>
                </a:lnTo>
                <a:lnTo>
                  <a:pt x="893498" y="46327"/>
                </a:lnTo>
                <a:lnTo>
                  <a:pt x="895879" y="42621"/>
                </a:lnTo>
                <a:lnTo>
                  <a:pt x="898790" y="38914"/>
                </a:lnTo>
                <a:lnTo>
                  <a:pt x="901435" y="35208"/>
                </a:lnTo>
                <a:lnTo>
                  <a:pt x="904610" y="31767"/>
                </a:lnTo>
                <a:lnTo>
                  <a:pt x="907785" y="28590"/>
                </a:lnTo>
                <a:lnTo>
                  <a:pt x="910960" y="25413"/>
                </a:lnTo>
                <a:lnTo>
                  <a:pt x="914400" y="21972"/>
                </a:lnTo>
                <a:lnTo>
                  <a:pt x="918104" y="19325"/>
                </a:lnTo>
                <a:lnTo>
                  <a:pt x="921808" y="16678"/>
                </a:lnTo>
                <a:lnTo>
                  <a:pt x="926042" y="14030"/>
                </a:lnTo>
                <a:lnTo>
                  <a:pt x="929746" y="11648"/>
                </a:lnTo>
                <a:lnTo>
                  <a:pt x="933979" y="9795"/>
                </a:lnTo>
                <a:lnTo>
                  <a:pt x="937948" y="7677"/>
                </a:lnTo>
                <a:lnTo>
                  <a:pt x="942710" y="5824"/>
                </a:lnTo>
                <a:lnTo>
                  <a:pt x="946944" y="4500"/>
                </a:lnTo>
                <a:lnTo>
                  <a:pt x="951706" y="3177"/>
                </a:lnTo>
                <a:lnTo>
                  <a:pt x="956204" y="2118"/>
                </a:lnTo>
                <a:lnTo>
                  <a:pt x="960967" y="1323"/>
                </a:lnTo>
                <a:lnTo>
                  <a:pt x="965730" y="794"/>
                </a:lnTo>
                <a:lnTo>
                  <a:pt x="970757" y="529"/>
                </a:lnTo>
                <a:lnTo>
                  <a:pt x="975519" y="0"/>
                </a:lnTo>
                <a:close/>
                <a:moveTo>
                  <a:pt x="735674" y="0"/>
                </a:moveTo>
                <a:lnTo>
                  <a:pt x="740708" y="529"/>
                </a:lnTo>
                <a:lnTo>
                  <a:pt x="745478" y="794"/>
                </a:lnTo>
                <a:lnTo>
                  <a:pt x="750512" y="1323"/>
                </a:lnTo>
                <a:lnTo>
                  <a:pt x="755016" y="2118"/>
                </a:lnTo>
                <a:lnTo>
                  <a:pt x="759785" y="3177"/>
                </a:lnTo>
                <a:lnTo>
                  <a:pt x="764289" y="4500"/>
                </a:lnTo>
                <a:lnTo>
                  <a:pt x="768793" y="5824"/>
                </a:lnTo>
                <a:lnTo>
                  <a:pt x="773032" y="7677"/>
                </a:lnTo>
                <a:lnTo>
                  <a:pt x="777271" y="9795"/>
                </a:lnTo>
                <a:lnTo>
                  <a:pt x="781511" y="11648"/>
                </a:lnTo>
                <a:lnTo>
                  <a:pt x="785485" y="14030"/>
                </a:lnTo>
                <a:lnTo>
                  <a:pt x="789459" y="16677"/>
                </a:lnTo>
                <a:lnTo>
                  <a:pt x="793433" y="19325"/>
                </a:lnTo>
                <a:lnTo>
                  <a:pt x="796878" y="21972"/>
                </a:lnTo>
                <a:lnTo>
                  <a:pt x="800322" y="25413"/>
                </a:lnTo>
                <a:lnTo>
                  <a:pt x="803766" y="28590"/>
                </a:lnTo>
                <a:lnTo>
                  <a:pt x="806946" y="31766"/>
                </a:lnTo>
                <a:lnTo>
                  <a:pt x="809860" y="35208"/>
                </a:lnTo>
                <a:lnTo>
                  <a:pt x="812775" y="38914"/>
                </a:lnTo>
                <a:lnTo>
                  <a:pt x="815424" y="42620"/>
                </a:lnTo>
                <a:lnTo>
                  <a:pt x="817809" y="46326"/>
                </a:lnTo>
                <a:lnTo>
                  <a:pt x="820193" y="50562"/>
                </a:lnTo>
                <a:lnTo>
                  <a:pt x="822313" y="54797"/>
                </a:lnTo>
                <a:lnTo>
                  <a:pt x="824167" y="58768"/>
                </a:lnTo>
                <a:lnTo>
                  <a:pt x="826022" y="63268"/>
                </a:lnTo>
                <a:lnTo>
                  <a:pt x="827347" y="67769"/>
                </a:lnTo>
                <a:lnTo>
                  <a:pt x="828936" y="72533"/>
                </a:lnTo>
                <a:lnTo>
                  <a:pt x="829731" y="77034"/>
                </a:lnTo>
                <a:lnTo>
                  <a:pt x="830526" y="81799"/>
                </a:lnTo>
                <a:lnTo>
                  <a:pt x="831586" y="86564"/>
                </a:lnTo>
                <a:lnTo>
                  <a:pt x="831851" y="91329"/>
                </a:lnTo>
                <a:lnTo>
                  <a:pt x="831851" y="96094"/>
                </a:lnTo>
                <a:lnTo>
                  <a:pt x="831851" y="411906"/>
                </a:lnTo>
                <a:lnTo>
                  <a:pt x="831851" y="416936"/>
                </a:lnTo>
                <a:lnTo>
                  <a:pt x="831586" y="421701"/>
                </a:lnTo>
                <a:lnTo>
                  <a:pt x="830526" y="426466"/>
                </a:lnTo>
                <a:lnTo>
                  <a:pt x="829731" y="431231"/>
                </a:lnTo>
                <a:lnTo>
                  <a:pt x="828936" y="435996"/>
                </a:lnTo>
                <a:lnTo>
                  <a:pt x="827347" y="440231"/>
                </a:lnTo>
                <a:lnTo>
                  <a:pt x="826022" y="444996"/>
                </a:lnTo>
                <a:lnTo>
                  <a:pt x="824167" y="449232"/>
                </a:lnTo>
                <a:lnTo>
                  <a:pt x="822313" y="453468"/>
                </a:lnTo>
                <a:lnTo>
                  <a:pt x="820193" y="457703"/>
                </a:lnTo>
                <a:lnTo>
                  <a:pt x="817809" y="461674"/>
                </a:lnTo>
                <a:lnTo>
                  <a:pt x="815424" y="465380"/>
                </a:lnTo>
                <a:lnTo>
                  <a:pt x="812775" y="469086"/>
                </a:lnTo>
                <a:lnTo>
                  <a:pt x="809860" y="473057"/>
                </a:lnTo>
                <a:lnTo>
                  <a:pt x="806946" y="476498"/>
                </a:lnTo>
                <a:lnTo>
                  <a:pt x="803766" y="479940"/>
                </a:lnTo>
                <a:lnTo>
                  <a:pt x="800322" y="483116"/>
                </a:lnTo>
                <a:lnTo>
                  <a:pt x="796878" y="486028"/>
                </a:lnTo>
                <a:lnTo>
                  <a:pt x="793433" y="488940"/>
                </a:lnTo>
                <a:lnTo>
                  <a:pt x="789459" y="491323"/>
                </a:lnTo>
                <a:lnTo>
                  <a:pt x="785485" y="493970"/>
                </a:lnTo>
                <a:lnTo>
                  <a:pt x="781511" y="496352"/>
                </a:lnTo>
                <a:lnTo>
                  <a:pt x="777271" y="498470"/>
                </a:lnTo>
                <a:lnTo>
                  <a:pt x="773032" y="500323"/>
                </a:lnTo>
                <a:lnTo>
                  <a:pt x="768793" y="502176"/>
                </a:lnTo>
                <a:lnTo>
                  <a:pt x="764289" y="503500"/>
                </a:lnTo>
                <a:lnTo>
                  <a:pt x="759785" y="504823"/>
                </a:lnTo>
                <a:lnTo>
                  <a:pt x="755016" y="505882"/>
                </a:lnTo>
                <a:lnTo>
                  <a:pt x="750512" y="506677"/>
                </a:lnTo>
                <a:lnTo>
                  <a:pt x="745478" y="507471"/>
                </a:lnTo>
                <a:lnTo>
                  <a:pt x="740708" y="508000"/>
                </a:lnTo>
                <a:lnTo>
                  <a:pt x="735674" y="508000"/>
                </a:lnTo>
                <a:lnTo>
                  <a:pt x="730905" y="508000"/>
                </a:lnTo>
                <a:lnTo>
                  <a:pt x="725871" y="507471"/>
                </a:lnTo>
                <a:lnTo>
                  <a:pt x="721367" y="506677"/>
                </a:lnTo>
                <a:lnTo>
                  <a:pt x="716333" y="505882"/>
                </a:lnTo>
                <a:lnTo>
                  <a:pt x="711564" y="504823"/>
                </a:lnTo>
                <a:lnTo>
                  <a:pt x="707060" y="503500"/>
                </a:lnTo>
                <a:lnTo>
                  <a:pt x="702821" y="502176"/>
                </a:lnTo>
                <a:lnTo>
                  <a:pt x="698317" y="500323"/>
                </a:lnTo>
                <a:lnTo>
                  <a:pt x="694077" y="498470"/>
                </a:lnTo>
                <a:lnTo>
                  <a:pt x="690103" y="496352"/>
                </a:lnTo>
                <a:lnTo>
                  <a:pt x="685864" y="493970"/>
                </a:lnTo>
                <a:lnTo>
                  <a:pt x="681890" y="491323"/>
                </a:lnTo>
                <a:lnTo>
                  <a:pt x="678180" y="488940"/>
                </a:lnTo>
                <a:lnTo>
                  <a:pt x="674736" y="486028"/>
                </a:lnTo>
                <a:lnTo>
                  <a:pt x="671292" y="483116"/>
                </a:lnTo>
                <a:lnTo>
                  <a:pt x="667583" y="479940"/>
                </a:lnTo>
                <a:lnTo>
                  <a:pt x="664403" y="476498"/>
                </a:lnTo>
                <a:lnTo>
                  <a:pt x="661754" y="473057"/>
                </a:lnTo>
                <a:lnTo>
                  <a:pt x="658839" y="469086"/>
                </a:lnTo>
                <a:lnTo>
                  <a:pt x="655925" y="465380"/>
                </a:lnTo>
                <a:lnTo>
                  <a:pt x="653540" y="461674"/>
                </a:lnTo>
                <a:lnTo>
                  <a:pt x="651156" y="457703"/>
                </a:lnTo>
                <a:lnTo>
                  <a:pt x="648771" y="453468"/>
                </a:lnTo>
                <a:lnTo>
                  <a:pt x="647181" y="449232"/>
                </a:lnTo>
                <a:lnTo>
                  <a:pt x="645327" y="444996"/>
                </a:lnTo>
                <a:lnTo>
                  <a:pt x="643737" y="440231"/>
                </a:lnTo>
                <a:lnTo>
                  <a:pt x="642412" y="435996"/>
                </a:lnTo>
                <a:lnTo>
                  <a:pt x="641353" y="431231"/>
                </a:lnTo>
                <a:lnTo>
                  <a:pt x="640558" y="426466"/>
                </a:lnTo>
                <a:lnTo>
                  <a:pt x="640028" y="421701"/>
                </a:lnTo>
                <a:lnTo>
                  <a:pt x="639763" y="416936"/>
                </a:lnTo>
                <a:lnTo>
                  <a:pt x="639763" y="411906"/>
                </a:lnTo>
                <a:lnTo>
                  <a:pt x="639763" y="198805"/>
                </a:lnTo>
                <a:lnTo>
                  <a:pt x="639763" y="96094"/>
                </a:lnTo>
                <a:lnTo>
                  <a:pt x="639763" y="91329"/>
                </a:lnTo>
                <a:lnTo>
                  <a:pt x="640028" y="86564"/>
                </a:lnTo>
                <a:lnTo>
                  <a:pt x="640558" y="81799"/>
                </a:lnTo>
                <a:lnTo>
                  <a:pt x="641353" y="77034"/>
                </a:lnTo>
                <a:lnTo>
                  <a:pt x="642412" y="72533"/>
                </a:lnTo>
                <a:lnTo>
                  <a:pt x="643737" y="67769"/>
                </a:lnTo>
                <a:lnTo>
                  <a:pt x="645327" y="63268"/>
                </a:lnTo>
                <a:lnTo>
                  <a:pt x="647181" y="58768"/>
                </a:lnTo>
                <a:lnTo>
                  <a:pt x="648771" y="54797"/>
                </a:lnTo>
                <a:lnTo>
                  <a:pt x="651156" y="50562"/>
                </a:lnTo>
                <a:lnTo>
                  <a:pt x="653540" y="46326"/>
                </a:lnTo>
                <a:lnTo>
                  <a:pt x="655925" y="42620"/>
                </a:lnTo>
                <a:lnTo>
                  <a:pt x="658839" y="38914"/>
                </a:lnTo>
                <a:lnTo>
                  <a:pt x="661754" y="35208"/>
                </a:lnTo>
                <a:lnTo>
                  <a:pt x="664403" y="31766"/>
                </a:lnTo>
                <a:lnTo>
                  <a:pt x="667583" y="28590"/>
                </a:lnTo>
                <a:lnTo>
                  <a:pt x="671292" y="25413"/>
                </a:lnTo>
                <a:lnTo>
                  <a:pt x="674736" y="21972"/>
                </a:lnTo>
                <a:lnTo>
                  <a:pt x="678180" y="19325"/>
                </a:lnTo>
                <a:lnTo>
                  <a:pt x="681890" y="16677"/>
                </a:lnTo>
                <a:lnTo>
                  <a:pt x="685864" y="14030"/>
                </a:lnTo>
                <a:lnTo>
                  <a:pt x="690103" y="11648"/>
                </a:lnTo>
                <a:lnTo>
                  <a:pt x="694077" y="9795"/>
                </a:lnTo>
                <a:lnTo>
                  <a:pt x="698317" y="7677"/>
                </a:lnTo>
                <a:lnTo>
                  <a:pt x="702821" y="5824"/>
                </a:lnTo>
                <a:lnTo>
                  <a:pt x="707060" y="4500"/>
                </a:lnTo>
                <a:lnTo>
                  <a:pt x="711564" y="3177"/>
                </a:lnTo>
                <a:lnTo>
                  <a:pt x="716333" y="2118"/>
                </a:lnTo>
                <a:lnTo>
                  <a:pt x="721367" y="1323"/>
                </a:lnTo>
                <a:lnTo>
                  <a:pt x="725871" y="794"/>
                </a:lnTo>
                <a:lnTo>
                  <a:pt x="730905" y="529"/>
                </a:lnTo>
                <a:lnTo>
                  <a:pt x="735674" y="0"/>
                </a:lnTo>
                <a:close/>
              </a:path>
            </a:pathLst>
          </a:custGeom>
          <a:solidFill>
            <a:schemeClr val="accent4">
              <a:lumMod val="20000"/>
              <a:lumOff val="80000"/>
            </a:schemeClr>
          </a:solidFill>
          <a:ln>
            <a:noFill/>
          </a:ln>
        </p:spPr>
        <p:txBody>
          <a:bodyPr anchor="ctr">
            <a:scene3d>
              <a:camera prst="orthographicFront"/>
              <a:lightRig rig="threePt" dir="t"/>
            </a:scene3d>
            <a:sp3d contourW="12700">
              <a:contourClr>
                <a:srgbClr val="FFFFFF"/>
              </a:contourClr>
            </a:sp3d>
          </a:bodyPr>
          <a:lstStyle/>
          <a:p>
            <a:pPr fontAlgn="auto">
              <a:spcBef>
                <a:spcPts val="0"/>
              </a:spcBef>
              <a:spcAft>
                <a:spcPts val="0"/>
              </a:spcAft>
              <a:defRPr/>
            </a:pPr>
            <a:endParaRPr lang="zh-CN" altLang="en-US">
              <a:solidFill>
                <a:srgbClr val="FFFFFF"/>
              </a:solidFill>
              <a:latin typeface="+mn-lt"/>
              <a:ea typeface="黑体" panose="02010609060101010101"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zh-CN" altLang="en-US"/>
              <a:t>图的基本</a:t>
            </a:r>
            <a:r>
              <a:rPr lang="zh-CN" altLang="en-US" smtClean="0"/>
              <a:t>术语</a:t>
            </a:r>
            <a:r>
              <a:rPr lang="en-US" altLang="zh-CN" smtClean="0"/>
              <a:t>——</a:t>
            </a:r>
            <a:r>
              <a:rPr lang="zh-CN" altLang="en-US" smtClean="0"/>
              <a:t>生成树</a:t>
            </a:r>
            <a:endParaRPr lang="zh-CN" altLang="en-US"/>
          </a:p>
        </p:txBody>
      </p:sp>
      <p:sp>
        <p:nvSpPr>
          <p:cNvPr id="52" name="页脚占位符 3"/>
          <p:cNvSpPr>
            <a:spLocks noGrp="1"/>
          </p:cNvSpPr>
          <p:nvPr>
            <p:ph type="ftr" sz="quarter" idx="10"/>
          </p:nvPr>
        </p:nvSpPr>
        <p:spPr>
          <a:xfrm>
            <a:off x="8207375" y="6465888"/>
            <a:ext cx="936625" cy="392112"/>
          </a:xfrm>
        </p:spPr>
        <p:txBody>
          <a:bodyPr/>
          <a:lstStyle/>
          <a:p>
            <a:pPr>
              <a:defRPr/>
            </a:pPr>
            <a:fld id="{C770366E-59DF-489A-B0A8-5DE5C0073694}" type="slidenum">
              <a:rPr lang="zh-CN" altLang="en-US">
                <a:ea typeface="黑体" panose="02010609060101010101" charset="-122"/>
              </a:rPr>
            </a:fld>
            <a:endParaRPr lang="en-US" altLang="zh-CN">
              <a:ea typeface="黑体" panose="02010609060101010101" charset="-122"/>
            </a:endParaRPr>
          </a:p>
        </p:txBody>
      </p:sp>
      <p:sp>
        <p:nvSpPr>
          <p:cNvPr id="55" name="AutoShape 4" descr="未标题-10"/>
          <p:cNvSpPr>
            <a:spLocks noChangeArrowheads="1"/>
          </p:cNvSpPr>
          <p:nvPr/>
        </p:nvSpPr>
        <p:spPr bwMode="auto">
          <a:xfrm>
            <a:off x="899592" y="1504706"/>
            <a:ext cx="1800225" cy="522478"/>
          </a:xfrm>
          <a:prstGeom prst="roundRect">
            <a:avLst>
              <a:gd name="adj" fmla="val 16667"/>
            </a:avLst>
          </a:prstGeom>
          <a:solidFill>
            <a:schemeClr val="tx2"/>
          </a:solidFill>
          <a:ln w="28575">
            <a:noFill/>
            <a:round/>
          </a:ln>
          <a:effectLst/>
        </p:spPr>
        <p:txBody>
          <a:bodyPr wrap="none" lIns="90000" tIns="46800" rIns="90000" bIns="46800" anchor="ctr"/>
          <a:lstStyle/>
          <a:p>
            <a:r>
              <a:rPr lang="zh-CN" altLang="en-US" sz="2800">
                <a:solidFill>
                  <a:schemeClr val="bg1"/>
                </a:solidFill>
                <a:latin typeface="Consolas" panose="020B0609020204030204"/>
              </a:rPr>
              <a:t>生成树 </a:t>
            </a:r>
            <a:endParaRPr lang="zh-CN" altLang="en-US" sz="2800">
              <a:solidFill>
                <a:schemeClr val="bg1"/>
              </a:solidFill>
              <a:latin typeface="Consolas" panose="020B0609020204030204"/>
            </a:endParaRPr>
          </a:p>
        </p:txBody>
      </p:sp>
      <p:sp>
        <p:nvSpPr>
          <p:cNvPr id="56" name="Rectangle 5"/>
          <p:cNvSpPr>
            <a:spLocks noChangeArrowheads="1"/>
          </p:cNvSpPr>
          <p:nvPr/>
        </p:nvSpPr>
        <p:spPr bwMode="auto">
          <a:xfrm>
            <a:off x="874358" y="2034766"/>
            <a:ext cx="7586074" cy="36957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dirty="0">
                <a:solidFill>
                  <a:schemeClr val="tx1"/>
                </a:solidFill>
                <a:latin typeface="+mn-ea"/>
                <a:ea typeface="+mn-ea"/>
              </a:rPr>
              <a:t>包含</a:t>
            </a:r>
            <a:r>
              <a:rPr lang="zh-CN" altLang="en-US" b="1" dirty="0">
                <a:solidFill>
                  <a:srgbClr val="FF0000"/>
                </a:solidFill>
                <a:latin typeface="+mn-ea"/>
                <a:ea typeface="+mn-ea"/>
              </a:rPr>
              <a:t>无向图</a:t>
            </a:r>
            <a:r>
              <a:rPr lang="en-US" altLang="zh-CN" b="1" dirty="0">
                <a:solidFill>
                  <a:srgbClr val="FF0000"/>
                </a:solidFill>
                <a:latin typeface="+mn-ea"/>
                <a:ea typeface="+mn-ea"/>
              </a:rPr>
              <a:t>G </a:t>
            </a:r>
            <a:r>
              <a:rPr lang="zh-CN" altLang="en-US" dirty="0">
                <a:solidFill>
                  <a:schemeClr val="tx1"/>
                </a:solidFill>
                <a:latin typeface="+mn-ea"/>
                <a:ea typeface="+mn-ea"/>
              </a:rPr>
              <a:t>所有顶点的的</a:t>
            </a:r>
            <a:r>
              <a:rPr lang="zh-CN" altLang="en-US" dirty="0">
                <a:solidFill>
                  <a:srgbClr val="FF0000"/>
                </a:solidFill>
                <a:latin typeface="+mn-ea"/>
                <a:ea typeface="+mn-ea"/>
              </a:rPr>
              <a:t>极小连通子图</a:t>
            </a:r>
            <a:r>
              <a:rPr lang="zh-CN" altLang="en-US" dirty="0">
                <a:solidFill>
                  <a:schemeClr val="tx1"/>
                </a:solidFill>
                <a:latin typeface="+mn-ea"/>
                <a:ea typeface="+mn-ea"/>
              </a:rPr>
              <a:t>称为</a:t>
            </a:r>
            <a:r>
              <a:rPr lang="en-US" altLang="zh-CN" dirty="0">
                <a:solidFill>
                  <a:schemeClr val="tx1"/>
                </a:solidFill>
                <a:latin typeface="+mn-ea"/>
                <a:ea typeface="+mn-ea"/>
              </a:rPr>
              <a:t>G </a:t>
            </a:r>
            <a:r>
              <a:rPr lang="zh-CN" altLang="en-US" dirty="0">
                <a:solidFill>
                  <a:schemeClr val="tx1"/>
                </a:solidFill>
                <a:latin typeface="+mn-ea"/>
                <a:ea typeface="+mn-ea"/>
              </a:rPr>
              <a:t>的</a:t>
            </a:r>
            <a:r>
              <a:rPr lang="zh-CN" altLang="en-US" dirty="0">
                <a:solidFill>
                  <a:srgbClr val="FF0000"/>
                </a:solidFill>
                <a:latin typeface="+mn-ea"/>
                <a:ea typeface="+mn-ea"/>
              </a:rPr>
              <a:t>生成树（可有多种形态）</a:t>
            </a:r>
            <a:endParaRPr lang="zh-CN" altLang="en-US" dirty="0">
              <a:solidFill>
                <a:schemeClr val="tx1"/>
              </a:solidFill>
              <a:latin typeface="+mn-ea"/>
              <a:ea typeface="+mn-ea"/>
            </a:endParaRPr>
          </a:p>
        </p:txBody>
      </p:sp>
      <p:pic>
        <p:nvPicPr>
          <p:cNvPr id="18435" name="Picture 3" descr="6t15"/>
          <p:cNvPicPr>
            <a:picLocks noChangeAspect="1" noChangeArrowheads="1"/>
          </p:cNvPicPr>
          <p:nvPr/>
        </p:nvPicPr>
        <p:blipFill>
          <a:blip r:embed="rId1" cstate="print">
            <a:extLst>
              <a:ext uri="{28A0092B-C50C-407E-A947-70E740481C1C}">
                <a14:useLocalDpi xmlns:a14="http://schemas.microsoft.com/office/drawing/2010/main" val="0"/>
              </a:ext>
            </a:extLst>
          </a:blip>
          <a:srcRect r="77537"/>
          <a:stretch>
            <a:fillRect/>
          </a:stretch>
        </p:blipFill>
        <p:spPr bwMode="auto">
          <a:xfrm>
            <a:off x="541655" y="3802380"/>
            <a:ext cx="1827401" cy="185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06349" y="2780928"/>
            <a:ext cx="8658139" cy="400110"/>
          </a:xfrm>
          <a:prstGeom prst="rect">
            <a:avLst/>
          </a:prstGeom>
        </p:spPr>
        <p:txBody>
          <a:bodyPr wrap="none">
            <a:spAutoFit/>
          </a:bodyPr>
          <a:lstStyle/>
          <a:p>
            <a:pPr algn="l"/>
            <a:r>
              <a:rPr lang="zh-CN" altLang="en-US" sz="2000" b="1" u="sng" dirty="0" smtClean="0">
                <a:solidFill>
                  <a:schemeClr val="tx1"/>
                </a:solidFill>
                <a:effectLst>
                  <a:outerShdw blurRad="38100" dist="38100" dir="2700000" algn="tl">
                    <a:srgbClr val="000000">
                      <a:alpha val="43137"/>
                    </a:srgbClr>
                  </a:outerShdw>
                </a:effectLst>
                <a:latin typeface="+mn-ea"/>
              </a:rPr>
              <a:t>极小连通子图</a:t>
            </a:r>
            <a:r>
              <a:rPr lang="zh-CN" altLang="en-US" sz="2000" dirty="0" smtClean="0">
                <a:solidFill>
                  <a:schemeClr val="tx1"/>
                </a:solidFill>
                <a:latin typeface="+mn-ea"/>
              </a:rPr>
              <a:t>：在包含</a:t>
            </a:r>
            <a:r>
              <a:rPr lang="zh-CN" altLang="en-US" sz="2000" dirty="0" smtClean="0">
                <a:solidFill>
                  <a:srgbClr val="FF0000"/>
                </a:solidFill>
                <a:latin typeface="+mn-ea"/>
              </a:rPr>
              <a:t>所有顶点</a:t>
            </a:r>
            <a:r>
              <a:rPr lang="zh-CN" altLang="en-US" sz="2000" dirty="0" smtClean="0">
                <a:solidFill>
                  <a:schemeClr val="tx1"/>
                </a:solidFill>
                <a:latin typeface="+mn-ea"/>
              </a:rPr>
              <a:t>并且保证连通的前提下包含原图中</a:t>
            </a:r>
            <a:r>
              <a:rPr lang="zh-CN" altLang="en-US" sz="2000" dirty="0" smtClean="0">
                <a:solidFill>
                  <a:srgbClr val="FF0000"/>
                </a:solidFill>
                <a:latin typeface="+mn-ea"/>
              </a:rPr>
              <a:t>最少的边</a:t>
            </a:r>
            <a:endParaRPr lang="zh-CN" altLang="en-US" sz="2000" dirty="0">
              <a:solidFill>
                <a:srgbClr val="FF0000"/>
              </a:solidFill>
            </a:endParaRPr>
          </a:p>
        </p:txBody>
      </p:sp>
      <p:pic>
        <p:nvPicPr>
          <p:cNvPr id="3" name="Picture 3" descr="6t15"/>
          <p:cNvPicPr>
            <a:picLocks noChangeAspect="1" noChangeArrowheads="1"/>
          </p:cNvPicPr>
          <p:nvPr/>
        </p:nvPicPr>
        <p:blipFill>
          <a:blip r:embed="rId1" cstate="print">
            <a:extLst>
              <a:ext uri="{28A0092B-C50C-407E-A947-70E740481C1C}">
                <a14:useLocalDpi xmlns:a14="http://schemas.microsoft.com/office/drawing/2010/main" val="0"/>
              </a:ext>
            </a:extLst>
          </a:blip>
          <a:srcRect l="22620" r="50847"/>
          <a:stretch>
            <a:fillRect/>
          </a:stretch>
        </p:blipFill>
        <p:spPr bwMode="auto">
          <a:xfrm>
            <a:off x="2381885" y="3802380"/>
            <a:ext cx="2158365" cy="185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6t15"/>
          <p:cNvPicPr>
            <a:picLocks noChangeAspect="1" noChangeArrowheads="1"/>
          </p:cNvPicPr>
          <p:nvPr/>
        </p:nvPicPr>
        <p:blipFill>
          <a:blip r:embed="rId1" cstate="print">
            <a:extLst>
              <a:ext uri="{28A0092B-C50C-407E-A947-70E740481C1C}">
                <a14:useLocalDpi xmlns:a14="http://schemas.microsoft.com/office/drawing/2010/main" val="0"/>
              </a:ext>
            </a:extLst>
          </a:blip>
          <a:srcRect l="44749" r="26195"/>
          <a:stretch>
            <a:fillRect/>
          </a:stretch>
        </p:blipFill>
        <p:spPr bwMode="auto">
          <a:xfrm>
            <a:off x="4182110" y="3802380"/>
            <a:ext cx="2363599" cy="185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nvGrpSpPr>
        <p:grpSpPr>
          <a:xfrm>
            <a:off x="6652131" y="3802380"/>
            <a:ext cx="2024509" cy="1859280"/>
            <a:chOff x="6652131" y="3802380"/>
            <a:chExt cx="2024509" cy="1859280"/>
          </a:xfrm>
        </p:grpSpPr>
        <p:pic>
          <p:nvPicPr>
            <p:cNvPr id="5" name="Picture 3" descr="6t15"/>
            <p:cNvPicPr>
              <a:picLocks noChangeAspect="1" noChangeArrowheads="1"/>
            </p:cNvPicPr>
            <p:nvPr/>
          </p:nvPicPr>
          <p:blipFill>
            <a:blip r:embed="rId1" cstate="print">
              <a:extLst>
                <a:ext uri="{28A0092B-C50C-407E-A947-70E740481C1C}">
                  <a14:useLocalDpi xmlns:a14="http://schemas.microsoft.com/office/drawing/2010/main" val="0"/>
                </a:ext>
              </a:extLst>
            </a:blip>
            <a:srcRect l="75114"/>
            <a:stretch>
              <a:fillRect/>
            </a:stretch>
          </p:blipFill>
          <p:spPr bwMode="auto">
            <a:xfrm>
              <a:off x="6652131" y="3802380"/>
              <a:ext cx="2024509" cy="185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0"/>
            <p:cNvSpPr/>
            <p:nvPr/>
          </p:nvSpPr>
          <p:spPr>
            <a:xfrm>
              <a:off x="6804248" y="4187457"/>
              <a:ext cx="576064" cy="476071"/>
            </a:xfrm>
            <a:prstGeom prst="ellipse">
              <a:avLst/>
            </a:prstGeom>
            <a:solidFill>
              <a:schemeClr val="bg1"/>
            </a:solidFill>
            <a:ln>
              <a:solidFill>
                <a:schemeClr val="tx1"/>
              </a:solidFill>
            </a:ln>
          </p:spPr>
          <p:txBody>
            <a:bodyPr wrap="square" rtlCol="0" anchor="ctr">
              <a:spAutoFit/>
            </a:bodyPr>
            <a:lstStyle/>
            <a:p>
              <a:pPr algn="ctr"/>
              <a:r>
                <a:rPr lang="en-US" altLang="zh-CN" sz="1600" b="1" dirty="0" smtClean="0">
                  <a:solidFill>
                    <a:srgbClr val="5F5F5F"/>
                  </a:solidFill>
                  <a:latin typeface="黑体" panose="02010609060101010101" charset="-122"/>
                  <a:ea typeface="黑体" panose="02010609060101010101" charset="-122"/>
                </a:rPr>
                <a:t>V</a:t>
              </a:r>
              <a:r>
                <a:rPr lang="en-US" altLang="zh-CN" sz="1600" b="1" baseline="-25000" dirty="0" smtClean="0">
                  <a:solidFill>
                    <a:srgbClr val="5F5F5F"/>
                  </a:solidFill>
                  <a:latin typeface="黑体" panose="02010609060101010101" charset="-122"/>
                  <a:ea typeface="黑体" panose="02010609060101010101" charset="-122"/>
                </a:rPr>
                <a:t>3</a:t>
              </a:r>
              <a:endParaRPr lang="zh-CN" altLang="en-US" sz="1600" b="1" baseline="-25000" dirty="0" smtClean="0">
                <a:solidFill>
                  <a:srgbClr val="5F5F5F"/>
                </a:solidFill>
                <a:latin typeface="黑体" panose="02010609060101010101" charset="-122"/>
                <a:ea typeface="黑体" panose="02010609060101010101" charset="-122"/>
              </a:endParaRPr>
            </a:p>
          </p:txBody>
        </p:sp>
      </p:grpSp>
      <p:cxnSp>
        <p:nvCxnSpPr>
          <p:cNvPr id="6" name="直接连接符 5"/>
          <p:cNvCxnSpPr/>
          <p:nvPr/>
        </p:nvCxnSpPr>
        <p:spPr>
          <a:xfrm flipH="1">
            <a:off x="828040" y="4774565"/>
            <a:ext cx="201295" cy="166370"/>
          </a:xfrm>
          <a:prstGeom prst="line">
            <a:avLst/>
          </a:prstGeom>
          <a:noFill/>
          <a:ln w="57150" cap="flat" cmpd="sng" algn="ctr">
            <a:solidFill>
              <a:schemeClr val="bg1"/>
            </a:solidFill>
            <a:prstDash val="solid"/>
            <a:round/>
            <a:headEnd type="none" w="med" len="med"/>
            <a:tailEnd type="none" w="med" len="med"/>
          </a:ln>
        </p:spPr>
      </p:cxnSp>
      <p:cxnSp>
        <p:nvCxnSpPr>
          <p:cNvPr id="8" name="直接连接符 7"/>
          <p:cNvCxnSpPr/>
          <p:nvPr/>
        </p:nvCxnSpPr>
        <p:spPr>
          <a:xfrm>
            <a:off x="1291590" y="4758055"/>
            <a:ext cx="247650" cy="183515"/>
          </a:xfrm>
          <a:prstGeom prst="line">
            <a:avLst/>
          </a:prstGeom>
          <a:noFill/>
          <a:ln w="57150" cap="flat" cmpd="sng" algn="ctr">
            <a:solidFill>
              <a:schemeClr val="bg1"/>
            </a:solidFill>
            <a:prstDash val="solid"/>
            <a:round/>
            <a:headEnd type="none" w="med" len="med"/>
            <a:tailEnd type="none" w="med" len="med"/>
          </a:ln>
        </p:spPr>
      </p:cxnSp>
      <p:cxnSp>
        <p:nvCxnSpPr>
          <p:cNvPr id="10" name="直接连接符 9"/>
          <p:cNvCxnSpPr/>
          <p:nvPr/>
        </p:nvCxnSpPr>
        <p:spPr>
          <a:xfrm>
            <a:off x="725170" y="4342130"/>
            <a:ext cx="17780" cy="527050"/>
          </a:xfrm>
          <a:prstGeom prst="line">
            <a:avLst/>
          </a:prstGeom>
          <a:noFill/>
          <a:ln w="28575" cap="flat" cmpd="sng" algn="ctr">
            <a:solidFill>
              <a:schemeClr val="bg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435"/>
                                        </p:tgtEl>
                                        <p:attrNameLst>
                                          <p:attrName>style.visibility</p:attrName>
                                        </p:attrNameLst>
                                      </p:cBhvr>
                                      <p:to>
                                        <p:strVal val="visible"/>
                                      </p:to>
                                    </p:set>
                                    <p:anim calcmode="lin" valueType="num">
                                      <p:cBhvr additive="base">
                                        <p:cTn id="12" dur="500" fill="hold"/>
                                        <p:tgtEl>
                                          <p:spTgt spid="18435"/>
                                        </p:tgtEl>
                                        <p:attrNameLst>
                                          <p:attrName>ppt_x</p:attrName>
                                        </p:attrNameLst>
                                      </p:cBhvr>
                                      <p:tavLst>
                                        <p:tav tm="0">
                                          <p:val>
                                            <p:strVal val="#ppt_x"/>
                                          </p:val>
                                        </p:tav>
                                        <p:tav tm="100000">
                                          <p:val>
                                            <p:strVal val="#ppt_x"/>
                                          </p:val>
                                        </p:tav>
                                      </p:tavLst>
                                    </p:anim>
                                    <p:anim calcmode="lin" valueType="num">
                                      <p:cBhvr additive="base">
                                        <p:cTn id="13" dur="500" fill="hold"/>
                                        <p:tgtEl>
                                          <p:spTgt spid="1843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6"/>
                                        </p:tgtEl>
                                        <p:attrNameLst>
                                          <p:attrName>ppt_x</p:attrName>
                                        </p:attrNameLst>
                                      </p:cBhvr>
                                      <p:tavLst>
                                        <p:tav tm="0">
                                          <p:val>
                                            <p:strVal val="ppt_x"/>
                                          </p:val>
                                        </p:tav>
                                        <p:tav tm="100000">
                                          <p:val>
                                            <p:strVal val="ppt_x"/>
                                          </p:val>
                                        </p:tav>
                                      </p:tavLst>
                                    </p:anim>
                                    <p:anim calcmode="lin" valueType="num">
                                      <p:cBhvr additive="base">
                                        <p:cTn id="30" dur="500"/>
                                        <p:tgtEl>
                                          <p:spTgt spid="6"/>
                                        </p:tgtEl>
                                        <p:attrNameLst>
                                          <p:attrName>ppt_y</p:attrName>
                                        </p:attrNameLst>
                                      </p:cBhvr>
                                      <p:tavLst>
                                        <p:tav tm="0">
                                          <p:val>
                                            <p:strVal val="ppt_y"/>
                                          </p:val>
                                        </p:tav>
                                        <p:tav tm="100000">
                                          <p:val>
                                            <p:strVal val="1+ppt_h/2"/>
                                          </p:val>
                                        </p:tav>
                                      </p:tavLst>
                                    </p:anim>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ox(in)">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接连接符 23"/>
          <p:cNvCxnSpPr>
            <a:cxnSpLocks noChangeShapeType="1"/>
          </p:cNvCxnSpPr>
          <p:nvPr/>
        </p:nvCxnSpPr>
        <p:spPr bwMode="auto">
          <a:xfrm>
            <a:off x="1903413" y="2538413"/>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7" name="直接连接符 27"/>
          <p:cNvCxnSpPr>
            <a:cxnSpLocks noChangeShapeType="1"/>
          </p:cNvCxnSpPr>
          <p:nvPr/>
        </p:nvCxnSpPr>
        <p:spPr bwMode="auto">
          <a:xfrm>
            <a:off x="1911350" y="3232150"/>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8" name="直接连接符 2"/>
          <p:cNvCxnSpPr>
            <a:cxnSpLocks noChangeShapeType="1"/>
          </p:cNvCxnSpPr>
          <p:nvPr/>
        </p:nvCxnSpPr>
        <p:spPr bwMode="auto">
          <a:xfrm>
            <a:off x="1911350" y="1844675"/>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文本框 19"/>
          <p:cNvSpPr txBox="1">
            <a:spLocks noChangeArrowheads="1"/>
          </p:cNvSpPr>
          <p:nvPr/>
        </p:nvSpPr>
        <p:spPr bwMode="auto">
          <a:xfrm>
            <a:off x="2167697" y="1460500"/>
            <a:ext cx="325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a:solidFill>
                  <a:schemeClr val="bg1">
                    <a:lumMod val="75000"/>
                  </a:schemeClr>
                </a:solidFill>
              </a:rPr>
              <a:t>实际问题中</a:t>
            </a:r>
            <a:r>
              <a:rPr lang="zh-CN" altLang="en-US" sz="2400" smtClean="0">
                <a:solidFill>
                  <a:schemeClr val="bg1">
                    <a:lumMod val="75000"/>
                  </a:schemeClr>
                </a:solidFill>
              </a:rPr>
              <a:t>的图及</a:t>
            </a:r>
            <a:r>
              <a:rPr lang="zh-CN" altLang="en-US" sz="2400">
                <a:solidFill>
                  <a:schemeClr val="bg1">
                    <a:lumMod val="75000"/>
                  </a:schemeClr>
                </a:solidFill>
              </a:rPr>
              <a:t>抽象</a:t>
            </a:r>
            <a:endParaRPr lang="en-US" altLang="zh-CN" sz="2400">
              <a:solidFill>
                <a:schemeClr val="bg1">
                  <a:lumMod val="75000"/>
                </a:schemeClr>
              </a:solidFill>
            </a:endParaRPr>
          </a:p>
        </p:txBody>
      </p:sp>
      <p:sp>
        <p:nvSpPr>
          <p:cNvPr id="6150" name="文本框 20"/>
          <p:cNvSpPr txBox="1">
            <a:spLocks noChangeArrowheads="1"/>
          </p:cNvSpPr>
          <p:nvPr/>
        </p:nvSpPr>
        <p:spPr bwMode="auto">
          <a:xfrm>
            <a:off x="2167697" y="2160588"/>
            <a:ext cx="2332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a:t>
            </a:r>
            <a:r>
              <a:rPr lang="zh-CN" altLang="en-US" sz="2400">
                <a:solidFill>
                  <a:schemeClr val="bg1">
                    <a:lumMod val="75000"/>
                  </a:schemeClr>
                </a:solidFill>
              </a:rPr>
              <a:t>逻辑结构</a:t>
            </a:r>
            <a:endParaRPr lang="zh-CN" altLang="zh-CN" sz="2400">
              <a:solidFill>
                <a:schemeClr val="bg1">
                  <a:lumMod val="75000"/>
                </a:schemeClr>
              </a:solidFill>
            </a:endParaRPr>
          </a:p>
        </p:txBody>
      </p:sp>
      <p:sp>
        <p:nvSpPr>
          <p:cNvPr id="6151" name="文本框 22"/>
          <p:cNvSpPr txBox="1">
            <a:spLocks noChangeArrowheads="1"/>
          </p:cNvSpPr>
          <p:nvPr/>
        </p:nvSpPr>
        <p:spPr bwMode="auto">
          <a:xfrm>
            <a:off x="2167697" y="2860675"/>
            <a:ext cx="295814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图的</a:t>
            </a:r>
            <a:r>
              <a:rPr lang="zh-CN" altLang="en-US" sz="2400"/>
              <a:t>存储</a:t>
            </a:r>
            <a:r>
              <a:rPr lang="zh-CN" altLang="en-US" sz="2400" smtClean="0"/>
              <a:t>结构及实现</a:t>
            </a:r>
            <a:endParaRPr lang="zh-CN" altLang="zh-CN" sz="2400"/>
          </a:p>
        </p:txBody>
      </p:sp>
      <p:cxnSp>
        <p:nvCxnSpPr>
          <p:cNvPr id="6152" name="直接连接符 23"/>
          <p:cNvCxnSpPr>
            <a:cxnSpLocks noChangeShapeType="1"/>
          </p:cNvCxnSpPr>
          <p:nvPr/>
        </p:nvCxnSpPr>
        <p:spPr bwMode="auto">
          <a:xfrm>
            <a:off x="1865313" y="4619625"/>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3" name="直接连接符 27"/>
          <p:cNvCxnSpPr>
            <a:cxnSpLocks noChangeShapeType="1"/>
          </p:cNvCxnSpPr>
          <p:nvPr/>
        </p:nvCxnSpPr>
        <p:spPr bwMode="auto">
          <a:xfrm>
            <a:off x="1873250" y="5313363"/>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4" name="直接连接符 2"/>
          <p:cNvCxnSpPr>
            <a:cxnSpLocks noChangeShapeType="1"/>
          </p:cNvCxnSpPr>
          <p:nvPr/>
        </p:nvCxnSpPr>
        <p:spPr bwMode="auto">
          <a:xfrm>
            <a:off x="1873250" y="3925888"/>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5" name="文本框 19"/>
          <p:cNvSpPr txBox="1">
            <a:spLocks noChangeArrowheads="1"/>
          </p:cNvSpPr>
          <p:nvPr/>
        </p:nvSpPr>
        <p:spPr bwMode="auto">
          <a:xfrm>
            <a:off x="2167697" y="3559175"/>
            <a:ext cx="268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图的基本操作</a:t>
            </a:r>
            <a:endParaRPr lang="en-US" altLang="zh-CN" sz="2400">
              <a:solidFill>
                <a:schemeClr val="bg1">
                  <a:lumMod val="75000"/>
                </a:schemeClr>
              </a:solidFill>
            </a:endParaRPr>
          </a:p>
        </p:txBody>
      </p:sp>
      <p:sp>
        <p:nvSpPr>
          <p:cNvPr id="6156" name="文本框 20"/>
          <p:cNvSpPr txBox="1">
            <a:spLocks noChangeArrowheads="1"/>
          </p:cNvSpPr>
          <p:nvPr/>
        </p:nvSpPr>
        <p:spPr bwMode="auto">
          <a:xfrm>
            <a:off x="2167697" y="4259263"/>
            <a:ext cx="3756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图的遍历</a:t>
            </a:r>
            <a:endParaRPr lang="zh-CN" altLang="zh-CN" sz="2400">
              <a:solidFill>
                <a:schemeClr val="bg1">
                  <a:lumMod val="75000"/>
                </a:schemeClr>
              </a:solidFill>
            </a:endParaRPr>
          </a:p>
        </p:txBody>
      </p:sp>
      <p:sp>
        <p:nvSpPr>
          <p:cNvPr id="6157" name="文本框 22"/>
          <p:cNvSpPr txBox="1">
            <a:spLocks noChangeArrowheads="1"/>
          </p:cNvSpPr>
          <p:nvPr/>
        </p:nvSpPr>
        <p:spPr bwMode="auto">
          <a:xfrm>
            <a:off x="2167697" y="4959350"/>
            <a:ext cx="3938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图中的树问题</a:t>
            </a:r>
            <a:endParaRPr lang="zh-CN" altLang="zh-CN" sz="2400">
              <a:solidFill>
                <a:schemeClr val="bg1">
                  <a:lumMod val="75000"/>
                </a:schemeClr>
              </a:solidFill>
            </a:endParaRPr>
          </a:p>
        </p:txBody>
      </p:sp>
      <p:cxnSp>
        <p:nvCxnSpPr>
          <p:cNvPr id="6158" name="直接连接符 23"/>
          <p:cNvCxnSpPr>
            <a:cxnSpLocks noChangeShapeType="1"/>
          </p:cNvCxnSpPr>
          <p:nvPr/>
        </p:nvCxnSpPr>
        <p:spPr bwMode="auto">
          <a:xfrm>
            <a:off x="1882775" y="6007100"/>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9" name="直接连接符 27"/>
          <p:cNvCxnSpPr>
            <a:cxnSpLocks noChangeShapeType="1"/>
          </p:cNvCxnSpPr>
          <p:nvPr/>
        </p:nvCxnSpPr>
        <p:spPr bwMode="auto">
          <a:xfrm>
            <a:off x="1890713" y="6700838"/>
            <a:ext cx="6119812"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0" name="文本框 20"/>
          <p:cNvSpPr txBox="1">
            <a:spLocks noChangeArrowheads="1"/>
          </p:cNvSpPr>
          <p:nvPr/>
        </p:nvSpPr>
        <p:spPr bwMode="auto">
          <a:xfrm>
            <a:off x="2167697" y="5657850"/>
            <a:ext cx="375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图中的最短路径问题</a:t>
            </a:r>
            <a:endParaRPr lang="zh-CN" altLang="zh-CN" sz="2400">
              <a:solidFill>
                <a:schemeClr val="bg1">
                  <a:lumMod val="75000"/>
                </a:schemeClr>
              </a:solidFill>
            </a:endParaRPr>
          </a:p>
        </p:txBody>
      </p:sp>
      <p:sp>
        <p:nvSpPr>
          <p:cNvPr id="6161" name="文本框 22"/>
          <p:cNvSpPr txBox="1">
            <a:spLocks noChangeArrowheads="1"/>
          </p:cNvSpPr>
          <p:nvPr/>
        </p:nvSpPr>
        <p:spPr bwMode="auto">
          <a:xfrm>
            <a:off x="2167697" y="6356350"/>
            <a:ext cx="393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活动顶点与活动边的问题</a:t>
            </a:r>
            <a:endParaRPr lang="zh-CN" altLang="zh-CN" sz="2400">
              <a:solidFill>
                <a:schemeClr val="bg1">
                  <a:lumMod val="75000"/>
                </a:schemeClr>
              </a:solidFill>
            </a:endParaRPr>
          </a:p>
        </p:txBody>
      </p:sp>
      <p:sp>
        <p:nvSpPr>
          <p:cNvPr id="6162" name="矩形 3"/>
          <p:cNvSpPr>
            <a:spLocks noChangeArrowheads="1"/>
          </p:cNvSpPr>
          <p:nvPr/>
        </p:nvSpPr>
        <p:spPr bwMode="auto">
          <a:xfrm>
            <a:off x="-1588" y="0"/>
            <a:ext cx="1909763" cy="6858000"/>
          </a:xfrm>
          <a:prstGeom prst="rect">
            <a:avLst/>
          </a:prstGeom>
          <a:solidFill>
            <a:schemeClr val="accent1">
              <a:lumMod val="75000"/>
            </a:schemeClr>
          </a:solidFill>
          <a:ln>
            <a:noFill/>
          </a:ln>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endParaRPr lang="zh-CN" altLang="en-US" sz="1800" b="0">
              <a:solidFill>
                <a:srgbClr val="FFFFFF"/>
              </a:solidFill>
              <a:latin typeface="Calibri" panose="020F0502020204030204" pitchFamily="34" charset="0"/>
              <a:ea typeface="华文新魏" panose="02010800040101010101" pitchFamily="2" charset="-122"/>
            </a:endParaRPr>
          </a:p>
        </p:txBody>
      </p:sp>
      <p:sp>
        <p:nvSpPr>
          <p:cNvPr id="7187" name="文本框 18"/>
          <p:cNvSpPr txBox="1">
            <a:spLocks noChangeArrowheads="1"/>
          </p:cNvSpPr>
          <p:nvPr/>
        </p:nvSpPr>
        <p:spPr bwMode="auto">
          <a:xfrm>
            <a:off x="-36513" y="322263"/>
            <a:ext cx="4464051"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 typeface="Arial" panose="020B0604020202020204" pitchFamily="34" charset="0"/>
              <a:buNone/>
              <a:defRPr/>
            </a:pPr>
            <a:r>
              <a:rPr lang="en-US" altLang="zh-CN" sz="6000" b="0">
                <a:solidFill>
                  <a:srgbClr val="FFFFFF"/>
                </a:solidFill>
                <a:latin typeface="Impact" panose="020B0806030902050204" pitchFamily="34" charset="0"/>
                <a:ea typeface="华文中宋" panose="02010600040101010101" pitchFamily="2" charset="-122"/>
              </a:rPr>
              <a:t>CON</a:t>
            </a:r>
            <a:r>
              <a:rPr lang="en-US" altLang="zh-CN" sz="6000" b="0">
                <a:solidFill>
                  <a:schemeClr val="accent1">
                    <a:lumMod val="40000"/>
                    <a:lumOff val="60000"/>
                  </a:schemeClr>
                </a:solidFill>
                <a:latin typeface="Impact" panose="020B0806030902050204" pitchFamily="34" charset="0"/>
                <a:ea typeface="华文中宋" panose="02010600040101010101" pitchFamily="2" charset="-122"/>
              </a:rPr>
              <a:t>TENTS</a:t>
            </a:r>
            <a:endParaRPr lang="zh-CN" altLang="en-US" sz="6000" b="0">
              <a:solidFill>
                <a:schemeClr val="accent1">
                  <a:lumMod val="40000"/>
                  <a:lumOff val="60000"/>
                </a:schemeClr>
              </a:solidFill>
              <a:latin typeface="Impact" panose="020B0806030902050204" pitchFamily="34" charset="0"/>
              <a:ea typeface="华文中宋" panose="02010600040101010101" pitchFamily="2" charset="-122"/>
            </a:endParaRPr>
          </a:p>
        </p:txBody>
      </p:sp>
      <p:sp>
        <p:nvSpPr>
          <p:cNvPr id="6164" name="椭圆 7"/>
          <p:cNvSpPr>
            <a:spLocks noChangeArrowheads="1"/>
          </p:cNvSpPr>
          <p:nvPr/>
        </p:nvSpPr>
        <p:spPr bwMode="auto">
          <a:xfrm>
            <a:off x="1603375" y="1365250"/>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6.1</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5" name="椭圆 7"/>
          <p:cNvSpPr>
            <a:spLocks noChangeArrowheads="1"/>
          </p:cNvSpPr>
          <p:nvPr/>
        </p:nvSpPr>
        <p:spPr bwMode="auto">
          <a:xfrm>
            <a:off x="1603375" y="2057400"/>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6.2</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6" name="椭圆 7"/>
          <p:cNvSpPr>
            <a:spLocks noChangeArrowheads="1"/>
          </p:cNvSpPr>
          <p:nvPr/>
        </p:nvSpPr>
        <p:spPr bwMode="auto">
          <a:xfrm>
            <a:off x="1603375" y="2751138"/>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6.3</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7" name="椭圆 7"/>
          <p:cNvSpPr>
            <a:spLocks noChangeArrowheads="1"/>
          </p:cNvSpPr>
          <p:nvPr/>
        </p:nvSpPr>
        <p:spPr bwMode="auto">
          <a:xfrm>
            <a:off x="1603375" y="3444875"/>
            <a:ext cx="523875" cy="522288"/>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6.4</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8" name="椭圆 7"/>
          <p:cNvSpPr>
            <a:spLocks noChangeArrowheads="1"/>
          </p:cNvSpPr>
          <p:nvPr/>
        </p:nvSpPr>
        <p:spPr bwMode="auto">
          <a:xfrm>
            <a:off x="1603375" y="4137025"/>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6.5</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9" name="椭圆 7"/>
          <p:cNvSpPr>
            <a:spLocks noChangeArrowheads="1"/>
          </p:cNvSpPr>
          <p:nvPr/>
        </p:nvSpPr>
        <p:spPr bwMode="auto">
          <a:xfrm>
            <a:off x="1603375" y="4830763"/>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6.6</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0" name="椭圆 7"/>
          <p:cNvSpPr>
            <a:spLocks noChangeArrowheads="1"/>
          </p:cNvSpPr>
          <p:nvPr/>
        </p:nvSpPr>
        <p:spPr bwMode="auto">
          <a:xfrm>
            <a:off x="1619250" y="5524500"/>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6.7</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1" name="椭圆 7"/>
          <p:cNvSpPr>
            <a:spLocks noChangeArrowheads="1"/>
          </p:cNvSpPr>
          <p:nvPr/>
        </p:nvSpPr>
        <p:spPr bwMode="auto">
          <a:xfrm>
            <a:off x="1619250" y="6218238"/>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6.8</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标题 12"/>
          <p:cNvSpPr>
            <a:spLocks noGrp="1"/>
          </p:cNvSpPr>
          <p:nvPr>
            <p:ph type="title"/>
          </p:nvPr>
        </p:nvSpPr>
        <p:spPr/>
        <p:txBody>
          <a:bodyPr/>
          <a:lstStyle/>
          <a:p>
            <a:r>
              <a:rPr lang="zh-CN" altLang="en-US" smtClean="0"/>
              <a:t>图的存储方案讨论</a:t>
            </a:r>
            <a:endParaRPr lang="zh-CN" altLang="en-US" smtClean="0"/>
          </a:p>
        </p:txBody>
      </p:sp>
      <p:sp>
        <p:nvSpPr>
          <p:cNvPr id="11" name="任意多边形 10"/>
          <p:cNvSpPr/>
          <p:nvPr/>
        </p:nvSpPr>
        <p:spPr>
          <a:xfrm>
            <a:off x="1964327" y="2364346"/>
            <a:ext cx="5570537" cy="2773362"/>
          </a:xfrm>
          <a:custGeom>
            <a:avLst/>
            <a:gdLst>
              <a:gd name="connsiteX0" fmla="*/ 0 w 5425440"/>
              <a:gd name="connsiteY0" fmla="*/ 2773680 h 2773680"/>
              <a:gd name="connsiteX1" fmla="*/ 1798320 w 5425440"/>
              <a:gd name="connsiteY1" fmla="*/ 2773680 h 2773680"/>
              <a:gd name="connsiteX2" fmla="*/ 1805940 w 5425440"/>
              <a:gd name="connsiteY2" fmla="*/ 1424940 h 2773680"/>
              <a:gd name="connsiteX3" fmla="*/ 3779520 w 5425440"/>
              <a:gd name="connsiteY3" fmla="*/ 1424940 h 2773680"/>
              <a:gd name="connsiteX4" fmla="*/ 3779520 w 5425440"/>
              <a:gd name="connsiteY4" fmla="*/ 0 h 2773680"/>
              <a:gd name="connsiteX5" fmla="*/ 5425440 w 5425440"/>
              <a:gd name="connsiteY5" fmla="*/ 7620 h 2773680"/>
              <a:gd name="connsiteX0-1" fmla="*/ 0 w 5570220"/>
              <a:gd name="connsiteY0-2" fmla="*/ 2773680 h 2773680"/>
              <a:gd name="connsiteX1-3" fmla="*/ 1798320 w 5570220"/>
              <a:gd name="connsiteY1-4" fmla="*/ 2773680 h 2773680"/>
              <a:gd name="connsiteX2-5" fmla="*/ 1805940 w 5570220"/>
              <a:gd name="connsiteY2-6" fmla="*/ 1424940 h 2773680"/>
              <a:gd name="connsiteX3-7" fmla="*/ 3779520 w 5570220"/>
              <a:gd name="connsiteY3-8" fmla="*/ 1424940 h 2773680"/>
              <a:gd name="connsiteX4-9" fmla="*/ 3779520 w 5570220"/>
              <a:gd name="connsiteY4-10" fmla="*/ 0 h 2773680"/>
              <a:gd name="connsiteX5-11" fmla="*/ 5570220 w 5570220"/>
              <a:gd name="connsiteY5-12" fmla="*/ 0 h 27736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570220" h="2773680">
                <a:moveTo>
                  <a:pt x="0" y="2773680"/>
                </a:moveTo>
                <a:lnTo>
                  <a:pt x="1798320" y="2773680"/>
                </a:lnTo>
                <a:lnTo>
                  <a:pt x="1805940" y="1424940"/>
                </a:lnTo>
                <a:lnTo>
                  <a:pt x="3779520" y="1424940"/>
                </a:lnTo>
                <a:lnTo>
                  <a:pt x="3779520" y="0"/>
                </a:lnTo>
                <a:lnTo>
                  <a:pt x="5570220" y="0"/>
                </a:lnTo>
              </a:path>
            </a:pathLst>
          </a:custGeom>
          <a:noFill/>
          <a:ln w="38100">
            <a:solidFill>
              <a:srgbClr val="C5C5C5"/>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ea typeface="黑体" panose="02010609060101010101" charset="-122"/>
            </a:endParaRPr>
          </a:p>
        </p:txBody>
      </p:sp>
      <p:sp>
        <p:nvSpPr>
          <p:cNvPr id="12" name="文本框 11"/>
          <p:cNvSpPr txBox="1"/>
          <p:nvPr/>
        </p:nvSpPr>
        <p:spPr>
          <a:xfrm>
            <a:off x="1845196" y="4099024"/>
            <a:ext cx="1790700" cy="2426320"/>
          </a:xfrm>
          <a:prstGeom prst="rect">
            <a:avLst/>
          </a:prstGeom>
          <a:noFill/>
        </p:spPr>
        <p:txBody>
          <a:bodyPr lIns="108000" tIns="46800" rIns="108000" bIns="46800" anchor="b"/>
          <a:lstStyle>
            <a:defPPr>
              <a:defRPr lang="en-US"/>
            </a:defPPr>
            <a:lvl1pPr algn="l">
              <a:defRPr sz="2000" b="1" i="1">
                <a:solidFill>
                  <a:srgbClr val="3B3A00"/>
                </a:solidFill>
                <a:latin typeface="幼圆" panose="02010509060101010101" pitchFamily="49" charset="-122"/>
                <a:ea typeface="幼圆" panose="02010509060101010101" pitchFamily="49" charset="-122"/>
              </a:defRPr>
            </a:lvl1pPr>
          </a:lstStyle>
          <a:p>
            <a:pPr marL="285750" indent="-285750">
              <a:buFont typeface="Arial" panose="020B0604020202020204" pitchFamily="34" charset="0"/>
              <a:buChar char="•"/>
            </a:pPr>
            <a:r>
              <a:rPr lang="zh-CN" altLang="en-US" sz="1800" dirty="0" smtClean="0">
                <a:ea typeface="黑体" panose="02010609060101010101" charset="-122"/>
              </a:rPr>
              <a:t>数组表示法</a:t>
            </a:r>
            <a:r>
              <a:rPr lang="zh-CN" altLang="en-US" sz="1800" i="0" dirty="0" smtClean="0">
                <a:solidFill>
                  <a:srgbClr val="FFC000"/>
                </a:solidFill>
                <a:ea typeface="黑体" panose="02010609060101010101" charset="-122"/>
              </a:rPr>
              <a:t>邻接矩阵</a:t>
            </a:r>
            <a:endParaRPr lang="en-US" altLang="zh-CN" sz="1800" i="0" dirty="0" smtClean="0">
              <a:solidFill>
                <a:srgbClr val="FFC000"/>
              </a:solidFill>
              <a:ea typeface="黑体" panose="02010609060101010101" charset="-122"/>
            </a:endParaRPr>
          </a:p>
          <a:p>
            <a:pPr marL="285750" indent="-285750">
              <a:buFont typeface="Arial" panose="020B0604020202020204" pitchFamily="34" charset="0"/>
              <a:buChar char="•"/>
            </a:pPr>
            <a:r>
              <a:rPr lang="zh-CN" altLang="en-US" sz="1800" i="0" dirty="0" smtClean="0">
                <a:solidFill>
                  <a:srgbClr val="FFC000"/>
                </a:solidFill>
                <a:ea typeface="黑体" panose="02010609060101010101" charset="-122"/>
              </a:rPr>
              <a:t>边集数组</a:t>
            </a:r>
            <a:endParaRPr lang="en-US" altLang="zh-CN" sz="1800" i="0" dirty="0" smtClean="0">
              <a:solidFill>
                <a:srgbClr val="FFC000"/>
              </a:solidFill>
              <a:ea typeface="黑体" panose="02010609060101010101" charset="-122"/>
            </a:endParaRPr>
          </a:p>
          <a:p>
            <a:pPr marL="285750" indent="-285750">
              <a:buFont typeface="Arial" panose="020B0604020202020204" pitchFamily="34" charset="0"/>
              <a:buChar char="•"/>
            </a:pPr>
            <a:r>
              <a:rPr lang="zh-CN" altLang="en-US" sz="1800" dirty="0" smtClean="0">
                <a:ea typeface="黑体" panose="02010609060101010101" charset="-122"/>
              </a:rPr>
              <a:t>链表表示法</a:t>
            </a:r>
            <a:r>
              <a:rPr lang="zh-CN" altLang="en-US" sz="1800" i="0" dirty="0" smtClean="0">
                <a:solidFill>
                  <a:srgbClr val="FFC000"/>
                </a:solidFill>
                <a:ea typeface="黑体" panose="02010609060101010101" charset="-122"/>
              </a:rPr>
              <a:t>邻接表</a:t>
            </a:r>
            <a:endParaRPr lang="en-US" altLang="zh-CN" sz="1800" i="0" dirty="0" smtClean="0">
              <a:solidFill>
                <a:srgbClr val="FFC000"/>
              </a:solidFill>
              <a:ea typeface="黑体" panose="02010609060101010101" charset="-122"/>
            </a:endParaRPr>
          </a:p>
          <a:p>
            <a:pPr marL="285750" indent="-285750"/>
            <a:r>
              <a:rPr lang="en-US" altLang="zh-CN" sz="1800" i="0" dirty="0" smtClean="0">
                <a:solidFill>
                  <a:srgbClr val="FFC000"/>
                </a:solidFill>
                <a:ea typeface="黑体" panose="02010609060101010101" charset="-122"/>
              </a:rPr>
              <a:t>  </a:t>
            </a:r>
            <a:r>
              <a:rPr lang="zh-CN" altLang="en-US" sz="1800" i="0" dirty="0" smtClean="0">
                <a:solidFill>
                  <a:srgbClr val="FFC000"/>
                </a:solidFill>
                <a:ea typeface="黑体" panose="02010609060101010101" charset="-122"/>
              </a:rPr>
              <a:t>十字链表</a:t>
            </a:r>
            <a:endParaRPr lang="en-US" altLang="zh-CN" sz="1800" i="0" dirty="0" smtClean="0">
              <a:solidFill>
                <a:srgbClr val="FFC000"/>
              </a:solidFill>
              <a:ea typeface="黑体" panose="02010609060101010101" charset="-122"/>
            </a:endParaRPr>
          </a:p>
          <a:p>
            <a:pPr marL="285750" indent="-285750"/>
            <a:r>
              <a:rPr lang="en-US" altLang="zh-CN" sz="1800" i="0" dirty="0" smtClean="0">
                <a:solidFill>
                  <a:srgbClr val="FFC000"/>
                </a:solidFill>
                <a:ea typeface="黑体" panose="02010609060101010101" charset="-122"/>
              </a:rPr>
              <a:t>  </a:t>
            </a:r>
            <a:r>
              <a:rPr lang="zh-CN" altLang="en-US" sz="1800" i="0" dirty="0" smtClean="0">
                <a:solidFill>
                  <a:srgbClr val="FFC000"/>
                </a:solidFill>
                <a:ea typeface="黑体" panose="02010609060101010101" charset="-122"/>
              </a:rPr>
              <a:t>邻接多重表</a:t>
            </a:r>
            <a:endParaRPr lang="en-US" altLang="zh-CN" sz="1800" i="0" dirty="0">
              <a:solidFill>
                <a:srgbClr val="FFC000"/>
              </a:solidFill>
              <a:ea typeface="黑体" panose="02010609060101010101" charset="-122"/>
            </a:endParaRPr>
          </a:p>
          <a:p>
            <a:pPr marL="285750" indent="-285750"/>
            <a:endParaRPr lang="en-US" altLang="zh-CN" sz="1800" dirty="0" smtClean="0">
              <a:ea typeface="黑体" panose="02010609060101010101" charset="-122"/>
            </a:endParaRPr>
          </a:p>
        </p:txBody>
      </p:sp>
      <p:sp>
        <p:nvSpPr>
          <p:cNvPr id="14" name="文本框 13"/>
          <p:cNvSpPr txBox="1"/>
          <p:nvPr/>
        </p:nvSpPr>
        <p:spPr>
          <a:xfrm>
            <a:off x="3782014" y="2443721"/>
            <a:ext cx="1962150" cy="1347787"/>
          </a:xfrm>
          <a:prstGeom prst="rect">
            <a:avLst/>
          </a:prstGeom>
          <a:noFill/>
        </p:spPr>
        <p:txBody>
          <a:bodyPr lIns="108000" tIns="46800" rIns="108000" bIns="46800" anchor="b"/>
          <a:lstStyle>
            <a:defPPr>
              <a:defRPr lang="en-US"/>
            </a:defPPr>
            <a:lvl1pPr algn="l">
              <a:defRPr sz="1600" b="1">
                <a:solidFill>
                  <a:srgbClr val="3B3A00"/>
                </a:solidFill>
                <a:latin typeface="DECODE" pitchFamily="2" charset="2"/>
                <a:ea typeface="幼圆" panose="02010509060101010101" pitchFamily="49" charset="-122"/>
              </a:defRPr>
            </a:lvl1pPr>
          </a:lstStyle>
          <a:p>
            <a:pPr marL="342900" indent="-342900">
              <a:buFont typeface="Arial" panose="020B0604020202020204" pitchFamily="34" charset="0"/>
              <a:buChar char="•"/>
            </a:pPr>
            <a:r>
              <a:rPr lang="zh-CN" altLang="en-US" sz="2000" i="1">
                <a:latin typeface="黑体" panose="02010609060101010101" charset="-122"/>
                <a:ea typeface="黑体" panose="02010609060101010101" charset="-122"/>
              </a:rPr>
              <a:t>顶点</a:t>
            </a:r>
            <a:r>
              <a:rPr lang="zh-CN" altLang="en-US" sz="2000" i="1" smtClean="0">
                <a:latin typeface="黑体" panose="02010609060101010101" charset="-122"/>
                <a:ea typeface="黑体" panose="02010609060101010101" charset="-122"/>
              </a:rPr>
              <a:t>值</a:t>
            </a:r>
            <a:endParaRPr lang="en-US" altLang="zh-CN" sz="2000" i="1" smtClean="0">
              <a:latin typeface="黑体" panose="02010609060101010101" charset="-122"/>
              <a:ea typeface="黑体" panose="02010609060101010101" charset="-122"/>
            </a:endParaRPr>
          </a:p>
          <a:p>
            <a:pPr marL="342900" indent="-342900">
              <a:buFont typeface="Arial" panose="020B0604020202020204" pitchFamily="34" charset="0"/>
              <a:buChar char="•"/>
            </a:pPr>
            <a:endParaRPr lang="zh-CN" altLang="en-US" sz="2000" i="1">
              <a:latin typeface="黑体" panose="02010609060101010101" charset="-122"/>
              <a:ea typeface="黑体" panose="02010609060101010101" charset="-122"/>
            </a:endParaRPr>
          </a:p>
        </p:txBody>
      </p:sp>
      <p:sp>
        <p:nvSpPr>
          <p:cNvPr id="15" name="文本框 14"/>
          <p:cNvSpPr txBox="1"/>
          <p:nvPr/>
        </p:nvSpPr>
        <p:spPr>
          <a:xfrm>
            <a:off x="5791927" y="980728"/>
            <a:ext cx="2296077" cy="1347787"/>
          </a:xfrm>
          <a:prstGeom prst="rect">
            <a:avLst/>
          </a:prstGeom>
          <a:noFill/>
        </p:spPr>
        <p:txBody>
          <a:bodyPr lIns="108000" tIns="46800" rIns="108000" bIns="46800" anchor="b"/>
          <a:lstStyle/>
          <a:p>
            <a:pPr marL="285750" indent="-285750" algn="l">
              <a:buFont typeface="Arial" panose="020B0604020202020204" pitchFamily="34" charset="0"/>
              <a:buChar char="•"/>
            </a:pPr>
            <a:r>
              <a:rPr lang="zh-CN" altLang="en-US" b="1" i="1" smtClean="0">
                <a:solidFill>
                  <a:srgbClr val="3B3A00"/>
                </a:solidFill>
                <a:latin typeface="黑体" panose="02010609060101010101" charset="-122"/>
                <a:ea typeface="黑体" panose="02010609060101010101" charset="-122"/>
              </a:rPr>
              <a:t>顶点</a:t>
            </a:r>
            <a:r>
              <a:rPr lang="zh-CN" altLang="en-US" b="1" i="1">
                <a:solidFill>
                  <a:srgbClr val="3B3A00"/>
                </a:solidFill>
                <a:latin typeface="黑体" panose="02010609060101010101" charset="-122"/>
                <a:ea typeface="黑体" panose="02010609060101010101" charset="-122"/>
              </a:rPr>
              <a:t>的数据</a:t>
            </a:r>
            <a:endParaRPr lang="zh-CN" altLang="en-US" b="1" i="1">
              <a:solidFill>
                <a:srgbClr val="3B3A00"/>
              </a:solidFill>
              <a:latin typeface="黑体" panose="02010609060101010101" charset="-122"/>
              <a:ea typeface="黑体" panose="02010609060101010101" charset="-122"/>
            </a:endParaRPr>
          </a:p>
          <a:p>
            <a:pPr marL="285750" indent="-285750" algn="l">
              <a:buFont typeface="Arial" panose="020B0604020202020204" pitchFamily="34" charset="0"/>
              <a:buChar char="•"/>
            </a:pPr>
            <a:r>
              <a:rPr lang="zh-CN" altLang="en-US" b="1" i="1" smtClean="0">
                <a:solidFill>
                  <a:srgbClr val="3B3A00"/>
                </a:solidFill>
                <a:latin typeface="黑体" panose="02010609060101010101" charset="-122"/>
                <a:ea typeface="黑体" panose="02010609060101010101" charset="-122"/>
              </a:rPr>
              <a:t>顶点</a:t>
            </a:r>
            <a:r>
              <a:rPr lang="zh-CN" altLang="en-US" b="1" i="1">
                <a:solidFill>
                  <a:srgbClr val="3B3A00"/>
                </a:solidFill>
                <a:latin typeface="黑体" panose="02010609060101010101" charset="-122"/>
                <a:ea typeface="黑体" panose="02010609060101010101" charset="-122"/>
              </a:rPr>
              <a:t>间的关系  </a:t>
            </a:r>
            <a:endParaRPr lang="zh-CN" altLang="en-US" b="1" i="1">
              <a:solidFill>
                <a:srgbClr val="3B3A00"/>
              </a:solidFill>
              <a:latin typeface="黑体" panose="02010609060101010101" charset="-122"/>
              <a:ea typeface="黑体" panose="02010609060101010101" charset="-122"/>
            </a:endParaRPr>
          </a:p>
        </p:txBody>
      </p:sp>
      <p:sp>
        <p:nvSpPr>
          <p:cNvPr id="2" name="圆角矩形 1"/>
          <p:cNvSpPr/>
          <p:nvPr/>
        </p:nvSpPr>
        <p:spPr bwMode="auto">
          <a:xfrm>
            <a:off x="4104901" y="1731062"/>
            <a:ext cx="1668759" cy="56920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2000" b="1">
                <a:solidFill>
                  <a:srgbClr val="FFFFFF"/>
                </a:solidFill>
                <a:latin typeface="微软雅黑" panose="020B0503020204020204" pitchFamily="34" charset="-122"/>
                <a:ea typeface="微软雅黑" panose="020B0503020204020204" pitchFamily="34" charset="-122"/>
              </a:rPr>
              <a:t>图的信息</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45" name="圆角矩形 44"/>
          <p:cNvSpPr/>
          <p:nvPr/>
        </p:nvSpPr>
        <p:spPr bwMode="auto">
          <a:xfrm>
            <a:off x="2203692" y="3054265"/>
            <a:ext cx="1668759" cy="56920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2000" b="1" smtClean="0">
                <a:solidFill>
                  <a:srgbClr val="FFFFFF"/>
                </a:solidFill>
                <a:latin typeface="微软雅黑" panose="020B0503020204020204" pitchFamily="34" charset="-122"/>
                <a:ea typeface="微软雅黑" panose="020B0503020204020204" pitchFamily="34" charset="-122"/>
              </a:rPr>
              <a:t>顶点信息</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46" name="圆角矩形 45"/>
          <p:cNvSpPr/>
          <p:nvPr/>
        </p:nvSpPr>
        <p:spPr bwMode="auto">
          <a:xfrm>
            <a:off x="347294" y="4550653"/>
            <a:ext cx="1668759" cy="56920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2000" b="1" smtClean="0">
                <a:solidFill>
                  <a:srgbClr val="FFFFFF"/>
                </a:solidFill>
                <a:latin typeface="微软雅黑" panose="020B0503020204020204" pitchFamily="34" charset="-122"/>
                <a:ea typeface="微软雅黑" panose="020B0503020204020204" pitchFamily="34" charset="-122"/>
              </a:rPr>
              <a:t>边的</a:t>
            </a:r>
            <a:r>
              <a:rPr lang="zh-CN" altLang="en-US" sz="2000" b="1">
                <a:solidFill>
                  <a:srgbClr val="FFFFFF"/>
                </a:solidFill>
                <a:latin typeface="微软雅黑" panose="020B0503020204020204" pitchFamily="34" charset="-122"/>
                <a:ea typeface="微软雅黑" panose="020B0503020204020204" pitchFamily="34" charset="-122"/>
              </a:rPr>
              <a:t>信息</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43" name="组合 6"/>
          <p:cNvGrpSpPr/>
          <p:nvPr/>
        </p:nvGrpSpPr>
        <p:grpSpPr bwMode="auto">
          <a:xfrm>
            <a:off x="144067" y="226243"/>
            <a:ext cx="2232025" cy="1220787"/>
            <a:chOff x="902549" y="739959"/>
            <a:chExt cx="2232201" cy="1220757"/>
          </a:xfrm>
        </p:grpSpPr>
        <p:grpSp>
          <p:nvGrpSpPr>
            <p:cNvPr id="44" name="组合 7"/>
            <p:cNvGrpSpPr/>
            <p:nvPr/>
          </p:nvGrpSpPr>
          <p:grpSpPr bwMode="auto">
            <a:xfrm>
              <a:off x="1312300" y="1196752"/>
              <a:ext cx="1822450" cy="763964"/>
              <a:chOff x="1868181" y="1137861"/>
              <a:chExt cx="1822450" cy="763964"/>
            </a:xfrm>
          </p:grpSpPr>
          <p:grpSp>
            <p:nvGrpSpPr>
              <p:cNvPr id="48" name="Group 285"/>
              <p:cNvGrpSpPr/>
              <p:nvPr/>
            </p:nvGrpSpPr>
            <p:grpSpPr bwMode="auto">
              <a:xfrm>
                <a:off x="1868181" y="1208633"/>
                <a:ext cx="1822450" cy="659855"/>
                <a:chOff x="532" y="3165"/>
                <a:chExt cx="1432" cy="635"/>
              </a:xfrm>
            </p:grpSpPr>
            <p:sp>
              <p:nvSpPr>
                <p:cNvPr id="51" name="Freeform 287"/>
                <p:cNvSpPr/>
                <p:nvPr/>
              </p:nvSpPr>
              <p:spPr bwMode="gray">
                <a:xfrm>
                  <a:off x="532" y="3490"/>
                  <a:ext cx="1432" cy="310"/>
                </a:xfrm>
                <a:custGeom>
                  <a:avLst/>
                  <a:gdLst>
                    <a:gd name="T0" fmla="*/ 156 w 1832"/>
                    <a:gd name="T1" fmla="*/ 2 h 408"/>
                    <a:gd name="T2" fmla="*/ 156 w 1832"/>
                    <a:gd name="T3" fmla="*/ 5 h 408"/>
                    <a:gd name="T4" fmla="*/ 154 w 1832"/>
                    <a:gd name="T5" fmla="*/ 8 h 408"/>
                    <a:gd name="T6" fmla="*/ 152 w 1832"/>
                    <a:gd name="T7" fmla="*/ 12 h 408"/>
                    <a:gd name="T8" fmla="*/ 150 w 1832"/>
                    <a:gd name="T9" fmla="*/ 16 h 408"/>
                    <a:gd name="T10" fmla="*/ 145 w 1832"/>
                    <a:gd name="T11" fmla="*/ 18 h 408"/>
                    <a:gd name="T12" fmla="*/ 141 w 1832"/>
                    <a:gd name="T13" fmla="*/ 21 h 408"/>
                    <a:gd name="T14" fmla="*/ 137 w 1832"/>
                    <a:gd name="T15" fmla="*/ 23 h 408"/>
                    <a:gd name="T16" fmla="*/ 132 w 1832"/>
                    <a:gd name="T17" fmla="*/ 25 h 408"/>
                    <a:gd name="T18" fmla="*/ 127 w 1832"/>
                    <a:gd name="T19" fmla="*/ 26 h 408"/>
                    <a:gd name="T20" fmla="*/ 120 w 1832"/>
                    <a:gd name="T21" fmla="*/ 26 h 408"/>
                    <a:gd name="T22" fmla="*/ 0 w 1832"/>
                    <a:gd name="T23" fmla="*/ 26 h 408"/>
                    <a:gd name="T24" fmla="*/ 0 w 1832"/>
                    <a:gd name="T25" fmla="*/ 0 h 408"/>
                    <a:gd name="T26" fmla="*/ 156 w 1832"/>
                    <a:gd name="T27" fmla="*/ 0 h 408"/>
                    <a:gd name="T28" fmla="*/ 156 w 1832"/>
                    <a:gd name="T29" fmla="*/ 2 h 408"/>
                    <a:gd name="T30" fmla="*/ 156 w 1832"/>
                    <a:gd name="T31" fmla="*/ 2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chemeClr val="bg2">
                    <a:lumMod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lstStyle/>
                <a:p>
                  <a:pPr>
                    <a:defRPr/>
                  </a:pPr>
                  <a:endParaRPr lang="zh-CN" altLang="en-US">
                    <a:latin typeface="Consolas" panose="020B0609020204030204"/>
                    <a:ea typeface="黑体" panose="02010609060101010101" charset="-122"/>
                  </a:endParaRPr>
                </a:p>
              </p:txBody>
            </p:sp>
            <p:sp>
              <p:nvSpPr>
                <p:cNvPr id="52" name="Freeform 289"/>
                <p:cNvSpPr/>
                <p:nvPr/>
              </p:nvSpPr>
              <p:spPr bwMode="gray">
                <a:xfrm flipV="1">
                  <a:off x="532" y="3178"/>
                  <a:ext cx="1251" cy="289"/>
                </a:xfrm>
                <a:custGeom>
                  <a:avLst/>
                  <a:gdLst>
                    <a:gd name="T0" fmla="*/ 40 w 1832"/>
                    <a:gd name="T1" fmla="*/ 1 h 408"/>
                    <a:gd name="T2" fmla="*/ 40 w 1832"/>
                    <a:gd name="T3" fmla="*/ 1 h 408"/>
                    <a:gd name="T4" fmla="*/ 40 w 1832"/>
                    <a:gd name="T5" fmla="*/ 2 h 408"/>
                    <a:gd name="T6" fmla="*/ 40 w 1832"/>
                    <a:gd name="T7" fmla="*/ 3 h 408"/>
                    <a:gd name="T8" fmla="*/ 39 w 1832"/>
                    <a:gd name="T9" fmla="*/ 5 h 408"/>
                    <a:gd name="T10" fmla="*/ 38 w 1832"/>
                    <a:gd name="T11" fmla="*/ 5 h 408"/>
                    <a:gd name="T12" fmla="*/ 37 w 1832"/>
                    <a:gd name="T13" fmla="*/ 6 h 408"/>
                    <a:gd name="T14" fmla="*/ 36 w 1832"/>
                    <a:gd name="T15" fmla="*/ 7 h 408"/>
                    <a:gd name="T16" fmla="*/ 34 w 1832"/>
                    <a:gd name="T17" fmla="*/ 7 h 408"/>
                    <a:gd name="T18" fmla="*/ 33 w 1832"/>
                    <a:gd name="T19" fmla="*/ 8 h 408"/>
                    <a:gd name="T20" fmla="*/ 31 w 1832"/>
                    <a:gd name="T21" fmla="*/ 8 h 408"/>
                    <a:gd name="T22" fmla="*/ 0 w 1832"/>
                    <a:gd name="T23" fmla="*/ 8 h 408"/>
                    <a:gd name="T24" fmla="*/ 0 w 1832"/>
                    <a:gd name="T25" fmla="*/ 0 h 408"/>
                    <a:gd name="T26" fmla="*/ 40 w 1832"/>
                    <a:gd name="T27" fmla="*/ 0 h 408"/>
                    <a:gd name="T28" fmla="*/ 40 w 1832"/>
                    <a:gd name="T29" fmla="*/ 1 h 408"/>
                    <a:gd name="T30" fmla="*/ 40 w 1832"/>
                    <a:gd name="T31" fmla="*/ 1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chemeClr val="bg2">
                    <a:lumMod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lstStyle/>
                <a:p>
                  <a:pPr>
                    <a:defRPr/>
                  </a:pPr>
                  <a:endParaRPr lang="zh-CN" altLang="en-US">
                    <a:latin typeface="Consolas" panose="020B0609020204030204"/>
                    <a:ea typeface="黑体" panose="02010609060101010101" charset="-122"/>
                  </a:endParaRPr>
                </a:p>
              </p:txBody>
            </p:sp>
          </p:grpSp>
          <p:sp>
            <p:nvSpPr>
              <p:cNvPr id="49" name="Rectangle 316"/>
              <p:cNvSpPr>
                <a:spLocks noChangeArrowheads="1"/>
              </p:cNvSpPr>
              <p:nvPr/>
            </p:nvSpPr>
            <p:spPr bwMode="auto">
              <a:xfrm>
                <a:off x="2068206" y="1137861"/>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Consolas" panose="020B0609020204030204" pitchFamily="49" charset="0"/>
                    <a:ea typeface="黑体" panose="02010609060101010101" charset="-122"/>
                  </a:defRPr>
                </a:lvl1pPr>
                <a:lvl2pPr marL="742950" indent="-285750" eaLnBrk="0" hangingPunct="0">
                  <a:spcBef>
                    <a:spcPct val="20000"/>
                  </a:spcBef>
                  <a:buChar char="–"/>
                  <a:defRPr sz="2800">
                    <a:solidFill>
                      <a:schemeClr val="tx1"/>
                    </a:solidFill>
                    <a:latin typeface="Consolas" panose="020B0609020204030204" pitchFamily="49" charset="0"/>
                    <a:ea typeface="黑体" panose="02010609060101010101" charset="-122"/>
                  </a:defRPr>
                </a:lvl2pPr>
                <a:lvl3pPr marL="1143000" indent="-228600" eaLnBrk="0" hangingPunct="0">
                  <a:spcBef>
                    <a:spcPct val="20000"/>
                  </a:spcBef>
                  <a:buChar char="•"/>
                  <a:defRPr sz="2400">
                    <a:solidFill>
                      <a:schemeClr val="tx1"/>
                    </a:solidFill>
                    <a:latin typeface="Consolas" panose="020B0609020204030204" pitchFamily="49" charset="0"/>
                    <a:ea typeface="黑体" panose="02010609060101010101" charset="-122"/>
                  </a:defRPr>
                </a:lvl3pPr>
                <a:lvl4pPr marL="16002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4pPr>
                <a:lvl5pPr marL="20574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5pPr>
                <a:lvl6pPr marL="25146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6pPr>
                <a:lvl7pPr marL="29718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7pPr>
                <a:lvl8pPr marL="34290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8pPr>
                <a:lvl9pPr marL="38862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9pPr>
              </a:lstStyle>
              <a:p>
                <a:pPr algn="ctr" eaLnBrk="1" hangingPunct="1">
                  <a:spcBef>
                    <a:spcPct val="0"/>
                  </a:spcBef>
                  <a:buFontTx/>
                  <a:buNone/>
                </a:pPr>
                <a:r>
                  <a:rPr lang="zh-CN" altLang="en-US" sz="2400" b="1" i="1">
                    <a:solidFill>
                      <a:schemeClr val="bg1"/>
                    </a:solidFill>
                    <a:latin typeface="DECODE" pitchFamily="2" charset="2"/>
                    <a:ea typeface="隶书" panose="02010509060101010101" pitchFamily="49" charset="-122"/>
                  </a:rPr>
                  <a:t>存得进</a:t>
                </a:r>
                <a:endParaRPr lang="en-US" altLang="zh-CN" sz="2400" b="1" i="1">
                  <a:solidFill>
                    <a:schemeClr val="bg1"/>
                  </a:solidFill>
                  <a:latin typeface="DECODE" pitchFamily="2" charset="2"/>
                  <a:ea typeface="隶书" panose="02010509060101010101" pitchFamily="49" charset="-122"/>
                </a:endParaRPr>
              </a:p>
            </p:txBody>
          </p:sp>
          <p:sp>
            <p:nvSpPr>
              <p:cNvPr id="50" name="Rectangle 317"/>
              <p:cNvSpPr>
                <a:spLocks noChangeArrowheads="1"/>
              </p:cNvSpPr>
              <p:nvPr/>
            </p:nvSpPr>
            <p:spPr bwMode="auto">
              <a:xfrm>
                <a:off x="2371419" y="1444625"/>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Consolas" panose="020B0609020204030204" pitchFamily="49" charset="0"/>
                    <a:ea typeface="黑体" panose="02010609060101010101" charset="-122"/>
                  </a:defRPr>
                </a:lvl1pPr>
                <a:lvl2pPr marL="742950" indent="-285750" eaLnBrk="0" hangingPunct="0">
                  <a:spcBef>
                    <a:spcPct val="20000"/>
                  </a:spcBef>
                  <a:buChar char="–"/>
                  <a:defRPr sz="2800">
                    <a:solidFill>
                      <a:schemeClr val="tx1"/>
                    </a:solidFill>
                    <a:latin typeface="Consolas" panose="020B0609020204030204" pitchFamily="49" charset="0"/>
                    <a:ea typeface="黑体" panose="02010609060101010101" charset="-122"/>
                  </a:defRPr>
                </a:lvl2pPr>
                <a:lvl3pPr marL="1143000" indent="-228600" eaLnBrk="0" hangingPunct="0">
                  <a:spcBef>
                    <a:spcPct val="20000"/>
                  </a:spcBef>
                  <a:buChar char="•"/>
                  <a:defRPr sz="2400">
                    <a:solidFill>
                      <a:schemeClr val="tx1"/>
                    </a:solidFill>
                    <a:latin typeface="Consolas" panose="020B0609020204030204" pitchFamily="49" charset="0"/>
                    <a:ea typeface="黑体" panose="02010609060101010101" charset="-122"/>
                  </a:defRPr>
                </a:lvl3pPr>
                <a:lvl4pPr marL="16002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4pPr>
                <a:lvl5pPr marL="20574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5pPr>
                <a:lvl6pPr marL="25146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6pPr>
                <a:lvl7pPr marL="29718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7pPr>
                <a:lvl8pPr marL="34290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8pPr>
                <a:lvl9pPr marL="38862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9pPr>
              </a:lstStyle>
              <a:p>
                <a:pPr algn="ctr" eaLnBrk="1" hangingPunct="1">
                  <a:spcBef>
                    <a:spcPct val="0"/>
                  </a:spcBef>
                  <a:buFontTx/>
                  <a:buNone/>
                </a:pPr>
                <a:r>
                  <a:rPr lang="zh-CN" altLang="en-US" sz="2400" b="1" i="1">
                    <a:solidFill>
                      <a:schemeClr val="bg1"/>
                    </a:solidFill>
                    <a:latin typeface="DECODE" pitchFamily="2" charset="2"/>
                    <a:ea typeface="隶书" panose="02010509060101010101" pitchFamily="49" charset="-122"/>
                  </a:rPr>
                  <a:t>取得出</a:t>
                </a:r>
                <a:endParaRPr lang="zh-CN" altLang="en-US" sz="2400" b="1" i="1">
                  <a:solidFill>
                    <a:schemeClr val="bg1"/>
                  </a:solidFill>
                  <a:latin typeface="DECODE" pitchFamily="2" charset="2"/>
                  <a:ea typeface="隶书" panose="02010509060101010101" pitchFamily="49" charset="-122"/>
                </a:endParaRPr>
              </a:p>
            </p:txBody>
          </p:sp>
        </p:grpSp>
        <p:sp>
          <p:nvSpPr>
            <p:cNvPr id="47" name="MH_Other_1"/>
            <p:cNvSpPr/>
            <p:nvPr>
              <p:custDataLst>
                <p:tags r:id="rId1"/>
              </p:custDataLst>
            </p:nvPr>
          </p:nvSpPr>
          <p:spPr bwMode="auto">
            <a:xfrm>
              <a:off x="902549" y="739959"/>
              <a:ext cx="933485" cy="1203141"/>
            </a:xfrm>
            <a:custGeom>
              <a:avLst/>
              <a:gdLst>
                <a:gd name="connsiteX0" fmla="*/ 409742 w 1036210"/>
                <a:gd name="connsiteY0" fmla="*/ 1266007 h 1335540"/>
                <a:gd name="connsiteX1" fmla="*/ 609670 w 1036210"/>
                <a:gd name="connsiteY1" fmla="*/ 1266007 h 1335540"/>
                <a:gd name="connsiteX2" fmla="*/ 609670 w 1036210"/>
                <a:gd name="connsiteY2" fmla="*/ 1269632 h 1335540"/>
                <a:gd name="connsiteX3" fmla="*/ 609160 w 1036210"/>
                <a:gd name="connsiteY3" fmla="*/ 1273093 h 1335540"/>
                <a:gd name="connsiteX4" fmla="*/ 608650 w 1036210"/>
                <a:gd name="connsiteY4" fmla="*/ 1276553 h 1335540"/>
                <a:gd name="connsiteX5" fmla="*/ 607800 w 1036210"/>
                <a:gd name="connsiteY5" fmla="*/ 1280013 h 1335540"/>
                <a:gd name="connsiteX6" fmla="*/ 606610 w 1036210"/>
                <a:gd name="connsiteY6" fmla="*/ 1283473 h 1335540"/>
                <a:gd name="connsiteX7" fmla="*/ 605420 w 1036210"/>
                <a:gd name="connsiteY7" fmla="*/ 1286769 h 1335540"/>
                <a:gd name="connsiteX8" fmla="*/ 603720 w 1036210"/>
                <a:gd name="connsiteY8" fmla="*/ 1290064 h 1335540"/>
                <a:gd name="connsiteX9" fmla="*/ 601850 w 1036210"/>
                <a:gd name="connsiteY9" fmla="*/ 1293029 h 1335540"/>
                <a:gd name="connsiteX10" fmla="*/ 599980 w 1036210"/>
                <a:gd name="connsiteY10" fmla="*/ 1296325 h 1335540"/>
                <a:gd name="connsiteX11" fmla="*/ 597600 w 1036210"/>
                <a:gd name="connsiteY11" fmla="*/ 1299126 h 1335540"/>
                <a:gd name="connsiteX12" fmla="*/ 595220 w 1036210"/>
                <a:gd name="connsiteY12" fmla="*/ 1302092 h 1335540"/>
                <a:gd name="connsiteX13" fmla="*/ 592670 w 1036210"/>
                <a:gd name="connsiteY13" fmla="*/ 1304893 h 1335540"/>
                <a:gd name="connsiteX14" fmla="*/ 589950 w 1036210"/>
                <a:gd name="connsiteY14" fmla="*/ 1307694 h 1335540"/>
                <a:gd name="connsiteX15" fmla="*/ 587059 w 1036210"/>
                <a:gd name="connsiteY15" fmla="*/ 1310330 h 1335540"/>
                <a:gd name="connsiteX16" fmla="*/ 583829 w 1036210"/>
                <a:gd name="connsiteY16" fmla="*/ 1312802 h 1335540"/>
                <a:gd name="connsiteX17" fmla="*/ 580599 w 1036210"/>
                <a:gd name="connsiteY17" fmla="*/ 1315274 h 1335540"/>
                <a:gd name="connsiteX18" fmla="*/ 577029 w 1036210"/>
                <a:gd name="connsiteY18" fmla="*/ 1317580 h 1335540"/>
                <a:gd name="connsiteX19" fmla="*/ 573459 w 1036210"/>
                <a:gd name="connsiteY19" fmla="*/ 1319722 h 1335540"/>
                <a:gd name="connsiteX20" fmla="*/ 569549 w 1036210"/>
                <a:gd name="connsiteY20" fmla="*/ 1321864 h 1335540"/>
                <a:gd name="connsiteX21" fmla="*/ 565639 w 1036210"/>
                <a:gd name="connsiteY21" fmla="*/ 1323677 h 1335540"/>
                <a:gd name="connsiteX22" fmla="*/ 561729 w 1036210"/>
                <a:gd name="connsiteY22" fmla="*/ 1325654 h 1335540"/>
                <a:gd name="connsiteX23" fmla="*/ 557478 w 1036210"/>
                <a:gd name="connsiteY23" fmla="*/ 1327302 h 1335540"/>
                <a:gd name="connsiteX24" fmla="*/ 553058 w 1036210"/>
                <a:gd name="connsiteY24" fmla="*/ 1328785 h 1335540"/>
                <a:gd name="connsiteX25" fmla="*/ 548638 w 1036210"/>
                <a:gd name="connsiteY25" fmla="*/ 1330103 h 1335540"/>
                <a:gd name="connsiteX26" fmla="*/ 544047 w 1036210"/>
                <a:gd name="connsiteY26" fmla="*/ 1331256 h 1335540"/>
                <a:gd name="connsiteX27" fmla="*/ 539458 w 1036210"/>
                <a:gd name="connsiteY27" fmla="*/ 1332574 h 1335540"/>
                <a:gd name="connsiteX28" fmla="*/ 534697 w 1036210"/>
                <a:gd name="connsiteY28" fmla="*/ 1333398 h 1335540"/>
                <a:gd name="connsiteX29" fmla="*/ 529937 w 1036210"/>
                <a:gd name="connsiteY29" fmla="*/ 1334222 h 1335540"/>
                <a:gd name="connsiteX30" fmla="*/ 525007 w 1036210"/>
                <a:gd name="connsiteY30" fmla="*/ 1334881 h 1335540"/>
                <a:gd name="connsiteX31" fmla="*/ 519907 w 1036210"/>
                <a:gd name="connsiteY31" fmla="*/ 1335211 h 1335540"/>
                <a:gd name="connsiteX32" fmla="*/ 514806 w 1036210"/>
                <a:gd name="connsiteY32" fmla="*/ 1335540 h 1335540"/>
                <a:gd name="connsiteX33" fmla="*/ 509876 w 1036210"/>
                <a:gd name="connsiteY33" fmla="*/ 1335540 h 1335540"/>
                <a:gd name="connsiteX34" fmla="*/ 504606 w 1036210"/>
                <a:gd name="connsiteY34" fmla="*/ 1335540 h 1335540"/>
                <a:gd name="connsiteX35" fmla="*/ 499506 w 1036210"/>
                <a:gd name="connsiteY35" fmla="*/ 1335211 h 1335540"/>
                <a:gd name="connsiteX36" fmla="*/ 494406 w 1036210"/>
                <a:gd name="connsiteY36" fmla="*/ 1334881 h 1335540"/>
                <a:gd name="connsiteX37" fmla="*/ 489475 w 1036210"/>
                <a:gd name="connsiteY37" fmla="*/ 1334222 h 1335540"/>
                <a:gd name="connsiteX38" fmla="*/ 484715 w 1036210"/>
                <a:gd name="connsiteY38" fmla="*/ 1333398 h 1335540"/>
                <a:gd name="connsiteX39" fmla="*/ 479955 w 1036210"/>
                <a:gd name="connsiteY39" fmla="*/ 1332574 h 1335540"/>
                <a:gd name="connsiteX40" fmla="*/ 475365 w 1036210"/>
                <a:gd name="connsiteY40" fmla="*/ 1331256 h 1335540"/>
                <a:gd name="connsiteX41" fmla="*/ 470774 w 1036210"/>
                <a:gd name="connsiteY41" fmla="*/ 1330103 h 1335540"/>
                <a:gd name="connsiteX42" fmla="*/ 466354 w 1036210"/>
                <a:gd name="connsiteY42" fmla="*/ 1328785 h 1335540"/>
                <a:gd name="connsiteX43" fmla="*/ 462104 w 1036210"/>
                <a:gd name="connsiteY43" fmla="*/ 1327302 h 1335540"/>
                <a:gd name="connsiteX44" fmla="*/ 457854 w 1036210"/>
                <a:gd name="connsiteY44" fmla="*/ 1325654 h 1335540"/>
                <a:gd name="connsiteX45" fmla="*/ 453774 w 1036210"/>
                <a:gd name="connsiteY45" fmla="*/ 1323677 h 1335540"/>
                <a:gd name="connsiteX46" fmla="*/ 449864 w 1036210"/>
                <a:gd name="connsiteY46" fmla="*/ 1321864 h 1335540"/>
                <a:gd name="connsiteX47" fmla="*/ 445954 w 1036210"/>
                <a:gd name="connsiteY47" fmla="*/ 1319722 h 1335540"/>
                <a:gd name="connsiteX48" fmla="*/ 442383 w 1036210"/>
                <a:gd name="connsiteY48" fmla="*/ 1317580 h 1335540"/>
                <a:gd name="connsiteX49" fmla="*/ 438983 w 1036210"/>
                <a:gd name="connsiteY49" fmla="*/ 1315274 h 1335540"/>
                <a:gd name="connsiteX50" fmla="*/ 435753 w 1036210"/>
                <a:gd name="connsiteY50" fmla="*/ 1312802 h 1335540"/>
                <a:gd name="connsiteX51" fmla="*/ 432523 w 1036210"/>
                <a:gd name="connsiteY51" fmla="*/ 1310330 h 1335540"/>
                <a:gd name="connsiteX52" fmla="*/ 429633 w 1036210"/>
                <a:gd name="connsiteY52" fmla="*/ 1307694 h 1335540"/>
                <a:gd name="connsiteX53" fmla="*/ 426743 w 1036210"/>
                <a:gd name="connsiteY53" fmla="*/ 1304893 h 1335540"/>
                <a:gd name="connsiteX54" fmla="*/ 424192 w 1036210"/>
                <a:gd name="connsiteY54" fmla="*/ 1302092 h 1335540"/>
                <a:gd name="connsiteX55" fmla="*/ 421812 w 1036210"/>
                <a:gd name="connsiteY55" fmla="*/ 1299126 h 1335540"/>
                <a:gd name="connsiteX56" fmla="*/ 419432 w 1036210"/>
                <a:gd name="connsiteY56" fmla="*/ 1296325 h 1335540"/>
                <a:gd name="connsiteX57" fmla="*/ 417562 w 1036210"/>
                <a:gd name="connsiteY57" fmla="*/ 1293029 h 1335540"/>
                <a:gd name="connsiteX58" fmla="*/ 415862 w 1036210"/>
                <a:gd name="connsiteY58" fmla="*/ 1290064 h 1335540"/>
                <a:gd name="connsiteX59" fmla="*/ 414162 w 1036210"/>
                <a:gd name="connsiteY59" fmla="*/ 1286769 h 1335540"/>
                <a:gd name="connsiteX60" fmla="*/ 412802 w 1036210"/>
                <a:gd name="connsiteY60" fmla="*/ 1283473 h 1335540"/>
                <a:gd name="connsiteX61" fmla="*/ 411612 w 1036210"/>
                <a:gd name="connsiteY61" fmla="*/ 1280013 h 1335540"/>
                <a:gd name="connsiteX62" fmla="*/ 410762 w 1036210"/>
                <a:gd name="connsiteY62" fmla="*/ 1276553 h 1335540"/>
                <a:gd name="connsiteX63" fmla="*/ 410252 w 1036210"/>
                <a:gd name="connsiteY63" fmla="*/ 1273093 h 1335540"/>
                <a:gd name="connsiteX64" fmla="*/ 409912 w 1036210"/>
                <a:gd name="connsiteY64" fmla="*/ 1269632 h 1335540"/>
                <a:gd name="connsiteX65" fmla="*/ 376299 w 1036210"/>
                <a:gd name="connsiteY65" fmla="*/ 1180932 h 1335540"/>
                <a:gd name="connsiteX66" fmla="*/ 643113 w 1036210"/>
                <a:gd name="connsiteY66" fmla="*/ 1180932 h 1335540"/>
                <a:gd name="connsiteX67" fmla="*/ 646326 w 1036210"/>
                <a:gd name="connsiteY67" fmla="*/ 1181097 h 1335540"/>
                <a:gd name="connsiteX68" fmla="*/ 649539 w 1036210"/>
                <a:gd name="connsiteY68" fmla="*/ 1181592 h 1335540"/>
                <a:gd name="connsiteX69" fmla="*/ 652582 w 1036210"/>
                <a:gd name="connsiteY69" fmla="*/ 1182251 h 1335540"/>
                <a:gd name="connsiteX70" fmla="*/ 655456 w 1036210"/>
                <a:gd name="connsiteY70" fmla="*/ 1183405 h 1335540"/>
                <a:gd name="connsiteX71" fmla="*/ 658162 w 1036210"/>
                <a:gd name="connsiteY71" fmla="*/ 1184560 h 1335540"/>
                <a:gd name="connsiteX72" fmla="*/ 661036 w 1036210"/>
                <a:gd name="connsiteY72" fmla="*/ 1186209 h 1335540"/>
                <a:gd name="connsiteX73" fmla="*/ 663403 w 1036210"/>
                <a:gd name="connsiteY73" fmla="*/ 1188023 h 1335540"/>
                <a:gd name="connsiteX74" fmla="*/ 665601 w 1036210"/>
                <a:gd name="connsiteY74" fmla="*/ 1190002 h 1335540"/>
                <a:gd name="connsiteX75" fmla="*/ 667799 w 1036210"/>
                <a:gd name="connsiteY75" fmla="*/ 1192311 h 1335540"/>
                <a:gd name="connsiteX76" fmla="*/ 669490 w 1036210"/>
                <a:gd name="connsiteY76" fmla="*/ 1194619 h 1335540"/>
                <a:gd name="connsiteX77" fmla="*/ 671012 w 1036210"/>
                <a:gd name="connsiteY77" fmla="*/ 1197093 h 1335540"/>
                <a:gd name="connsiteX78" fmla="*/ 672365 w 1036210"/>
                <a:gd name="connsiteY78" fmla="*/ 1199896 h 1335540"/>
                <a:gd name="connsiteX79" fmla="*/ 673548 w 1036210"/>
                <a:gd name="connsiteY79" fmla="*/ 1202700 h 1335540"/>
                <a:gd name="connsiteX80" fmla="*/ 674394 w 1036210"/>
                <a:gd name="connsiteY80" fmla="*/ 1205668 h 1335540"/>
                <a:gd name="connsiteX81" fmla="*/ 674732 w 1036210"/>
                <a:gd name="connsiteY81" fmla="*/ 1208801 h 1335540"/>
                <a:gd name="connsiteX82" fmla="*/ 674901 w 1036210"/>
                <a:gd name="connsiteY82" fmla="*/ 1211935 h 1335540"/>
                <a:gd name="connsiteX83" fmla="*/ 674732 w 1036210"/>
                <a:gd name="connsiteY83" fmla="*/ 1215068 h 1335540"/>
                <a:gd name="connsiteX84" fmla="*/ 674394 w 1036210"/>
                <a:gd name="connsiteY84" fmla="*/ 1218201 h 1335540"/>
                <a:gd name="connsiteX85" fmla="*/ 673548 w 1036210"/>
                <a:gd name="connsiteY85" fmla="*/ 1221169 h 1335540"/>
                <a:gd name="connsiteX86" fmla="*/ 672365 w 1036210"/>
                <a:gd name="connsiteY86" fmla="*/ 1224138 h 1335540"/>
                <a:gd name="connsiteX87" fmla="*/ 671012 w 1036210"/>
                <a:gd name="connsiteY87" fmla="*/ 1226776 h 1335540"/>
                <a:gd name="connsiteX88" fmla="*/ 669490 w 1036210"/>
                <a:gd name="connsiteY88" fmla="*/ 1229415 h 1335540"/>
                <a:gd name="connsiteX89" fmla="*/ 667799 w 1036210"/>
                <a:gd name="connsiteY89" fmla="*/ 1231724 h 1335540"/>
                <a:gd name="connsiteX90" fmla="*/ 665601 w 1036210"/>
                <a:gd name="connsiteY90" fmla="*/ 1233867 h 1335540"/>
                <a:gd name="connsiteX91" fmla="*/ 663403 w 1036210"/>
                <a:gd name="connsiteY91" fmla="*/ 1236011 h 1335540"/>
                <a:gd name="connsiteX92" fmla="*/ 661036 w 1036210"/>
                <a:gd name="connsiteY92" fmla="*/ 1237660 h 1335540"/>
                <a:gd name="connsiteX93" fmla="*/ 658162 w 1036210"/>
                <a:gd name="connsiteY93" fmla="*/ 1239144 h 1335540"/>
                <a:gd name="connsiteX94" fmla="*/ 655456 w 1036210"/>
                <a:gd name="connsiteY94" fmla="*/ 1240464 h 1335540"/>
                <a:gd name="connsiteX95" fmla="*/ 652582 w 1036210"/>
                <a:gd name="connsiteY95" fmla="*/ 1241618 h 1335540"/>
                <a:gd name="connsiteX96" fmla="*/ 649539 w 1036210"/>
                <a:gd name="connsiteY96" fmla="*/ 1242443 h 1335540"/>
                <a:gd name="connsiteX97" fmla="*/ 646326 w 1036210"/>
                <a:gd name="connsiteY97" fmla="*/ 1242938 h 1335540"/>
                <a:gd name="connsiteX98" fmla="*/ 643113 w 1036210"/>
                <a:gd name="connsiteY98" fmla="*/ 1243102 h 1335540"/>
                <a:gd name="connsiteX99" fmla="*/ 376299 w 1036210"/>
                <a:gd name="connsiteY99" fmla="*/ 1243102 h 1335540"/>
                <a:gd name="connsiteX100" fmla="*/ 373086 w 1036210"/>
                <a:gd name="connsiteY100" fmla="*/ 1242938 h 1335540"/>
                <a:gd name="connsiteX101" fmla="*/ 369873 w 1036210"/>
                <a:gd name="connsiteY101" fmla="*/ 1242443 h 1335540"/>
                <a:gd name="connsiteX102" fmla="*/ 366830 w 1036210"/>
                <a:gd name="connsiteY102" fmla="*/ 1241618 h 1335540"/>
                <a:gd name="connsiteX103" fmla="*/ 363956 w 1036210"/>
                <a:gd name="connsiteY103" fmla="*/ 1240464 h 1335540"/>
                <a:gd name="connsiteX104" fmla="*/ 361250 w 1036210"/>
                <a:gd name="connsiteY104" fmla="*/ 1239144 h 1335540"/>
                <a:gd name="connsiteX105" fmla="*/ 358544 w 1036210"/>
                <a:gd name="connsiteY105" fmla="*/ 1237660 h 1335540"/>
                <a:gd name="connsiteX106" fmla="*/ 356009 w 1036210"/>
                <a:gd name="connsiteY106" fmla="*/ 1236011 h 1335540"/>
                <a:gd name="connsiteX107" fmla="*/ 353810 w 1036210"/>
                <a:gd name="connsiteY107" fmla="*/ 1233867 h 1335540"/>
                <a:gd name="connsiteX108" fmla="*/ 351781 w 1036210"/>
                <a:gd name="connsiteY108" fmla="*/ 1231724 h 1335540"/>
                <a:gd name="connsiteX109" fmla="*/ 349921 w 1036210"/>
                <a:gd name="connsiteY109" fmla="*/ 1229415 h 1335540"/>
                <a:gd name="connsiteX110" fmla="*/ 348399 w 1036210"/>
                <a:gd name="connsiteY110" fmla="*/ 1226776 h 1335540"/>
                <a:gd name="connsiteX111" fmla="*/ 346878 w 1036210"/>
                <a:gd name="connsiteY111" fmla="*/ 1224138 h 1335540"/>
                <a:gd name="connsiteX112" fmla="*/ 345864 w 1036210"/>
                <a:gd name="connsiteY112" fmla="*/ 1221169 h 1335540"/>
                <a:gd name="connsiteX113" fmla="*/ 345018 w 1036210"/>
                <a:gd name="connsiteY113" fmla="*/ 1218201 h 1335540"/>
                <a:gd name="connsiteX114" fmla="*/ 344680 w 1036210"/>
                <a:gd name="connsiteY114" fmla="*/ 1215068 h 1335540"/>
                <a:gd name="connsiteX115" fmla="*/ 344511 w 1036210"/>
                <a:gd name="connsiteY115" fmla="*/ 1211935 h 1335540"/>
                <a:gd name="connsiteX116" fmla="*/ 344680 w 1036210"/>
                <a:gd name="connsiteY116" fmla="*/ 1208801 h 1335540"/>
                <a:gd name="connsiteX117" fmla="*/ 345018 w 1036210"/>
                <a:gd name="connsiteY117" fmla="*/ 1205668 h 1335540"/>
                <a:gd name="connsiteX118" fmla="*/ 345864 w 1036210"/>
                <a:gd name="connsiteY118" fmla="*/ 1202700 h 1335540"/>
                <a:gd name="connsiteX119" fmla="*/ 346878 w 1036210"/>
                <a:gd name="connsiteY119" fmla="*/ 1199896 h 1335540"/>
                <a:gd name="connsiteX120" fmla="*/ 348399 w 1036210"/>
                <a:gd name="connsiteY120" fmla="*/ 1197093 h 1335540"/>
                <a:gd name="connsiteX121" fmla="*/ 349921 w 1036210"/>
                <a:gd name="connsiteY121" fmla="*/ 1194619 h 1335540"/>
                <a:gd name="connsiteX122" fmla="*/ 351781 w 1036210"/>
                <a:gd name="connsiteY122" fmla="*/ 1192311 h 1335540"/>
                <a:gd name="connsiteX123" fmla="*/ 353810 w 1036210"/>
                <a:gd name="connsiteY123" fmla="*/ 1190002 h 1335540"/>
                <a:gd name="connsiteX124" fmla="*/ 356009 w 1036210"/>
                <a:gd name="connsiteY124" fmla="*/ 1188023 h 1335540"/>
                <a:gd name="connsiteX125" fmla="*/ 358544 w 1036210"/>
                <a:gd name="connsiteY125" fmla="*/ 1186209 h 1335540"/>
                <a:gd name="connsiteX126" fmla="*/ 361250 w 1036210"/>
                <a:gd name="connsiteY126" fmla="*/ 1184560 h 1335540"/>
                <a:gd name="connsiteX127" fmla="*/ 363956 w 1036210"/>
                <a:gd name="connsiteY127" fmla="*/ 1183405 h 1335540"/>
                <a:gd name="connsiteX128" fmla="*/ 366830 w 1036210"/>
                <a:gd name="connsiteY128" fmla="*/ 1182251 h 1335540"/>
                <a:gd name="connsiteX129" fmla="*/ 369873 w 1036210"/>
                <a:gd name="connsiteY129" fmla="*/ 1181592 h 1335540"/>
                <a:gd name="connsiteX130" fmla="*/ 373086 w 1036210"/>
                <a:gd name="connsiteY130" fmla="*/ 1181097 h 1335540"/>
                <a:gd name="connsiteX131" fmla="*/ 376299 w 1036210"/>
                <a:gd name="connsiteY131" fmla="*/ 1099129 h 1335540"/>
                <a:gd name="connsiteX132" fmla="*/ 643113 w 1036210"/>
                <a:gd name="connsiteY132" fmla="*/ 1099129 h 1335540"/>
                <a:gd name="connsiteX133" fmla="*/ 646326 w 1036210"/>
                <a:gd name="connsiteY133" fmla="*/ 1099294 h 1335540"/>
                <a:gd name="connsiteX134" fmla="*/ 649539 w 1036210"/>
                <a:gd name="connsiteY134" fmla="*/ 1099625 h 1335540"/>
                <a:gd name="connsiteX135" fmla="*/ 652582 w 1036210"/>
                <a:gd name="connsiteY135" fmla="*/ 1100452 h 1335540"/>
                <a:gd name="connsiteX136" fmla="*/ 655456 w 1036210"/>
                <a:gd name="connsiteY136" fmla="*/ 1101609 h 1335540"/>
                <a:gd name="connsiteX137" fmla="*/ 658162 w 1036210"/>
                <a:gd name="connsiteY137" fmla="*/ 1102932 h 1335540"/>
                <a:gd name="connsiteX138" fmla="*/ 661036 w 1036210"/>
                <a:gd name="connsiteY138" fmla="*/ 1104420 h 1335540"/>
                <a:gd name="connsiteX139" fmla="*/ 663403 w 1036210"/>
                <a:gd name="connsiteY139" fmla="*/ 1106239 h 1335540"/>
                <a:gd name="connsiteX140" fmla="*/ 665601 w 1036210"/>
                <a:gd name="connsiteY140" fmla="*/ 1108223 h 1335540"/>
                <a:gd name="connsiteX141" fmla="*/ 667799 w 1036210"/>
                <a:gd name="connsiteY141" fmla="*/ 1110373 h 1335540"/>
                <a:gd name="connsiteX142" fmla="*/ 669490 w 1036210"/>
                <a:gd name="connsiteY142" fmla="*/ 1112853 h 1335540"/>
                <a:gd name="connsiteX143" fmla="*/ 671012 w 1036210"/>
                <a:gd name="connsiteY143" fmla="*/ 1115498 h 1335540"/>
                <a:gd name="connsiteX144" fmla="*/ 672365 w 1036210"/>
                <a:gd name="connsiteY144" fmla="*/ 1118144 h 1335540"/>
                <a:gd name="connsiteX145" fmla="*/ 673548 w 1036210"/>
                <a:gd name="connsiteY145" fmla="*/ 1120955 h 1335540"/>
                <a:gd name="connsiteX146" fmla="*/ 674394 w 1036210"/>
                <a:gd name="connsiteY146" fmla="*/ 1123931 h 1335540"/>
                <a:gd name="connsiteX147" fmla="*/ 674732 w 1036210"/>
                <a:gd name="connsiteY147" fmla="*/ 1127072 h 1335540"/>
                <a:gd name="connsiteX148" fmla="*/ 674901 w 1036210"/>
                <a:gd name="connsiteY148" fmla="*/ 1130214 h 1335540"/>
                <a:gd name="connsiteX149" fmla="*/ 674732 w 1036210"/>
                <a:gd name="connsiteY149" fmla="*/ 1133521 h 1335540"/>
                <a:gd name="connsiteX150" fmla="*/ 674394 w 1036210"/>
                <a:gd name="connsiteY150" fmla="*/ 1136497 h 1335540"/>
                <a:gd name="connsiteX151" fmla="*/ 673548 w 1036210"/>
                <a:gd name="connsiteY151" fmla="*/ 1139474 h 1335540"/>
                <a:gd name="connsiteX152" fmla="*/ 672365 w 1036210"/>
                <a:gd name="connsiteY152" fmla="*/ 1142284 h 1335540"/>
                <a:gd name="connsiteX153" fmla="*/ 671012 w 1036210"/>
                <a:gd name="connsiteY153" fmla="*/ 1145095 h 1335540"/>
                <a:gd name="connsiteX154" fmla="*/ 669490 w 1036210"/>
                <a:gd name="connsiteY154" fmla="*/ 1147575 h 1335540"/>
                <a:gd name="connsiteX155" fmla="*/ 667799 w 1036210"/>
                <a:gd name="connsiteY155" fmla="*/ 1150221 h 1335540"/>
                <a:gd name="connsiteX156" fmla="*/ 665601 w 1036210"/>
                <a:gd name="connsiteY156" fmla="*/ 1152371 h 1335540"/>
                <a:gd name="connsiteX157" fmla="*/ 663403 w 1036210"/>
                <a:gd name="connsiteY157" fmla="*/ 1154189 h 1335540"/>
                <a:gd name="connsiteX158" fmla="*/ 661036 w 1036210"/>
                <a:gd name="connsiteY158" fmla="*/ 1156008 h 1335540"/>
                <a:gd name="connsiteX159" fmla="*/ 658162 w 1036210"/>
                <a:gd name="connsiteY159" fmla="*/ 1157662 h 1335540"/>
                <a:gd name="connsiteX160" fmla="*/ 655456 w 1036210"/>
                <a:gd name="connsiteY160" fmla="*/ 1158985 h 1335540"/>
                <a:gd name="connsiteX161" fmla="*/ 652582 w 1036210"/>
                <a:gd name="connsiteY161" fmla="*/ 1159977 h 1335540"/>
                <a:gd name="connsiteX162" fmla="*/ 649539 w 1036210"/>
                <a:gd name="connsiteY162" fmla="*/ 1160638 h 1335540"/>
                <a:gd name="connsiteX163" fmla="*/ 646326 w 1036210"/>
                <a:gd name="connsiteY163" fmla="*/ 1161134 h 1335540"/>
                <a:gd name="connsiteX164" fmla="*/ 643113 w 1036210"/>
                <a:gd name="connsiteY164" fmla="*/ 1161299 h 1335540"/>
                <a:gd name="connsiteX165" fmla="*/ 376299 w 1036210"/>
                <a:gd name="connsiteY165" fmla="*/ 1161299 h 1335540"/>
                <a:gd name="connsiteX166" fmla="*/ 373086 w 1036210"/>
                <a:gd name="connsiteY166" fmla="*/ 1161134 h 1335540"/>
                <a:gd name="connsiteX167" fmla="*/ 369873 w 1036210"/>
                <a:gd name="connsiteY167" fmla="*/ 1160638 h 1335540"/>
                <a:gd name="connsiteX168" fmla="*/ 366830 w 1036210"/>
                <a:gd name="connsiteY168" fmla="*/ 1159977 h 1335540"/>
                <a:gd name="connsiteX169" fmla="*/ 363956 w 1036210"/>
                <a:gd name="connsiteY169" fmla="*/ 1158985 h 1335540"/>
                <a:gd name="connsiteX170" fmla="*/ 361250 w 1036210"/>
                <a:gd name="connsiteY170" fmla="*/ 1157662 h 1335540"/>
                <a:gd name="connsiteX171" fmla="*/ 358544 w 1036210"/>
                <a:gd name="connsiteY171" fmla="*/ 1156008 h 1335540"/>
                <a:gd name="connsiteX172" fmla="*/ 356009 w 1036210"/>
                <a:gd name="connsiteY172" fmla="*/ 1154189 h 1335540"/>
                <a:gd name="connsiteX173" fmla="*/ 353810 w 1036210"/>
                <a:gd name="connsiteY173" fmla="*/ 1152371 h 1335540"/>
                <a:gd name="connsiteX174" fmla="*/ 351781 w 1036210"/>
                <a:gd name="connsiteY174" fmla="*/ 1150221 h 1335540"/>
                <a:gd name="connsiteX175" fmla="*/ 349921 w 1036210"/>
                <a:gd name="connsiteY175" fmla="*/ 1147575 h 1335540"/>
                <a:gd name="connsiteX176" fmla="*/ 348399 w 1036210"/>
                <a:gd name="connsiteY176" fmla="*/ 1145095 h 1335540"/>
                <a:gd name="connsiteX177" fmla="*/ 346878 w 1036210"/>
                <a:gd name="connsiteY177" fmla="*/ 1142284 h 1335540"/>
                <a:gd name="connsiteX178" fmla="*/ 345864 w 1036210"/>
                <a:gd name="connsiteY178" fmla="*/ 1139474 h 1335540"/>
                <a:gd name="connsiteX179" fmla="*/ 345018 w 1036210"/>
                <a:gd name="connsiteY179" fmla="*/ 1136497 h 1335540"/>
                <a:gd name="connsiteX180" fmla="*/ 344680 w 1036210"/>
                <a:gd name="connsiteY180" fmla="*/ 1133521 h 1335540"/>
                <a:gd name="connsiteX181" fmla="*/ 344511 w 1036210"/>
                <a:gd name="connsiteY181" fmla="*/ 1130214 h 1335540"/>
                <a:gd name="connsiteX182" fmla="*/ 344680 w 1036210"/>
                <a:gd name="connsiteY182" fmla="*/ 1127072 h 1335540"/>
                <a:gd name="connsiteX183" fmla="*/ 345018 w 1036210"/>
                <a:gd name="connsiteY183" fmla="*/ 1123931 h 1335540"/>
                <a:gd name="connsiteX184" fmla="*/ 345864 w 1036210"/>
                <a:gd name="connsiteY184" fmla="*/ 1120955 h 1335540"/>
                <a:gd name="connsiteX185" fmla="*/ 346878 w 1036210"/>
                <a:gd name="connsiteY185" fmla="*/ 1118144 h 1335540"/>
                <a:gd name="connsiteX186" fmla="*/ 348399 w 1036210"/>
                <a:gd name="connsiteY186" fmla="*/ 1115498 h 1335540"/>
                <a:gd name="connsiteX187" fmla="*/ 349921 w 1036210"/>
                <a:gd name="connsiteY187" fmla="*/ 1112853 h 1335540"/>
                <a:gd name="connsiteX188" fmla="*/ 351781 w 1036210"/>
                <a:gd name="connsiteY188" fmla="*/ 1110373 h 1335540"/>
                <a:gd name="connsiteX189" fmla="*/ 353810 w 1036210"/>
                <a:gd name="connsiteY189" fmla="*/ 1108223 h 1335540"/>
                <a:gd name="connsiteX190" fmla="*/ 356009 w 1036210"/>
                <a:gd name="connsiteY190" fmla="*/ 1106239 h 1335540"/>
                <a:gd name="connsiteX191" fmla="*/ 358544 w 1036210"/>
                <a:gd name="connsiteY191" fmla="*/ 1104420 h 1335540"/>
                <a:gd name="connsiteX192" fmla="*/ 361250 w 1036210"/>
                <a:gd name="connsiteY192" fmla="*/ 1102932 h 1335540"/>
                <a:gd name="connsiteX193" fmla="*/ 363956 w 1036210"/>
                <a:gd name="connsiteY193" fmla="*/ 1101609 h 1335540"/>
                <a:gd name="connsiteX194" fmla="*/ 366830 w 1036210"/>
                <a:gd name="connsiteY194" fmla="*/ 1100452 h 1335540"/>
                <a:gd name="connsiteX195" fmla="*/ 369873 w 1036210"/>
                <a:gd name="connsiteY195" fmla="*/ 1099625 h 1335540"/>
                <a:gd name="connsiteX196" fmla="*/ 373086 w 1036210"/>
                <a:gd name="connsiteY196" fmla="*/ 1099294 h 1335540"/>
                <a:gd name="connsiteX197" fmla="*/ 794884 w 1036210"/>
                <a:gd name="connsiteY197" fmla="*/ 755120 h 1335540"/>
                <a:gd name="connsiteX198" fmla="*/ 794884 w 1036210"/>
                <a:gd name="connsiteY198" fmla="*/ 755447 h 1335540"/>
                <a:gd name="connsiteX199" fmla="*/ 794545 w 1036210"/>
                <a:gd name="connsiteY199" fmla="*/ 755774 h 1335540"/>
                <a:gd name="connsiteX200" fmla="*/ 796620 w 1036210"/>
                <a:gd name="connsiteY200" fmla="*/ 749272 h 1335540"/>
                <a:gd name="connsiteX201" fmla="*/ 796577 w 1036210"/>
                <a:gd name="connsiteY201" fmla="*/ 749886 h 1335540"/>
                <a:gd name="connsiteX202" fmla="*/ 796239 w 1036210"/>
                <a:gd name="connsiteY202" fmla="*/ 752176 h 1335540"/>
                <a:gd name="connsiteX203" fmla="*/ 795730 w 1036210"/>
                <a:gd name="connsiteY203" fmla="*/ 753811 h 1335540"/>
                <a:gd name="connsiteX204" fmla="*/ 795392 w 1036210"/>
                <a:gd name="connsiteY204" fmla="*/ 754466 h 1335540"/>
                <a:gd name="connsiteX205" fmla="*/ 795053 w 1036210"/>
                <a:gd name="connsiteY205" fmla="*/ 754956 h 1335540"/>
                <a:gd name="connsiteX206" fmla="*/ 794884 w 1036210"/>
                <a:gd name="connsiteY206" fmla="*/ 755120 h 1335540"/>
                <a:gd name="connsiteX207" fmla="*/ 794037 w 1036210"/>
                <a:gd name="connsiteY207" fmla="*/ 756592 h 1335540"/>
                <a:gd name="connsiteX208" fmla="*/ 793190 w 1036210"/>
                <a:gd name="connsiteY208" fmla="*/ 757573 h 1335540"/>
                <a:gd name="connsiteX209" fmla="*/ 794545 w 1036210"/>
                <a:gd name="connsiteY209" fmla="*/ 755283 h 1335540"/>
                <a:gd name="connsiteX210" fmla="*/ 795561 w 1036210"/>
                <a:gd name="connsiteY210" fmla="*/ 753157 h 1335540"/>
                <a:gd name="connsiteX211" fmla="*/ 796239 w 1036210"/>
                <a:gd name="connsiteY211" fmla="*/ 751358 h 1335540"/>
                <a:gd name="connsiteX212" fmla="*/ 796577 w 1036210"/>
                <a:gd name="connsiteY212" fmla="*/ 749559 h 1335540"/>
                <a:gd name="connsiteX213" fmla="*/ 796747 w 1036210"/>
                <a:gd name="connsiteY213" fmla="*/ 747269 h 1335540"/>
                <a:gd name="connsiteX214" fmla="*/ 796916 w 1036210"/>
                <a:gd name="connsiteY214" fmla="*/ 747596 h 1335540"/>
                <a:gd name="connsiteX215" fmla="*/ 796747 w 1036210"/>
                <a:gd name="connsiteY215" fmla="*/ 748414 h 1335540"/>
                <a:gd name="connsiteX216" fmla="*/ 796620 w 1036210"/>
                <a:gd name="connsiteY216" fmla="*/ 749272 h 1335540"/>
                <a:gd name="connsiteX217" fmla="*/ 796747 w 1036210"/>
                <a:gd name="connsiteY217" fmla="*/ 747432 h 1335540"/>
                <a:gd name="connsiteX218" fmla="*/ 767594 w 1036210"/>
                <a:gd name="connsiteY218" fmla="*/ 747128 h 1335540"/>
                <a:gd name="connsiteX219" fmla="*/ 767449 w 1036210"/>
                <a:gd name="connsiteY219" fmla="*/ 749231 h 1335540"/>
                <a:gd name="connsiteX220" fmla="*/ 767449 w 1036210"/>
                <a:gd name="connsiteY220" fmla="*/ 749068 h 1335540"/>
                <a:gd name="connsiteX221" fmla="*/ 767449 w 1036210"/>
                <a:gd name="connsiteY221" fmla="*/ 748250 h 1335540"/>
                <a:gd name="connsiteX222" fmla="*/ 769956 w 1036210"/>
                <a:gd name="connsiteY222" fmla="*/ 740595 h 1335540"/>
                <a:gd name="connsiteX223" fmla="*/ 769650 w 1036210"/>
                <a:gd name="connsiteY223" fmla="*/ 741053 h 1335540"/>
                <a:gd name="connsiteX224" fmla="*/ 768634 w 1036210"/>
                <a:gd name="connsiteY224" fmla="*/ 743179 h 1335540"/>
                <a:gd name="connsiteX225" fmla="*/ 767957 w 1036210"/>
                <a:gd name="connsiteY225" fmla="*/ 745306 h 1335540"/>
                <a:gd name="connsiteX226" fmla="*/ 767618 w 1036210"/>
                <a:gd name="connsiteY226" fmla="*/ 746941 h 1335540"/>
                <a:gd name="connsiteX227" fmla="*/ 767594 w 1036210"/>
                <a:gd name="connsiteY227" fmla="*/ 747128 h 1335540"/>
                <a:gd name="connsiteX228" fmla="*/ 767618 w 1036210"/>
                <a:gd name="connsiteY228" fmla="*/ 746778 h 1335540"/>
                <a:gd name="connsiteX229" fmla="*/ 767957 w 1036210"/>
                <a:gd name="connsiteY229" fmla="*/ 744815 h 1335540"/>
                <a:gd name="connsiteX230" fmla="*/ 768465 w 1036210"/>
                <a:gd name="connsiteY230" fmla="*/ 743016 h 1335540"/>
                <a:gd name="connsiteX231" fmla="*/ 768691 w 1036210"/>
                <a:gd name="connsiteY231" fmla="*/ 742634 h 1335540"/>
                <a:gd name="connsiteX232" fmla="*/ 768804 w 1036210"/>
                <a:gd name="connsiteY232" fmla="*/ 742525 h 1335540"/>
                <a:gd name="connsiteX233" fmla="*/ 768804 w 1036210"/>
                <a:gd name="connsiteY233" fmla="*/ 742443 h 1335540"/>
                <a:gd name="connsiteX234" fmla="*/ 769142 w 1036210"/>
                <a:gd name="connsiteY234" fmla="*/ 741871 h 1335540"/>
                <a:gd name="connsiteX235" fmla="*/ 769396 w 1036210"/>
                <a:gd name="connsiteY235" fmla="*/ 741380 h 1335540"/>
                <a:gd name="connsiteX236" fmla="*/ 769752 w 1036210"/>
                <a:gd name="connsiteY236" fmla="*/ 740791 h 1335540"/>
                <a:gd name="connsiteX237" fmla="*/ 770158 w 1036210"/>
                <a:gd name="connsiteY237" fmla="*/ 740290 h 1335540"/>
                <a:gd name="connsiteX238" fmla="*/ 770158 w 1036210"/>
                <a:gd name="connsiteY238" fmla="*/ 740399 h 1335540"/>
                <a:gd name="connsiteX239" fmla="*/ 769956 w 1036210"/>
                <a:gd name="connsiteY239" fmla="*/ 740595 h 1335540"/>
                <a:gd name="connsiteX240" fmla="*/ 1007792 w 1036210"/>
                <a:gd name="connsiteY240" fmla="*/ 303707 h 1335540"/>
                <a:gd name="connsiteX241" fmla="*/ 1036210 w 1036210"/>
                <a:gd name="connsiteY241" fmla="*/ 338777 h 1335540"/>
                <a:gd name="connsiteX242" fmla="*/ 941983 w 1036210"/>
                <a:gd name="connsiteY242" fmla="*/ 415129 h 1335540"/>
                <a:gd name="connsiteX243" fmla="*/ 913566 w 1036210"/>
                <a:gd name="connsiteY243" fmla="*/ 380058 h 1335540"/>
                <a:gd name="connsiteX244" fmla="*/ 28418 w 1036210"/>
                <a:gd name="connsiteY244" fmla="*/ 284751 h 1335540"/>
                <a:gd name="connsiteX245" fmla="*/ 122644 w 1036210"/>
                <a:gd name="connsiteY245" fmla="*/ 361103 h 1335540"/>
                <a:gd name="connsiteX246" fmla="*/ 94227 w 1036210"/>
                <a:gd name="connsiteY246" fmla="*/ 396174 h 1335540"/>
                <a:gd name="connsiteX247" fmla="*/ 0 w 1036210"/>
                <a:gd name="connsiteY247" fmla="*/ 319822 h 1335540"/>
                <a:gd name="connsiteX248" fmla="*/ 521216 w 1036210"/>
                <a:gd name="connsiteY248" fmla="*/ 260648 h 1335540"/>
                <a:gd name="connsiteX249" fmla="*/ 513426 w 1036210"/>
                <a:gd name="connsiteY249" fmla="*/ 260811 h 1335540"/>
                <a:gd name="connsiteX250" fmla="*/ 505636 w 1036210"/>
                <a:gd name="connsiteY250" fmla="*/ 261302 h 1335540"/>
                <a:gd name="connsiteX251" fmla="*/ 497846 w 1036210"/>
                <a:gd name="connsiteY251" fmla="*/ 261793 h 1335540"/>
                <a:gd name="connsiteX252" fmla="*/ 505636 w 1036210"/>
                <a:gd name="connsiteY252" fmla="*/ 262610 h 1335540"/>
                <a:gd name="connsiteX253" fmla="*/ 513257 w 1036210"/>
                <a:gd name="connsiteY253" fmla="*/ 263428 h 1335540"/>
                <a:gd name="connsiteX254" fmla="*/ 520877 w 1036210"/>
                <a:gd name="connsiteY254" fmla="*/ 264410 h 1335540"/>
                <a:gd name="connsiteX255" fmla="*/ 528667 w 1036210"/>
                <a:gd name="connsiteY255" fmla="*/ 265555 h 1335540"/>
                <a:gd name="connsiteX256" fmla="*/ 536288 w 1036210"/>
                <a:gd name="connsiteY256" fmla="*/ 267027 h 1335540"/>
                <a:gd name="connsiteX257" fmla="*/ 543740 w 1036210"/>
                <a:gd name="connsiteY257" fmla="*/ 268499 h 1335540"/>
                <a:gd name="connsiteX258" fmla="*/ 551191 w 1036210"/>
                <a:gd name="connsiteY258" fmla="*/ 270135 h 1335540"/>
                <a:gd name="connsiteX259" fmla="*/ 558642 w 1036210"/>
                <a:gd name="connsiteY259" fmla="*/ 271770 h 1335540"/>
                <a:gd name="connsiteX260" fmla="*/ 566263 w 1036210"/>
                <a:gd name="connsiteY260" fmla="*/ 273897 h 1335540"/>
                <a:gd name="connsiteX261" fmla="*/ 573545 w 1036210"/>
                <a:gd name="connsiteY261" fmla="*/ 275860 h 1335540"/>
                <a:gd name="connsiteX262" fmla="*/ 580827 w 1036210"/>
                <a:gd name="connsiteY262" fmla="*/ 277986 h 1335540"/>
                <a:gd name="connsiteX263" fmla="*/ 587939 w 1036210"/>
                <a:gd name="connsiteY263" fmla="*/ 280440 h 1335540"/>
                <a:gd name="connsiteX264" fmla="*/ 595052 w 1036210"/>
                <a:gd name="connsiteY264" fmla="*/ 282893 h 1335540"/>
                <a:gd name="connsiteX265" fmla="*/ 602165 w 1036210"/>
                <a:gd name="connsiteY265" fmla="*/ 285674 h 1335540"/>
                <a:gd name="connsiteX266" fmla="*/ 609108 w 1036210"/>
                <a:gd name="connsiteY266" fmla="*/ 288455 h 1335540"/>
                <a:gd name="connsiteX267" fmla="*/ 616052 w 1036210"/>
                <a:gd name="connsiteY267" fmla="*/ 291562 h 1335540"/>
                <a:gd name="connsiteX268" fmla="*/ 623164 w 1036210"/>
                <a:gd name="connsiteY268" fmla="*/ 294507 h 1335540"/>
                <a:gd name="connsiteX269" fmla="*/ 629938 w 1036210"/>
                <a:gd name="connsiteY269" fmla="*/ 297942 h 1335540"/>
                <a:gd name="connsiteX270" fmla="*/ 636542 w 1036210"/>
                <a:gd name="connsiteY270" fmla="*/ 301213 h 1335540"/>
                <a:gd name="connsiteX271" fmla="*/ 643147 w 1036210"/>
                <a:gd name="connsiteY271" fmla="*/ 304812 h 1335540"/>
                <a:gd name="connsiteX272" fmla="*/ 649751 w 1036210"/>
                <a:gd name="connsiteY272" fmla="*/ 308410 h 1335540"/>
                <a:gd name="connsiteX273" fmla="*/ 656187 w 1036210"/>
                <a:gd name="connsiteY273" fmla="*/ 312172 h 1335540"/>
                <a:gd name="connsiteX274" fmla="*/ 662453 w 1036210"/>
                <a:gd name="connsiteY274" fmla="*/ 316261 h 1335540"/>
                <a:gd name="connsiteX275" fmla="*/ 668719 w 1036210"/>
                <a:gd name="connsiteY275" fmla="*/ 320187 h 1335540"/>
                <a:gd name="connsiteX276" fmla="*/ 674816 w 1036210"/>
                <a:gd name="connsiteY276" fmla="*/ 324440 h 1335540"/>
                <a:gd name="connsiteX277" fmla="*/ 680912 w 1036210"/>
                <a:gd name="connsiteY277" fmla="*/ 328693 h 1335540"/>
                <a:gd name="connsiteX278" fmla="*/ 686839 w 1036210"/>
                <a:gd name="connsiteY278" fmla="*/ 333273 h 1335540"/>
                <a:gd name="connsiteX279" fmla="*/ 692597 w 1036210"/>
                <a:gd name="connsiteY279" fmla="*/ 337689 h 1335540"/>
                <a:gd name="connsiteX280" fmla="*/ 698355 w 1036210"/>
                <a:gd name="connsiteY280" fmla="*/ 342433 h 1335540"/>
                <a:gd name="connsiteX281" fmla="*/ 703774 w 1036210"/>
                <a:gd name="connsiteY281" fmla="*/ 347176 h 1335540"/>
                <a:gd name="connsiteX282" fmla="*/ 709362 w 1036210"/>
                <a:gd name="connsiteY282" fmla="*/ 352083 h 1335540"/>
                <a:gd name="connsiteX283" fmla="*/ 714612 w 1036210"/>
                <a:gd name="connsiteY283" fmla="*/ 356990 h 1335540"/>
                <a:gd name="connsiteX284" fmla="*/ 719862 w 1036210"/>
                <a:gd name="connsiteY284" fmla="*/ 362225 h 1335540"/>
                <a:gd name="connsiteX285" fmla="*/ 725112 w 1036210"/>
                <a:gd name="connsiteY285" fmla="*/ 367459 h 1335540"/>
                <a:gd name="connsiteX286" fmla="*/ 730023 w 1036210"/>
                <a:gd name="connsiteY286" fmla="*/ 372857 h 1335540"/>
                <a:gd name="connsiteX287" fmla="*/ 734765 w 1036210"/>
                <a:gd name="connsiteY287" fmla="*/ 378254 h 1335540"/>
                <a:gd name="connsiteX288" fmla="*/ 739507 w 1036210"/>
                <a:gd name="connsiteY288" fmla="*/ 383816 h 1335540"/>
                <a:gd name="connsiteX289" fmla="*/ 744248 w 1036210"/>
                <a:gd name="connsiteY289" fmla="*/ 389541 h 1335540"/>
                <a:gd name="connsiteX290" fmla="*/ 748651 w 1036210"/>
                <a:gd name="connsiteY290" fmla="*/ 395266 h 1335540"/>
                <a:gd name="connsiteX291" fmla="*/ 752885 w 1036210"/>
                <a:gd name="connsiteY291" fmla="*/ 401154 h 1335540"/>
                <a:gd name="connsiteX292" fmla="*/ 757119 w 1036210"/>
                <a:gd name="connsiteY292" fmla="*/ 407043 h 1335540"/>
                <a:gd name="connsiteX293" fmla="*/ 761352 w 1036210"/>
                <a:gd name="connsiteY293" fmla="*/ 412931 h 1335540"/>
                <a:gd name="connsiteX294" fmla="*/ 765078 w 1036210"/>
                <a:gd name="connsiteY294" fmla="*/ 418983 h 1335540"/>
                <a:gd name="connsiteX295" fmla="*/ 768973 w 1036210"/>
                <a:gd name="connsiteY295" fmla="*/ 425199 h 1335540"/>
                <a:gd name="connsiteX296" fmla="*/ 772529 w 1036210"/>
                <a:gd name="connsiteY296" fmla="*/ 431415 h 1335540"/>
                <a:gd name="connsiteX297" fmla="*/ 776086 w 1036210"/>
                <a:gd name="connsiteY297" fmla="*/ 437794 h 1335540"/>
                <a:gd name="connsiteX298" fmla="*/ 779473 w 1036210"/>
                <a:gd name="connsiteY298" fmla="*/ 444173 h 1335540"/>
                <a:gd name="connsiteX299" fmla="*/ 782521 w 1036210"/>
                <a:gd name="connsiteY299" fmla="*/ 450552 h 1335540"/>
                <a:gd name="connsiteX300" fmla="*/ 785739 w 1036210"/>
                <a:gd name="connsiteY300" fmla="*/ 457095 h 1335540"/>
                <a:gd name="connsiteX301" fmla="*/ 788448 w 1036210"/>
                <a:gd name="connsiteY301" fmla="*/ 463638 h 1335540"/>
                <a:gd name="connsiteX302" fmla="*/ 791158 w 1036210"/>
                <a:gd name="connsiteY302" fmla="*/ 470181 h 1335540"/>
                <a:gd name="connsiteX303" fmla="*/ 793698 w 1036210"/>
                <a:gd name="connsiteY303" fmla="*/ 476887 h 1335540"/>
                <a:gd name="connsiteX304" fmla="*/ 796069 w 1036210"/>
                <a:gd name="connsiteY304" fmla="*/ 483594 h 1335540"/>
                <a:gd name="connsiteX305" fmla="*/ 798440 w 1036210"/>
                <a:gd name="connsiteY305" fmla="*/ 490464 h 1335540"/>
                <a:gd name="connsiteX306" fmla="*/ 800472 w 1036210"/>
                <a:gd name="connsiteY306" fmla="*/ 497333 h 1335540"/>
                <a:gd name="connsiteX307" fmla="*/ 802335 w 1036210"/>
                <a:gd name="connsiteY307" fmla="*/ 504203 h 1335540"/>
                <a:gd name="connsiteX308" fmla="*/ 804029 w 1036210"/>
                <a:gd name="connsiteY308" fmla="*/ 511073 h 1335540"/>
                <a:gd name="connsiteX309" fmla="*/ 805722 w 1036210"/>
                <a:gd name="connsiteY309" fmla="*/ 517943 h 1335540"/>
                <a:gd name="connsiteX310" fmla="*/ 807246 w 1036210"/>
                <a:gd name="connsiteY310" fmla="*/ 524977 h 1335540"/>
                <a:gd name="connsiteX311" fmla="*/ 808432 w 1036210"/>
                <a:gd name="connsiteY311" fmla="*/ 532010 h 1335540"/>
                <a:gd name="connsiteX312" fmla="*/ 809448 w 1036210"/>
                <a:gd name="connsiteY312" fmla="*/ 539207 h 1335540"/>
                <a:gd name="connsiteX313" fmla="*/ 810464 w 1036210"/>
                <a:gd name="connsiteY313" fmla="*/ 546241 h 1335540"/>
                <a:gd name="connsiteX314" fmla="*/ 811311 w 1036210"/>
                <a:gd name="connsiteY314" fmla="*/ 553274 h 1335540"/>
                <a:gd name="connsiteX315" fmla="*/ 811988 w 1036210"/>
                <a:gd name="connsiteY315" fmla="*/ 560308 h 1335540"/>
                <a:gd name="connsiteX316" fmla="*/ 812327 w 1036210"/>
                <a:gd name="connsiteY316" fmla="*/ 567341 h 1335540"/>
                <a:gd name="connsiteX317" fmla="*/ 812665 w 1036210"/>
                <a:gd name="connsiteY317" fmla="*/ 574539 h 1335540"/>
                <a:gd name="connsiteX318" fmla="*/ 812835 w 1036210"/>
                <a:gd name="connsiteY318" fmla="*/ 581736 h 1335540"/>
                <a:gd name="connsiteX319" fmla="*/ 812665 w 1036210"/>
                <a:gd name="connsiteY319" fmla="*/ 588769 h 1335540"/>
                <a:gd name="connsiteX320" fmla="*/ 812496 w 1036210"/>
                <a:gd name="connsiteY320" fmla="*/ 595966 h 1335540"/>
                <a:gd name="connsiteX321" fmla="*/ 812157 w 1036210"/>
                <a:gd name="connsiteY321" fmla="*/ 603000 h 1335540"/>
                <a:gd name="connsiteX322" fmla="*/ 811649 w 1036210"/>
                <a:gd name="connsiteY322" fmla="*/ 610033 h 1335540"/>
                <a:gd name="connsiteX323" fmla="*/ 810972 w 1036210"/>
                <a:gd name="connsiteY323" fmla="*/ 617067 h 1335540"/>
                <a:gd name="connsiteX324" fmla="*/ 809956 w 1036210"/>
                <a:gd name="connsiteY324" fmla="*/ 624427 h 1335540"/>
                <a:gd name="connsiteX325" fmla="*/ 808940 w 1036210"/>
                <a:gd name="connsiteY325" fmla="*/ 631461 h 1335540"/>
                <a:gd name="connsiteX326" fmla="*/ 807754 w 1036210"/>
                <a:gd name="connsiteY326" fmla="*/ 638331 h 1335540"/>
                <a:gd name="connsiteX327" fmla="*/ 806569 w 1036210"/>
                <a:gd name="connsiteY327" fmla="*/ 645364 h 1335540"/>
                <a:gd name="connsiteX328" fmla="*/ 805045 w 1036210"/>
                <a:gd name="connsiteY328" fmla="*/ 652398 h 1335540"/>
                <a:gd name="connsiteX329" fmla="*/ 803182 w 1036210"/>
                <a:gd name="connsiteY329" fmla="*/ 659268 h 1335540"/>
                <a:gd name="connsiteX330" fmla="*/ 801488 w 1036210"/>
                <a:gd name="connsiteY330" fmla="*/ 666301 h 1335540"/>
                <a:gd name="connsiteX331" fmla="*/ 799456 w 1036210"/>
                <a:gd name="connsiteY331" fmla="*/ 673171 h 1335540"/>
                <a:gd name="connsiteX332" fmla="*/ 797255 w 1036210"/>
                <a:gd name="connsiteY332" fmla="*/ 679878 h 1335540"/>
                <a:gd name="connsiteX333" fmla="*/ 795053 w 1036210"/>
                <a:gd name="connsiteY333" fmla="*/ 686748 h 1335540"/>
                <a:gd name="connsiteX334" fmla="*/ 792513 w 1036210"/>
                <a:gd name="connsiteY334" fmla="*/ 693454 h 1335540"/>
                <a:gd name="connsiteX335" fmla="*/ 789803 w 1036210"/>
                <a:gd name="connsiteY335" fmla="*/ 700160 h 1335540"/>
                <a:gd name="connsiteX336" fmla="*/ 787094 w 1036210"/>
                <a:gd name="connsiteY336" fmla="*/ 706703 h 1335540"/>
                <a:gd name="connsiteX337" fmla="*/ 784045 w 1036210"/>
                <a:gd name="connsiteY337" fmla="*/ 713246 h 1335540"/>
                <a:gd name="connsiteX338" fmla="*/ 780997 w 1036210"/>
                <a:gd name="connsiteY338" fmla="*/ 719789 h 1335540"/>
                <a:gd name="connsiteX339" fmla="*/ 777610 w 1036210"/>
                <a:gd name="connsiteY339" fmla="*/ 726332 h 1335540"/>
                <a:gd name="connsiteX340" fmla="*/ 774392 w 1036210"/>
                <a:gd name="connsiteY340" fmla="*/ 732711 h 1335540"/>
                <a:gd name="connsiteX341" fmla="*/ 770666 w 1036210"/>
                <a:gd name="connsiteY341" fmla="*/ 738926 h 1335540"/>
                <a:gd name="connsiteX342" fmla="*/ 769933 w 1036210"/>
                <a:gd name="connsiteY342" fmla="*/ 740344 h 1335540"/>
                <a:gd name="connsiteX343" fmla="*/ 769650 w 1036210"/>
                <a:gd name="connsiteY343" fmla="*/ 740726 h 1335540"/>
                <a:gd name="connsiteX344" fmla="*/ 769820 w 1036210"/>
                <a:gd name="connsiteY344" fmla="*/ 740563 h 1335540"/>
                <a:gd name="connsiteX345" fmla="*/ 769933 w 1036210"/>
                <a:gd name="connsiteY345" fmla="*/ 740344 h 1335540"/>
                <a:gd name="connsiteX346" fmla="*/ 770497 w 1036210"/>
                <a:gd name="connsiteY346" fmla="*/ 739581 h 1335540"/>
                <a:gd name="connsiteX347" fmla="*/ 771175 w 1036210"/>
                <a:gd name="connsiteY347" fmla="*/ 738763 h 1335540"/>
                <a:gd name="connsiteX348" fmla="*/ 770158 w 1036210"/>
                <a:gd name="connsiteY348" fmla="*/ 740290 h 1335540"/>
                <a:gd name="connsiteX349" fmla="*/ 770158 w 1036210"/>
                <a:gd name="connsiteY349" fmla="*/ 740235 h 1335540"/>
                <a:gd name="connsiteX350" fmla="*/ 769989 w 1036210"/>
                <a:gd name="connsiteY350" fmla="*/ 740399 h 1335540"/>
                <a:gd name="connsiteX351" fmla="*/ 769752 w 1036210"/>
                <a:gd name="connsiteY351" fmla="*/ 740791 h 1335540"/>
                <a:gd name="connsiteX352" fmla="*/ 769650 w 1036210"/>
                <a:gd name="connsiteY352" fmla="*/ 740889 h 1335540"/>
                <a:gd name="connsiteX353" fmla="*/ 769396 w 1036210"/>
                <a:gd name="connsiteY353" fmla="*/ 741380 h 1335540"/>
                <a:gd name="connsiteX354" fmla="*/ 768804 w 1036210"/>
                <a:gd name="connsiteY354" fmla="*/ 742361 h 1335540"/>
                <a:gd name="connsiteX355" fmla="*/ 768804 w 1036210"/>
                <a:gd name="connsiteY355" fmla="*/ 742443 h 1335540"/>
                <a:gd name="connsiteX356" fmla="*/ 768691 w 1036210"/>
                <a:gd name="connsiteY356" fmla="*/ 742634 h 1335540"/>
                <a:gd name="connsiteX357" fmla="*/ 768465 w 1036210"/>
                <a:gd name="connsiteY357" fmla="*/ 742852 h 1335540"/>
                <a:gd name="connsiteX358" fmla="*/ 766941 w 1036210"/>
                <a:gd name="connsiteY358" fmla="*/ 746124 h 1335540"/>
                <a:gd name="connsiteX359" fmla="*/ 763554 w 1036210"/>
                <a:gd name="connsiteY359" fmla="*/ 752339 h 1335540"/>
                <a:gd name="connsiteX360" fmla="*/ 759828 w 1036210"/>
                <a:gd name="connsiteY360" fmla="*/ 758555 h 1335540"/>
                <a:gd name="connsiteX361" fmla="*/ 756272 w 1036210"/>
                <a:gd name="connsiteY361" fmla="*/ 764771 h 1335540"/>
                <a:gd name="connsiteX362" fmla="*/ 752208 w 1036210"/>
                <a:gd name="connsiteY362" fmla="*/ 770823 h 1335540"/>
                <a:gd name="connsiteX363" fmla="*/ 748143 w 1036210"/>
                <a:gd name="connsiteY363" fmla="*/ 776875 h 1335540"/>
                <a:gd name="connsiteX364" fmla="*/ 743910 w 1036210"/>
                <a:gd name="connsiteY364" fmla="*/ 783090 h 1335540"/>
                <a:gd name="connsiteX365" fmla="*/ 739337 w 1036210"/>
                <a:gd name="connsiteY365" fmla="*/ 789142 h 1335540"/>
                <a:gd name="connsiteX366" fmla="*/ 730531 w 1036210"/>
                <a:gd name="connsiteY366" fmla="*/ 801247 h 1335540"/>
                <a:gd name="connsiteX367" fmla="*/ 721556 w 1036210"/>
                <a:gd name="connsiteY367" fmla="*/ 813678 h 1335540"/>
                <a:gd name="connsiteX368" fmla="*/ 717152 w 1036210"/>
                <a:gd name="connsiteY368" fmla="*/ 820057 h 1335540"/>
                <a:gd name="connsiteX369" fmla="*/ 712749 w 1036210"/>
                <a:gd name="connsiteY369" fmla="*/ 826600 h 1335540"/>
                <a:gd name="connsiteX370" fmla="*/ 708515 w 1036210"/>
                <a:gd name="connsiteY370" fmla="*/ 832979 h 1335540"/>
                <a:gd name="connsiteX371" fmla="*/ 704620 w 1036210"/>
                <a:gd name="connsiteY371" fmla="*/ 839686 h 1335540"/>
                <a:gd name="connsiteX372" fmla="*/ 700556 w 1036210"/>
                <a:gd name="connsiteY372" fmla="*/ 846392 h 1335540"/>
                <a:gd name="connsiteX373" fmla="*/ 696661 w 1036210"/>
                <a:gd name="connsiteY373" fmla="*/ 853098 h 1335540"/>
                <a:gd name="connsiteX374" fmla="*/ 693105 w 1036210"/>
                <a:gd name="connsiteY374" fmla="*/ 860295 h 1335540"/>
                <a:gd name="connsiteX375" fmla="*/ 689549 w 1036210"/>
                <a:gd name="connsiteY375" fmla="*/ 867165 h 1335540"/>
                <a:gd name="connsiteX376" fmla="*/ 686500 w 1036210"/>
                <a:gd name="connsiteY376" fmla="*/ 874362 h 1335540"/>
                <a:gd name="connsiteX377" fmla="*/ 683452 w 1036210"/>
                <a:gd name="connsiteY377" fmla="*/ 881396 h 1335540"/>
                <a:gd name="connsiteX378" fmla="*/ 680743 w 1036210"/>
                <a:gd name="connsiteY378" fmla="*/ 888757 h 1335540"/>
                <a:gd name="connsiteX379" fmla="*/ 678203 w 1036210"/>
                <a:gd name="connsiteY379" fmla="*/ 896281 h 1335540"/>
                <a:gd name="connsiteX380" fmla="*/ 676001 w 1036210"/>
                <a:gd name="connsiteY380" fmla="*/ 903642 h 1335540"/>
                <a:gd name="connsiteX381" fmla="*/ 673969 w 1036210"/>
                <a:gd name="connsiteY381" fmla="*/ 911002 h 1335540"/>
                <a:gd name="connsiteX382" fmla="*/ 672106 w 1036210"/>
                <a:gd name="connsiteY382" fmla="*/ 918526 h 1335540"/>
                <a:gd name="connsiteX383" fmla="*/ 670582 w 1036210"/>
                <a:gd name="connsiteY383" fmla="*/ 926051 h 1335540"/>
                <a:gd name="connsiteX384" fmla="*/ 669227 w 1036210"/>
                <a:gd name="connsiteY384" fmla="*/ 933575 h 1335540"/>
                <a:gd name="connsiteX385" fmla="*/ 668211 w 1036210"/>
                <a:gd name="connsiteY385" fmla="*/ 941099 h 1335540"/>
                <a:gd name="connsiteX386" fmla="*/ 667364 w 1036210"/>
                <a:gd name="connsiteY386" fmla="*/ 948623 h 1335540"/>
                <a:gd name="connsiteX387" fmla="*/ 666687 w 1036210"/>
                <a:gd name="connsiteY387" fmla="*/ 956311 h 1335540"/>
                <a:gd name="connsiteX388" fmla="*/ 666009 w 1036210"/>
                <a:gd name="connsiteY388" fmla="*/ 963999 h 1335540"/>
                <a:gd name="connsiteX389" fmla="*/ 665840 w 1036210"/>
                <a:gd name="connsiteY389" fmla="*/ 971523 h 1335540"/>
                <a:gd name="connsiteX390" fmla="*/ 665671 w 1036210"/>
                <a:gd name="connsiteY390" fmla="*/ 979047 h 1335540"/>
                <a:gd name="connsiteX391" fmla="*/ 665840 w 1036210"/>
                <a:gd name="connsiteY391" fmla="*/ 986735 h 1335540"/>
                <a:gd name="connsiteX392" fmla="*/ 666179 w 1036210"/>
                <a:gd name="connsiteY392" fmla="*/ 994259 h 1335540"/>
                <a:gd name="connsiteX393" fmla="*/ 666687 w 1036210"/>
                <a:gd name="connsiteY393" fmla="*/ 1001784 h 1335540"/>
                <a:gd name="connsiteX394" fmla="*/ 667703 w 1036210"/>
                <a:gd name="connsiteY394" fmla="*/ 994259 h 1335540"/>
                <a:gd name="connsiteX395" fmla="*/ 668549 w 1036210"/>
                <a:gd name="connsiteY395" fmla="*/ 986899 h 1335540"/>
                <a:gd name="connsiteX396" fmla="*/ 669735 w 1036210"/>
                <a:gd name="connsiteY396" fmla="*/ 979374 h 1335540"/>
                <a:gd name="connsiteX397" fmla="*/ 670920 w 1036210"/>
                <a:gd name="connsiteY397" fmla="*/ 972014 h 1335540"/>
                <a:gd name="connsiteX398" fmla="*/ 672275 w 1036210"/>
                <a:gd name="connsiteY398" fmla="*/ 964653 h 1335540"/>
                <a:gd name="connsiteX399" fmla="*/ 673969 w 1036210"/>
                <a:gd name="connsiteY399" fmla="*/ 957293 h 1335540"/>
                <a:gd name="connsiteX400" fmla="*/ 675662 w 1036210"/>
                <a:gd name="connsiteY400" fmla="*/ 949932 h 1335540"/>
                <a:gd name="connsiteX401" fmla="*/ 677525 w 1036210"/>
                <a:gd name="connsiteY401" fmla="*/ 942898 h 1335540"/>
                <a:gd name="connsiteX402" fmla="*/ 679557 w 1036210"/>
                <a:gd name="connsiteY402" fmla="*/ 935701 h 1335540"/>
                <a:gd name="connsiteX403" fmla="*/ 681759 w 1036210"/>
                <a:gd name="connsiteY403" fmla="*/ 928668 h 1335540"/>
                <a:gd name="connsiteX404" fmla="*/ 683960 w 1036210"/>
                <a:gd name="connsiteY404" fmla="*/ 921634 h 1335540"/>
                <a:gd name="connsiteX405" fmla="*/ 686670 w 1036210"/>
                <a:gd name="connsiteY405" fmla="*/ 914764 h 1335540"/>
                <a:gd name="connsiteX406" fmla="*/ 689379 w 1036210"/>
                <a:gd name="connsiteY406" fmla="*/ 908058 h 1335540"/>
                <a:gd name="connsiteX407" fmla="*/ 692428 w 1036210"/>
                <a:gd name="connsiteY407" fmla="*/ 901188 h 1335540"/>
                <a:gd name="connsiteX408" fmla="*/ 695476 w 1036210"/>
                <a:gd name="connsiteY408" fmla="*/ 894482 h 1335540"/>
                <a:gd name="connsiteX409" fmla="*/ 698863 w 1036210"/>
                <a:gd name="connsiteY409" fmla="*/ 887939 h 1335540"/>
                <a:gd name="connsiteX410" fmla="*/ 702250 w 1036210"/>
                <a:gd name="connsiteY410" fmla="*/ 881396 h 1335540"/>
                <a:gd name="connsiteX411" fmla="*/ 705975 w 1036210"/>
                <a:gd name="connsiteY411" fmla="*/ 875180 h 1335540"/>
                <a:gd name="connsiteX412" fmla="*/ 709701 w 1036210"/>
                <a:gd name="connsiteY412" fmla="*/ 868801 h 1335540"/>
                <a:gd name="connsiteX413" fmla="*/ 713765 w 1036210"/>
                <a:gd name="connsiteY413" fmla="*/ 862749 h 1335540"/>
                <a:gd name="connsiteX414" fmla="*/ 717999 w 1036210"/>
                <a:gd name="connsiteY414" fmla="*/ 856697 h 1335540"/>
                <a:gd name="connsiteX415" fmla="*/ 722064 w 1036210"/>
                <a:gd name="connsiteY415" fmla="*/ 850645 h 1335540"/>
                <a:gd name="connsiteX416" fmla="*/ 726636 w 1036210"/>
                <a:gd name="connsiteY416" fmla="*/ 844756 h 1335540"/>
                <a:gd name="connsiteX417" fmla="*/ 731209 w 1036210"/>
                <a:gd name="connsiteY417" fmla="*/ 838868 h 1335540"/>
                <a:gd name="connsiteX418" fmla="*/ 740523 w 1036210"/>
                <a:gd name="connsiteY418" fmla="*/ 827254 h 1335540"/>
                <a:gd name="connsiteX419" fmla="*/ 750176 w 1036210"/>
                <a:gd name="connsiteY419" fmla="*/ 815641 h 1335540"/>
                <a:gd name="connsiteX420" fmla="*/ 759998 w 1036210"/>
                <a:gd name="connsiteY420" fmla="*/ 803864 h 1335540"/>
                <a:gd name="connsiteX421" fmla="*/ 769820 w 1036210"/>
                <a:gd name="connsiteY421" fmla="*/ 791923 h 1335540"/>
                <a:gd name="connsiteX422" fmla="*/ 774562 w 1036210"/>
                <a:gd name="connsiteY422" fmla="*/ 785708 h 1335540"/>
                <a:gd name="connsiteX423" fmla="*/ 779473 w 1036210"/>
                <a:gd name="connsiteY423" fmla="*/ 779328 h 1335540"/>
                <a:gd name="connsiteX424" fmla="*/ 783876 w 1036210"/>
                <a:gd name="connsiteY424" fmla="*/ 772949 h 1335540"/>
                <a:gd name="connsiteX425" fmla="*/ 788279 w 1036210"/>
                <a:gd name="connsiteY425" fmla="*/ 766243 h 1335540"/>
                <a:gd name="connsiteX426" fmla="*/ 790481 w 1036210"/>
                <a:gd name="connsiteY426" fmla="*/ 762971 h 1335540"/>
                <a:gd name="connsiteX427" fmla="*/ 792682 w 1036210"/>
                <a:gd name="connsiteY427" fmla="*/ 759373 h 1335540"/>
                <a:gd name="connsiteX428" fmla="*/ 794037 w 1036210"/>
                <a:gd name="connsiteY428" fmla="*/ 756756 h 1335540"/>
                <a:gd name="connsiteX429" fmla="*/ 794545 w 1036210"/>
                <a:gd name="connsiteY429" fmla="*/ 756101 h 1335540"/>
                <a:gd name="connsiteX430" fmla="*/ 794884 w 1036210"/>
                <a:gd name="connsiteY430" fmla="*/ 755447 h 1335540"/>
                <a:gd name="connsiteX431" fmla="*/ 795053 w 1036210"/>
                <a:gd name="connsiteY431" fmla="*/ 755120 h 1335540"/>
                <a:gd name="connsiteX432" fmla="*/ 795392 w 1036210"/>
                <a:gd name="connsiteY432" fmla="*/ 754466 h 1335540"/>
                <a:gd name="connsiteX433" fmla="*/ 796069 w 1036210"/>
                <a:gd name="connsiteY433" fmla="*/ 753484 h 1335540"/>
                <a:gd name="connsiteX434" fmla="*/ 800303 w 1036210"/>
                <a:gd name="connsiteY434" fmla="*/ 746778 h 1335540"/>
                <a:gd name="connsiteX435" fmla="*/ 804537 w 1036210"/>
                <a:gd name="connsiteY435" fmla="*/ 740071 h 1335540"/>
                <a:gd name="connsiteX436" fmla="*/ 808262 w 1036210"/>
                <a:gd name="connsiteY436" fmla="*/ 733202 h 1335540"/>
                <a:gd name="connsiteX437" fmla="*/ 811988 w 1036210"/>
                <a:gd name="connsiteY437" fmla="*/ 726004 h 1335540"/>
                <a:gd name="connsiteX438" fmla="*/ 815544 w 1036210"/>
                <a:gd name="connsiteY438" fmla="*/ 718971 h 1335540"/>
                <a:gd name="connsiteX439" fmla="*/ 818931 w 1036210"/>
                <a:gd name="connsiteY439" fmla="*/ 711774 h 1335540"/>
                <a:gd name="connsiteX440" fmla="*/ 821979 w 1036210"/>
                <a:gd name="connsiteY440" fmla="*/ 704577 h 1335540"/>
                <a:gd name="connsiteX441" fmla="*/ 825028 w 1036210"/>
                <a:gd name="connsiteY441" fmla="*/ 697380 h 1335540"/>
                <a:gd name="connsiteX442" fmla="*/ 827906 w 1036210"/>
                <a:gd name="connsiteY442" fmla="*/ 690019 h 1335540"/>
                <a:gd name="connsiteX443" fmla="*/ 830616 w 1036210"/>
                <a:gd name="connsiteY443" fmla="*/ 682331 h 1335540"/>
                <a:gd name="connsiteX444" fmla="*/ 832987 w 1036210"/>
                <a:gd name="connsiteY444" fmla="*/ 674971 h 1335540"/>
                <a:gd name="connsiteX445" fmla="*/ 835188 w 1036210"/>
                <a:gd name="connsiteY445" fmla="*/ 667283 h 1335540"/>
                <a:gd name="connsiteX446" fmla="*/ 837221 w 1036210"/>
                <a:gd name="connsiteY446" fmla="*/ 659595 h 1335540"/>
                <a:gd name="connsiteX447" fmla="*/ 839083 w 1036210"/>
                <a:gd name="connsiteY447" fmla="*/ 651907 h 1335540"/>
                <a:gd name="connsiteX448" fmla="*/ 840608 w 1036210"/>
                <a:gd name="connsiteY448" fmla="*/ 644219 h 1335540"/>
                <a:gd name="connsiteX449" fmla="*/ 842301 w 1036210"/>
                <a:gd name="connsiteY449" fmla="*/ 636532 h 1335540"/>
                <a:gd name="connsiteX450" fmla="*/ 843487 w 1036210"/>
                <a:gd name="connsiteY450" fmla="*/ 628680 h 1335540"/>
                <a:gd name="connsiteX451" fmla="*/ 844503 w 1036210"/>
                <a:gd name="connsiteY451" fmla="*/ 620829 h 1335540"/>
                <a:gd name="connsiteX452" fmla="*/ 845349 w 1036210"/>
                <a:gd name="connsiteY452" fmla="*/ 613141 h 1335540"/>
                <a:gd name="connsiteX453" fmla="*/ 846027 w 1036210"/>
                <a:gd name="connsiteY453" fmla="*/ 605126 h 1335540"/>
                <a:gd name="connsiteX454" fmla="*/ 846535 w 1036210"/>
                <a:gd name="connsiteY454" fmla="*/ 597275 h 1335540"/>
                <a:gd name="connsiteX455" fmla="*/ 846874 w 1036210"/>
                <a:gd name="connsiteY455" fmla="*/ 589423 h 1335540"/>
                <a:gd name="connsiteX456" fmla="*/ 846874 w 1036210"/>
                <a:gd name="connsiteY456" fmla="*/ 581572 h 1335540"/>
                <a:gd name="connsiteX457" fmla="*/ 846874 w 1036210"/>
                <a:gd name="connsiteY457" fmla="*/ 573557 h 1335540"/>
                <a:gd name="connsiteX458" fmla="*/ 846535 w 1036210"/>
                <a:gd name="connsiteY458" fmla="*/ 565869 h 1335540"/>
                <a:gd name="connsiteX459" fmla="*/ 846027 w 1036210"/>
                <a:gd name="connsiteY459" fmla="*/ 558018 h 1335540"/>
                <a:gd name="connsiteX460" fmla="*/ 845349 w 1036210"/>
                <a:gd name="connsiteY460" fmla="*/ 550003 h 1335540"/>
                <a:gd name="connsiteX461" fmla="*/ 844503 w 1036210"/>
                <a:gd name="connsiteY461" fmla="*/ 542152 h 1335540"/>
                <a:gd name="connsiteX462" fmla="*/ 843487 w 1036210"/>
                <a:gd name="connsiteY462" fmla="*/ 534464 h 1335540"/>
                <a:gd name="connsiteX463" fmla="*/ 842301 w 1036210"/>
                <a:gd name="connsiteY463" fmla="*/ 526449 h 1335540"/>
                <a:gd name="connsiteX464" fmla="*/ 840608 w 1036210"/>
                <a:gd name="connsiteY464" fmla="*/ 518761 h 1335540"/>
                <a:gd name="connsiteX465" fmla="*/ 839083 w 1036210"/>
                <a:gd name="connsiteY465" fmla="*/ 511073 h 1335540"/>
                <a:gd name="connsiteX466" fmla="*/ 837221 w 1036210"/>
                <a:gd name="connsiteY466" fmla="*/ 503386 h 1335540"/>
                <a:gd name="connsiteX467" fmla="*/ 835019 w 1036210"/>
                <a:gd name="connsiteY467" fmla="*/ 495698 h 1335540"/>
                <a:gd name="connsiteX468" fmla="*/ 832817 w 1036210"/>
                <a:gd name="connsiteY468" fmla="*/ 488174 h 1335540"/>
                <a:gd name="connsiteX469" fmla="*/ 830447 w 1036210"/>
                <a:gd name="connsiteY469" fmla="*/ 480649 h 1335540"/>
                <a:gd name="connsiteX470" fmla="*/ 827737 w 1036210"/>
                <a:gd name="connsiteY470" fmla="*/ 473289 h 1335540"/>
                <a:gd name="connsiteX471" fmla="*/ 825028 w 1036210"/>
                <a:gd name="connsiteY471" fmla="*/ 465764 h 1335540"/>
                <a:gd name="connsiteX472" fmla="*/ 821979 w 1036210"/>
                <a:gd name="connsiteY472" fmla="*/ 458404 h 1335540"/>
                <a:gd name="connsiteX473" fmla="*/ 818931 w 1036210"/>
                <a:gd name="connsiteY473" fmla="*/ 451207 h 1335540"/>
                <a:gd name="connsiteX474" fmla="*/ 815375 w 1036210"/>
                <a:gd name="connsiteY474" fmla="*/ 444010 h 1335540"/>
                <a:gd name="connsiteX475" fmla="*/ 811988 w 1036210"/>
                <a:gd name="connsiteY475" fmla="*/ 436976 h 1335540"/>
                <a:gd name="connsiteX476" fmla="*/ 808093 w 1036210"/>
                <a:gd name="connsiteY476" fmla="*/ 429943 h 1335540"/>
                <a:gd name="connsiteX477" fmla="*/ 804198 w 1036210"/>
                <a:gd name="connsiteY477" fmla="*/ 422909 h 1335540"/>
                <a:gd name="connsiteX478" fmla="*/ 800303 w 1036210"/>
                <a:gd name="connsiteY478" fmla="*/ 416039 h 1335540"/>
                <a:gd name="connsiteX479" fmla="*/ 795900 w 1036210"/>
                <a:gd name="connsiteY479" fmla="*/ 409333 h 1335540"/>
                <a:gd name="connsiteX480" fmla="*/ 791497 w 1036210"/>
                <a:gd name="connsiteY480" fmla="*/ 402790 h 1335540"/>
                <a:gd name="connsiteX481" fmla="*/ 787094 w 1036210"/>
                <a:gd name="connsiteY481" fmla="*/ 396247 h 1335540"/>
                <a:gd name="connsiteX482" fmla="*/ 782352 w 1036210"/>
                <a:gd name="connsiteY482" fmla="*/ 389868 h 1335540"/>
                <a:gd name="connsiteX483" fmla="*/ 777441 w 1036210"/>
                <a:gd name="connsiteY483" fmla="*/ 383652 h 1335540"/>
                <a:gd name="connsiteX484" fmla="*/ 772360 w 1036210"/>
                <a:gd name="connsiteY484" fmla="*/ 377437 h 1335540"/>
                <a:gd name="connsiteX485" fmla="*/ 767280 w 1036210"/>
                <a:gd name="connsiteY485" fmla="*/ 371548 h 1335540"/>
                <a:gd name="connsiteX486" fmla="*/ 761860 w 1036210"/>
                <a:gd name="connsiteY486" fmla="*/ 365496 h 1335540"/>
                <a:gd name="connsiteX487" fmla="*/ 756441 w 1036210"/>
                <a:gd name="connsiteY487" fmla="*/ 359771 h 1335540"/>
                <a:gd name="connsiteX488" fmla="*/ 750684 w 1036210"/>
                <a:gd name="connsiteY488" fmla="*/ 354210 h 1335540"/>
                <a:gd name="connsiteX489" fmla="*/ 744926 w 1036210"/>
                <a:gd name="connsiteY489" fmla="*/ 348648 h 1335540"/>
                <a:gd name="connsiteX490" fmla="*/ 738999 w 1036210"/>
                <a:gd name="connsiteY490" fmla="*/ 343250 h 1335540"/>
                <a:gd name="connsiteX491" fmla="*/ 732902 w 1036210"/>
                <a:gd name="connsiteY491" fmla="*/ 338016 h 1335540"/>
                <a:gd name="connsiteX492" fmla="*/ 726805 w 1036210"/>
                <a:gd name="connsiteY492" fmla="*/ 333109 h 1335540"/>
                <a:gd name="connsiteX493" fmla="*/ 720539 w 1036210"/>
                <a:gd name="connsiteY493" fmla="*/ 328202 h 1335540"/>
                <a:gd name="connsiteX494" fmla="*/ 714104 w 1036210"/>
                <a:gd name="connsiteY494" fmla="*/ 323295 h 1335540"/>
                <a:gd name="connsiteX495" fmla="*/ 707669 w 1036210"/>
                <a:gd name="connsiteY495" fmla="*/ 318715 h 1335540"/>
                <a:gd name="connsiteX496" fmla="*/ 701064 w 1036210"/>
                <a:gd name="connsiteY496" fmla="*/ 314135 h 1335540"/>
                <a:gd name="connsiteX497" fmla="*/ 694460 w 1036210"/>
                <a:gd name="connsiteY497" fmla="*/ 310046 h 1335540"/>
                <a:gd name="connsiteX498" fmla="*/ 687517 w 1036210"/>
                <a:gd name="connsiteY498" fmla="*/ 305793 h 1335540"/>
                <a:gd name="connsiteX499" fmla="*/ 680743 w 1036210"/>
                <a:gd name="connsiteY499" fmla="*/ 301867 h 1335540"/>
                <a:gd name="connsiteX500" fmla="*/ 673630 w 1036210"/>
                <a:gd name="connsiteY500" fmla="*/ 298105 h 1335540"/>
                <a:gd name="connsiteX501" fmla="*/ 666687 w 1036210"/>
                <a:gd name="connsiteY501" fmla="*/ 294343 h 1335540"/>
                <a:gd name="connsiteX502" fmla="*/ 659235 w 1036210"/>
                <a:gd name="connsiteY502" fmla="*/ 291072 h 1335540"/>
                <a:gd name="connsiteX503" fmla="*/ 652122 w 1036210"/>
                <a:gd name="connsiteY503" fmla="*/ 287637 h 1335540"/>
                <a:gd name="connsiteX504" fmla="*/ 644671 w 1036210"/>
                <a:gd name="connsiteY504" fmla="*/ 284692 h 1335540"/>
                <a:gd name="connsiteX505" fmla="*/ 637389 w 1036210"/>
                <a:gd name="connsiteY505" fmla="*/ 281585 h 1335540"/>
                <a:gd name="connsiteX506" fmla="*/ 629938 w 1036210"/>
                <a:gd name="connsiteY506" fmla="*/ 278967 h 1335540"/>
                <a:gd name="connsiteX507" fmla="*/ 622317 w 1036210"/>
                <a:gd name="connsiteY507" fmla="*/ 276350 h 1335540"/>
                <a:gd name="connsiteX508" fmla="*/ 614697 w 1036210"/>
                <a:gd name="connsiteY508" fmla="*/ 274060 h 1335540"/>
                <a:gd name="connsiteX509" fmla="*/ 607076 w 1036210"/>
                <a:gd name="connsiteY509" fmla="*/ 271770 h 1335540"/>
                <a:gd name="connsiteX510" fmla="*/ 599455 w 1036210"/>
                <a:gd name="connsiteY510" fmla="*/ 269807 h 1335540"/>
                <a:gd name="connsiteX511" fmla="*/ 591834 w 1036210"/>
                <a:gd name="connsiteY511" fmla="*/ 268172 h 1335540"/>
                <a:gd name="connsiteX512" fmla="*/ 583875 w 1036210"/>
                <a:gd name="connsiteY512" fmla="*/ 266536 h 1335540"/>
                <a:gd name="connsiteX513" fmla="*/ 576085 w 1036210"/>
                <a:gd name="connsiteY513" fmla="*/ 265064 h 1335540"/>
                <a:gd name="connsiteX514" fmla="*/ 568295 w 1036210"/>
                <a:gd name="connsiteY514" fmla="*/ 263919 h 1335540"/>
                <a:gd name="connsiteX515" fmla="*/ 560505 w 1036210"/>
                <a:gd name="connsiteY515" fmla="*/ 262774 h 1335540"/>
                <a:gd name="connsiteX516" fmla="*/ 552546 w 1036210"/>
                <a:gd name="connsiteY516" fmla="*/ 261956 h 1335540"/>
                <a:gd name="connsiteX517" fmla="*/ 544756 w 1036210"/>
                <a:gd name="connsiteY517" fmla="*/ 261465 h 1335540"/>
                <a:gd name="connsiteX518" fmla="*/ 536965 w 1036210"/>
                <a:gd name="connsiteY518" fmla="*/ 260975 h 1335540"/>
                <a:gd name="connsiteX519" fmla="*/ 529175 w 1036210"/>
                <a:gd name="connsiteY519" fmla="*/ 260811 h 1335540"/>
                <a:gd name="connsiteX520" fmla="*/ 509791 w 1036210"/>
                <a:gd name="connsiteY520" fmla="*/ 227108 h 1335540"/>
                <a:gd name="connsiteX521" fmla="*/ 518947 w 1036210"/>
                <a:gd name="connsiteY521" fmla="*/ 227272 h 1335540"/>
                <a:gd name="connsiteX522" fmla="*/ 528272 w 1036210"/>
                <a:gd name="connsiteY522" fmla="*/ 227599 h 1335540"/>
                <a:gd name="connsiteX523" fmla="*/ 537597 w 1036210"/>
                <a:gd name="connsiteY523" fmla="*/ 228254 h 1335540"/>
                <a:gd name="connsiteX524" fmla="*/ 546583 w 1036210"/>
                <a:gd name="connsiteY524" fmla="*/ 228908 h 1335540"/>
                <a:gd name="connsiteX525" fmla="*/ 555909 w 1036210"/>
                <a:gd name="connsiteY525" fmla="*/ 229890 h 1335540"/>
                <a:gd name="connsiteX526" fmla="*/ 564725 w 1036210"/>
                <a:gd name="connsiteY526" fmla="*/ 231199 h 1335540"/>
                <a:gd name="connsiteX527" fmla="*/ 573881 w 1036210"/>
                <a:gd name="connsiteY527" fmla="*/ 232672 h 1335540"/>
                <a:gd name="connsiteX528" fmla="*/ 582697 w 1036210"/>
                <a:gd name="connsiteY528" fmla="*/ 234308 h 1335540"/>
                <a:gd name="connsiteX529" fmla="*/ 591683 w 1036210"/>
                <a:gd name="connsiteY529" fmla="*/ 236272 h 1335540"/>
                <a:gd name="connsiteX530" fmla="*/ 600330 w 1036210"/>
                <a:gd name="connsiteY530" fmla="*/ 238235 h 1335540"/>
                <a:gd name="connsiteX531" fmla="*/ 608808 w 1036210"/>
                <a:gd name="connsiteY531" fmla="*/ 240363 h 1335540"/>
                <a:gd name="connsiteX532" fmla="*/ 617455 w 1036210"/>
                <a:gd name="connsiteY532" fmla="*/ 242981 h 1335540"/>
                <a:gd name="connsiteX533" fmla="*/ 625932 w 1036210"/>
                <a:gd name="connsiteY533" fmla="*/ 245599 h 1335540"/>
                <a:gd name="connsiteX534" fmla="*/ 634240 w 1036210"/>
                <a:gd name="connsiteY534" fmla="*/ 248545 h 1335540"/>
                <a:gd name="connsiteX535" fmla="*/ 642718 w 1036210"/>
                <a:gd name="connsiteY535" fmla="*/ 251490 h 1335540"/>
                <a:gd name="connsiteX536" fmla="*/ 650856 w 1036210"/>
                <a:gd name="connsiteY536" fmla="*/ 254763 h 1335540"/>
                <a:gd name="connsiteX537" fmla="*/ 658825 w 1036210"/>
                <a:gd name="connsiteY537" fmla="*/ 258036 h 1335540"/>
                <a:gd name="connsiteX538" fmla="*/ 666964 w 1036210"/>
                <a:gd name="connsiteY538" fmla="*/ 261799 h 1335540"/>
                <a:gd name="connsiteX539" fmla="*/ 674763 w 1036210"/>
                <a:gd name="connsiteY539" fmla="*/ 265400 h 1335540"/>
                <a:gd name="connsiteX540" fmla="*/ 682393 w 1036210"/>
                <a:gd name="connsiteY540" fmla="*/ 269491 h 1335540"/>
                <a:gd name="connsiteX541" fmla="*/ 690022 w 1036210"/>
                <a:gd name="connsiteY541" fmla="*/ 273581 h 1335540"/>
                <a:gd name="connsiteX542" fmla="*/ 697652 w 1036210"/>
                <a:gd name="connsiteY542" fmla="*/ 277836 h 1335540"/>
                <a:gd name="connsiteX543" fmla="*/ 705112 w 1036210"/>
                <a:gd name="connsiteY543" fmla="*/ 282254 h 1335540"/>
                <a:gd name="connsiteX544" fmla="*/ 712403 w 1036210"/>
                <a:gd name="connsiteY544" fmla="*/ 287000 h 1335540"/>
                <a:gd name="connsiteX545" fmla="*/ 719524 w 1036210"/>
                <a:gd name="connsiteY545" fmla="*/ 291745 h 1335540"/>
                <a:gd name="connsiteX546" fmla="*/ 726645 w 1036210"/>
                <a:gd name="connsiteY546" fmla="*/ 296818 h 1335540"/>
                <a:gd name="connsiteX547" fmla="*/ 733427 w 1036210"/>
                <a:gd name="connsiteY547" fmla="*/ 301727 h 1335540"/>
                <a:gd name="connsiteX548" fmla="*/ 740209 w 1036210"/>
                <a:gd name="connsiteY548" fmla="*/ 307127 h 1335540"/>
                <a:gd name="connsiteX549" fmla="*/ 746821 w 1036210"/>
                <a:gd name="connsiteY549" fmla="*/ 312528 h 1335540"/>
                <a:gd name="connsiteX550" fmla="*/ 753434 w 1036210"/>
                <a:gd name="connsiteY550" fmla="*/ 318091 h 1335540"/>
                <a:gd name="connsiteX551" fmla="*/ 759707 w 1036210"/>
                <a:gd name="connsiteY551" fmla="*/ 323818 h 1335540"/>
                <a:gd name="connsiteX552" fmla="*/ 765981 w 1036210"/>
                <a:gd name="connsiteY552" fmla="*/ 329710 h 1335540"/>
                <a:gd name="connsiteX553" fmla="*/ 772084 w 1036210"/>
                <a:gd name="connsiteY553" fmla="*/ 335764 h 1335540"/>
                <a:gd name="connsiteX554" fmla="*/ 778018 w 1036210"/>
                <a:gd name="connsiteY554" fmla="*/ 341818 h 1335540"/>
                <a:gd name="connsiteX555" fmla="*/ 783783 w 1036210"/>
                <a:gd name="connsiteY555" fmla="*/ 348200 h 1335540"/>
                <a:gd name="connsiteX556" fmla="*/ 789379 w 1036210"/>
                <a:gd name="connsiteY556" fmla="*/ 354582 h 1335540"/>
                <a:gd name="connsiteX557" fmla="*/ 794974 w 1036210"/>
                <a:gd name="connsiteY557" fmla="*/ 361128 h 1335540"/>
                <a:gd name="connsiteX558" fmla="*/ 800230 w 1036210"/>
                <a:gd name="connsiteY558" fmla="*/ 367673 h 1335540"/>
                <a:gd name="connsiteX559" fmla="*/ 805485 w 1036210"/>
                <a:gd name="connsiteY559" fmla="*/ 374546 h 1335540"/>
                <a:gd name="connsiteX560" fmla="*/ 810233 w 1036210"/>
                <a:gd name="connsiteY560" fmla="*/ 381583 h 1335540"/>
                <a:gd name="connsiteX561" fmla="*/ 815150 w 1036210"/>
                <a:gd name="connsiteY561" fmla="*/ 388619 h 1335540"/>
                <a:gd name="connsiteX562" fmla="*/ 819728 w 1036210"/>
                <a:gd name="connsiteY562" fmla="*/ 395655 h 1335540"/>
                <a:gd name="connsiteX563" fmla="*/ 824306 w 1036210"/>
                <a:gd name="connsiteY563" fmla="*/ 403020 h 1335540"/>
                <a:gd name="connsiteX564" fmla="*/ 828375 w 1036210"/>
                <a:gd name="connsiteY564" fmla="*/ 410383 h 1335540"/>
                <a:gd name="connsiteX565" fmla="*/ 832614 w 1036210"/>
                <a:gd name="connsiteY565" fmla="*/ 417911 h 1335540"/>
                <a:gd name="connsiteX566" fmla="*/ 836513 w 1036210"/>
                <a:gd name="connsiteY566" fmla="*/ 425438 h 1335540"/>
                <a:gd name="connsiteX567" fmla="*/ 840244 w 1036210"/>
                <a:gd name="connsiteY567" fmla="*/ 433129 h 1335540"/>
                <a:gd name="connsiteX568" fmla="*/ 843804 w 1036210"/>
                <a:gd name="connsiteY568" fmla="*/ 440820 h 1335540"/>
                <a:gd name="connsiteX569" fmla="*/ 847026 w 1036210"/>
                <a:gd name="connsiteY569" fmla="*/ 448838 h 1335540"/>
                <a:gd name="connsiteX570" fmla="*/ 850247 w 1036210"/>
                <a:gd name="connsiteY570" fmla="*/ 456857 h 1335540"/>
                <a:gd name="connsiteX571" fmla="*/ 853129 w 1036210"/>
                <a:gd name="connsiteY571" fmla="*/ 464875 h 1335540"/>
                <a:gd name="connsiteX572" fmla="*/ 856012 w 1036210"/>
                <a:gd name="connsiteY572" fmla="*/ 473220 h 1335540"/>
                <a:gd name="connsiteX573" fmla="*/ 858555 w 1036210"/>
                <a:gd name="connsiteY573" fmla="*/ 481402 h 1335540"/>
                <a:gd name="connsiteX574" fmla="*/ 860759 w 1036210"/>
                <a:gd name="connsiteY574" fmla="*/ 489584 h 1335540"/>
                <a:gd name="connsiteX575" fmla="*/ 862963 w 1036210"/>
                <a:gd name="connsiteY575" fmla="*/ 498093 h 1335540"/>
                <a:gd name="connsiteX576" fmla="*/ 864828 w 1036210"/>
                <a:gd name="connsiteY576" fmla="*/ 506603 h 1335540"/>
                <a:gd name="connsiteX577" fmla="*/ 866524 w 1036210"/>
                <a:gd name="connsiteY577" fmla="*/ 515275 h 1335540"/>
                <a:gd name="connsiteX578" fmla="*/ 868219 w 1036210"/>
                <a:gd name="connsiteY578" fmla="*/ 523948 h 1335540"/>
                <a:gd name="connsiteX579" fmla="*/ 869406 w 1036210"/>
                <a:gd name="connsiteY579" fmla="*/ 532457 h 1335540"/>
                <a:gd name="connsiteX580" fmla="*/ 870423 w 1036210"/>
                <a:gd name="connsiteY580" fmla="*/ 541457 h 1335540"/>
                <a:gd name="connsiteX581" fmla="*/ 871101 w 1036210"/>
                <a:gd name="connsiteY581" fmla="*/ 550130 h 1335540"/>
                <a:gd name="connsiteX582" fmla="*/ 871780 w 1036210"/>
                <a:gd name="connsiteY582" fmla="*/ 559130 h 1335540"/>
                <a:gd name="connsiteX583" fmla="*/ 872118 w 1036210"/>
                <a:gd name="connsiteY583" fmla="*/ 568130 h 1335540"/>
                <a:gd name="connsiteX584" fmla="*/ 872288 w 1036210"/>
                <a:gd name="connsiteY584" fmla="*/ 577131 h 1335540"/>
                <a:gd name="connsiteX585" fmla="*/ 872118 w 1036210"/>
                <a:gd name="connsiteY585" fmla="*/ 583349 h 1335540"/>
                <a:gd name="connsiteX586" fmla="*/ 871949 w 1036210"/>
                <a:gd name="connsiteY586" fmla="*/ 589567 h 1335540"/>
                <a:gd name="connsiteX587" fmla="*/ 871780 w 1036210"/>
                <a:gd name="connsiteY587" fmla="*/ 595622 h 1335540"/>
                <a:gd name="connsiteX588" fmla="*/ 871271 w 1036210"/>
                <a:gd name="connsiteY588" fmla="*/ 601676 h 1335540"/>
                <a:gd name="connsiteX589" fmla="*/ 870932 w 1036210"/>
                <a:gd name="connsiteY589" fmla="*/ 607895 h 1335540"/>
                <a:gd name="connsiteX590" fmla="*/ 870254 w 1036210"/>
                <a:gd name="connsiteY590" fmla="*/ 613949 h 1335540"/>
                <a:gd name="connsiteX591" fmla="*/ 869576 w 1036210"/>
                <a:gd name="connsiteY591" fmla="*/ 619840 h 1335540"/>
                <a:gd name="connsiteX592" fmla="*/ 868897 w 1036210"/>
                <a:gd name="connsiteY592" fmla="*/ 625895 h 1335540"/>
                <a:gd name="connsiteX593" fmla="*/ 867880 w 1036210"/>
                <a:gd name="connsiteY593" fmla="*/ 631786 h 1335540"/>
                <a:gd name="connsiteX594" fmla="*/ 866693 w 1036210"/>
                <a:gd name="connsiteY594" fmla="*/ 637677 h 1335540"/>
                <a:gd name="connsiteX595" fmla="*/ 865676 w 1036210"/>
                <a:gd name="connsiteY595" fmla="*/ 643567 h 1335540"/>
                <a:gd name="connsiteX596" fmla="*/ 864489 w 1036210"/>
                <a:gd name="connsiteY596" fmla="*/ 649459 h 1335540"/>
                <a:gd name="connsiteX597" fmla="*/ 863302 w 1036210"/>
                <a:gd name="connsiteY597" fmla="*/ 655350 h 1335540"/>
                <a:gd name="connsiteX598" fmla="*/ 861776 w 1036210"/>
                <a:gd name="connsiteY598" fmla="*/ 661077 h 1335540"/>
                <a:gd name="connsiteX599" fmla="*/ 860250 w 1036210"/>
                <a:gd name="connsiteY599" fmla="*/ 666804 h 1335540"/>
                <a:gd name="connsiteX600" fmla="*/ 858555 w 1036210"/>
                <a:gd name="connsiteY600" fmla="*/ 672532 h 1335540"/>
                <a:gd name="connsiteX601" fmla="*/ 855164 w 1036210"/>
                <a:gd name="connsiteY601" fmla="*/ 683659 h 1335540"/>
                <a:gd name="connsiteX602" fmla="*/ 851264 w 1036210"/>
                <a:gd name="connsiteY602" fmla="*/ 694786 h 1335540"/>
                <a:gd name="connsiteX603" fmla="*/ 846856 w 1036210"/>
                <a:gd name="connsiteY603" fmla="*/ 705750 h 1335540"/>
                <a:gd name="connsiteX604" fmla="*/ 842448 w 1036210"/>
                <a:gd name="connsiteY604" fmla="*/ 716550 h 1335540"/>
                <a:gd name="connsiteX605" fmla="*/ 837361 w 1036210"/>
                <a:gd name="connsiteY605" fmla="*/ 727187 h 1335540"/>
                <a:gd name="connsiteX606" fmla="*/ 831935 w 1036210"/>
                <a:gd name="connsiteY606" fmla="*/ 737496 h 1335540"/>
                <a:gd name="connsiteX607" fmla="*/ 826340 w 1036210"/>
                <a:gd name="connsiteY607" fmla="*/ 747805 h 1335540"/>
                <a:gd name="connsiteX608" fmla="*/ 820236 w 1036210"/>
                <a:gd name="connsiteY608" fmla="*/ 757787 h 1335540"/>
                <a:gd name="connsiteX609" fmla="*/ 820236 w 1036210"/>
                <a:gd name="connsiteY609" fmla="*/ 757951 h 1335540"/>
                <a:gd name="connsiteX610" fmla="*/ 820067 w 1036210"/>
                <a:gd name="connsiteY610" fmla="*/ 758114 h 1335540"/>
                <a:gd name="connsiteX611" fmla="*/ 820067 w 1036210"/>
                <a:gd name="connsiteY611" fmla="*/ 758278 h 1335540"/>
                <a:gd name="connsiteX612" fmla="*/ 819897 w 1036210"/>
                <a:gd name="connsiteY612" fmla="*/ 758606 h 1335540"/>
                <a:gd name="connsiteX613" fmla="*/ 815828 w 1036210"/>
                <a:gd name="connsiteY613" fmla="*/ 765642 h 1335540"/>
                <a:gd name="connsiteX614" fmla="*/ 811929 w 1036210"/>
                <a:gd name="connsiteY614" fmla="*/ 772678 h 1335540"/>
                <a:gd name="connsiteX615" fmla="*/ 807520 w 1036210"/>
                <a:gd name="connsiteY615" fmla="*/ 779387 h 1335540"/>
                <a:gd name="connsiteX616" fmla="*/ 803112 w 1036210"/>
                <a:gd name="connsiteY616" fmla="*/ 785933 h 1335540"/>
                <a:gd name="connsiteX617" fmla="*/ 798534 w 1036210"/>
                <a:gd name="connsiteY617" fmla="*/ 792478 h 1335540"/>
                <a:gd name="connsiteX618" fmla="*/ 793956 w 1036210"/>
                <a:gd name="connsiteY618" fmla="*/ 798860 h 1335540"/>
                <a:gd name="connsiteX619" fmla="*/ 784292 w 1036210"/>
                <a:gd name="connsiteY619" fmla="*/ 811624 h 1335540"/>
                <a:gd name="connsiteX620" fmla="*/ 774628 w 1036210"/>
                <a:gd name="connsiteY620" fmla="*/ 824224 h 1335540"/>
                <a:gd name="connsiteX621" fmla="*/ 764624 w 1036210"/>
                <a:gd name="connsiteY621" fmla="*/ 837152 h 1335540"/>
                <a:gd name="connsiteX622" fmla="*/ 759707 w 1036210"/>
                <a:gd name="connsiteY622" fmla="*/ 843697 h 1335540"/>
                <a:gd name="connsiteX623" fmla="*/ 755130 w 1036210"/>
                <a:gd name="connsiteY623" fmla="*/ 850570 h 1335540"/>
                <a:gd name="connsiteX624" fmla="*/ 750382 w 1036210"/>
                <a:gd name="connsiteY624" fmla="*/ 857443 h 1335540"/>
                <a:gd name="connsiteX625" fmla="*/ 745634 w 1036210"/>
                <a:gd name="connsiteY625" fmla="*/ 864480 h 1335540"/>
                <a:gd name="connsiteX626" fmla="*/ 741057 w 1036210"/>
                <a:gd name="connsiteY626" fmla="*/ 872007 h 1335540"/>
                <a:gd name="connsiteX627" fmla="*/ 736818 w 1036210"/>
                <a:gd name="connsiteY627" fmla="*/ 879698 h 1335540"/>
                <a:gd name="connsiteX628" fmla="*/ 732579 w 1036210"/>
                <a:gd name="connsiteY628" fmla="*/ 887552 h 1335540"/>
                <a:gd name="connsiteX629" fmla="*/ 728340 w 1036210"/>
                <a:gd name="connsiteY629" fmla="*/ 895734 h 1335540"/>
                <a:gd name="connsiteX630" fmla="*/ 724611 w 1036210"/>
                <a:gd name="connsiteY630" fmla="*/ 904407 h 1335540"/>
                <a:gd name="connsiteX631" fmla="*/ 720880 w 1036210"/>
                <a:gd name="connsiteY631" fmla="*/ 913407 h 1335540"/>
                <a:gd name="connsiteX632" fmla="*/ 717489 w 1036210"/>
                <a:gd name="connsiteY632" fmla="*/ 922898 h 1335540"/>
                <a:gd name="connsiteX633" fmla="*/ 714268 w 1036210"/>
                <a:gd name="connsiteY633" fmla="*/ 932717 h 1335540"/>
                <a:gd name="connsiteX634" fmla="*/ 711555 w 1036210"/>
                <a:gd name="connsiteY634" fmla="*/ 943026 h 1335540"/>
                <a:gd name="connsiteX635" fmla="*/ 710029 w 1036210"/>
                <a:gd name="connsiteY635" fmla="*/ 948426 h 1335540"/>
                <a:gd name="connsiteX636" fmla="*/ 708842 w 1036210"/>
                <a:gd name="connsiteY636" fmla="*/ 953826 h 1335540"/>
                <a:gd name="connsiteX637" fmla="*/ 707655 w 1036210"/>
                <a:gd name="connsiteY637" fmla="*/ 959390 h 1335540"/>
                <a:gd name="connsiteX638" fmla="*/ 706638 w 1036210"/>
                <a:gd name="connsiteY638" fmla="*/ 965281 h 1335540"/>
                <a:gd name="connsiteX639" fmla="*/ 705621 w 1036210"/>
                <a:gd name="connsiteY639" fmla="*/ 971171 h 1335540"/>
                <a:gd name="connsiteX640" fmla="*/ 704603 w 1036210"/>
                <a:gd name="connsiteY640" fmla="*/ 977226 h 1335540"/>
                <a:gd name="connsiteX641" fmla="*/ 703586 w 1036210"/>
                <a:gd name="connsiteY641" fmla="*/ 983281 h 1335540"/>
                <a:gd name="connsiteX642" fmla="*/ 702908 w 1036210"/>
                <a:gd name="connsiteY642" fmla="*/ 989663 h 1335540"/>
                <a:gd name="connsiteX643" fmla="*/ 702230 w 1036210"/>
                <a:gd name="connsiteY643" fmla="*/ 996208 h 1335540"/>
                <a:gd name="connsiteX644" fmla="*/ 701721 w 1036210"/>
                <a:gd name="connsiteY644" fmla="*/ 1002754 h 1335540"/>
                <a:gd name="connsiteX645" fmla="*/ 701382 w 1036210"/>
                <a:gd name="connsiteY645" fmla="*/ 1009626 h 1335540"/>
                <a:gd name="connsiteX646" fmla="*/ 700873 w 1036210"/>
                <a:gd name="connsiteY646" fmla="*/ 1016499 h 1335540"/>
                <a:gd name="connsiteX647" fmla="*/ 700704 w 1036210"/>
                <a:gd name="connsiteY647" fmla="*/ 1023863 h 1335540"/>
                <a:gd name="connsiteX648" fmla="*/ 700534 w 1036210"/>
                <a:gd name="connsiteY648" fmla="*/ 1031063 h 1335540"/>
                <a:gd name="connsiteX649" fmla="*/ 700365 w 1036210"/>
                <a:gd name="connsiteY649" fmla="*/ 1033845 h 1335540"/>
                <a:gd name="connsiteX650" fmla="*/ 699856 w 1036210"/>
                <a:gd name="connsiteY650" fmla="*/ 1036791 h 1335540"/>
                <a:gd name="connsiteX651" fmla="*/ 699178 w 1036210"/>
                <a:gd name="connsiteY651" fmla="*/ 1039572 h 1335540"/>
                <a:gd name="connsiteX652" fmla="*/ 698161 w 1036210"/>
                <a:gd name="connsiteY652" fmla="*/ 1042354 h 1335540"/>
                <a:gd name="connsiteX653" fmla="*/ 696804 w 1036210"/>
                <a:gd name="connsiteY653" fmla="*/ 1044645 h 1335540"/>
                <a:gd name="connsiteX654" fmla="*/ 695278 w 1036210"/>
                <a:gd name="connsiteY654" fmla="*/ 1047100 h 1335540"/>
                <a:gd name="connsiteX655" fmla="*/ 693583 w 1036210"/>
                <a:gd name="connsiteY655" fmla="*/ 1049391 h 1335540"/>
                <a:gd name="connsiteX656" fmla="*/ 691548 w 1036210"/>
                <a:gd name="connsiteY656" fmla="*/ 1051354 h 1335540"/>
                <a:gd name="connsiteX657" fmla="*/ 689514 w 1036210"/>
                <a:gd name="connsiteY657" fmla="*/ 1053154 h 1335540"/>
                <a:gd name="connsiteX658" fmla="*/ 687310 w 1036210"/>
                <a:gd name="connsiteY658" fmla="*/ 1054954 h 1335540"/>
                <a:gd name="connsiteX659" fmla="*/ 684766 w 1036210"/>
                <a:gd name="connsiteY659" fmla="*/ 1056264 h 1335540"/>
                <a:gd name="connsiteX660" fmla="*/ 682223 w 1036210"/>
                <a:gd name="connsiteY660" fmla="*/ 1057573 h 1335540"/>
                <a:gd name="connsiteX661" fmla="*/ 679510 w 1036210"/>
                <a:gd name="connsiteY661" fmla="*/ 1058391 h 1335540"/>
                <a:gd name="connsiteX662" fmla="*/ 676628 w 1036210"/>
                <a:gd name="connsiteY662" fmla="*/ 1059209 h 1335540"/>
                <a:gd name="connsiteX663" fmla="*/ 673746 w 1036210"/>
                <a:gd name="connsiteY663" fmla="*/ 1059700 h 1335540"/>
                <a:gd name="connsiteX664" fmla="*/ 670524 w 1036210"/>
                <a:gd name="connsiteY664" fmla="*/ 1059864 h 1335540"/>
                <a:gd name="connsiteX665" fmla="*/ 509791 w 1036210"/>
                <a:gd name="connsiteY665" fmla="*/ 1059864 h 1335540"/>
                <a:gd name="connsiteX666" fmla="*/ 348718 w 1036210"/>
                <a:gd name="connsiteY666" fmla="*/ 1059864 h 1335540"/>
                <a:gd name="connsiteX667" fmla="*/ 345497 w 1036210"/>
                <a:gd name="connsiteY667" fmla="*/ 1059700 h 1335540"/>
                <a:gd name="connsiteX668" fmla="*/ 342615 w 1036210"/>
                <a:gd name="connsiteY668" fmla="*/ 1059209 h 1335540"/>
                <a:gd name="connsiteX669" fmla="*/ 339733 w 1036210"/>
                <a:gd name="connsiteY669" fmla="*/ 1058391 h 1335540"/>
                <a:gd name="connsiteX670" fmla="*/ 337020 w 1036210"/>
                <a:gd name="connsiteY670" fmla="*/ 1057573 h 1335540"/>
                <a:gd name="connsiteX671" fmla="*/ 334477 w 1036210"/>
                <a:gd name="connsiteY671" fmla="*/ 1056264 h 1335540"/>
                <a:gd name="connsiteX672" fmla="*/ 331933 w 1036210"/>
                <a:gd name="connsiteY672" fmla="*/ 1054954 h 1335540"/>
                <a:gd name="connsiteX673" fmla="*/ 329729 w 1036210"/>
                <a:gd name="connsiteY673" fmla="*/ 1053154 h 1335540"/>
                <a:gd name="connsiteX674" fmla="*/ 327525 w 1036210"/>
                <a:gd name="connsiteY674" fmla="*/ 1051354 h 1335540"/>
                <a:gd name="connsiteX675" fmla="*/ 325660 w 1036210"/>
                <a:gd name="connsiteY675" fmla="*/ 1049391 h 1335540"/>
                <a:gd name="connsiteX676" fmla="*/ 323965 w 1036210"/>
                <a:gd name="connsiteY676" fmla="*/ 1047100 h 1335540"/>
                <a:gd name="connsiteX677" fmla="*/ 322438 w 1036210"/>
                <a:gd name="connsiteY677" fmla="*/ 1044809 h 1335540"/>
                <a:gd name="connsiteX678" fmla="*/ 321082 w 1036210"/>
                <a:gd name="connsiteY678" fmla="*/ 1042354 h 1335540"/>
                <a:gd name="connsiteX679" fmla="*/ 320065 w 1036210"/>
                <a:gd name="connsiteY679" fmla="*/ 1039572 h 1335540"/>
                <a:gd name="connsiteX680" fmla="*/ 319386 w 1036210"/>
                <a:gd name="connsiteY680" fmla="*/ 1036954 h 1335540"/>
                <a:gd name="connsiteX681" fmla="*/ 318878 w 1036210"/>
                <a:gd name="connsiteY681" fmla="*/ 1034009 h 1335540"/>
                <a:gd name="connsiteX682" fmla="*/ 318708 w 1036210"/>
                <a:gd name="connsiteY682" fmla="*/ 1031063 h 1335540"/>
                <a:gd name="connsiteX683" fmla="*/ 318539 w 1036210"/>
                <a:gd name="connsiteY683" fmla="*/ 1023863 h 1335540"/>
                <a:gd name="connsiteX684" fmla="*/ 318369 w 1036210"/>
                <a:gd name="connsiteY684" fmla="*/ 1016499 h 1335540"/>
                <a:gd name="connsiteX685" fmla="*/ 318030 w 1036210"/>
                <a:gd name="connsiteY685" fmla="*/ 1009626 h 1335540"/>
                <a:gd name="connsiteX686" fmla="*/ 317521 w 1036210"/>
                <a:gd name="connsiteY686" fmla="*/ 1002754 h 1335540"/>
                <a:gd name="connsiteX687" fmla="*/ 317013 w 1036210"/>
                <a:gd name="connsiteY687" fmla="*/ 996208 h 1335540"/>
                <a:gd name="connsiteX688" fmla="*/ 316335 w 1036210"/>
                <a:gd name="connsiteY688" fmla="*/ 989663 h 1335540"/>
                <a:gd name="connsiteX689" fmla="*/ 315656 w 1036210"/>
                <a:gd name="connsiteY689" fmla="*/ 983281 h 1335540"/>
                <a:gd name="connsiteX690" fmla="*/ 314639 w 1036210"/>
                <a:gd name="connsiteY690" fmla="*/ 977226 h 1335540"/>
                <a:gd name="connsiteX691" fmla="*/ 313622 w 1036210"/>
                <a:gd name="connsiteY691" fmla="*/ 971171 h 1335540"/>
                <a:gd name="connsiteX692" fmla="*/ 312774 w 1036210"/>
                <a:gd name="connsiteY692" fmla="*/ 965281 h 1335540"/>
                <a:gd name="connsiteX693" fmla="*/ 311587 w 1036210"/>
                <a:gd name="connsiteY693" fmla="*/ 959553 h 1335540"/>
                <a:gd name="connsiteX694" fmla="*/ 310400 w 1036210"/>
                <a:gd name="connsiteY694" fmla="*/ 953826 h 1335540"/>
                <a:gd name="connsiteX695" fmla="*/ 309214 w 1036210"/>
                <a:gd name="connsiteY695" fmla="*/ 948426 h 1335540"/>
                <a:gd name="connsiteX696" fmla="*/ 307857 w 1036210"/>
                <a:gd name="connsiteY696" fmla="*/ 943026 h 1335540"/>
                <a:gd name="connsiteX697" fmla="*/ 304975 w 1036210"/>
                <a:gd name="connsiteY697" fmla="*/ 932717 h 1335540"/>
                <a:gd name="connsiteX698" fmla="*/ 301753 w 1036210"/>
                <a:gd name="connsiteY698" fmla="*/ 922898 h 1335540"/>
                <a:gd name="connsiteX699" fmla="*/ 298363 w 1036210"/>
                <a:gd name="connsiteY699" fmla="*/ 913407 h 1335540"/>
                <a:gd name="connsiteX700" fmla="*/ 294632 w 1036210"/>
                <a:gd name="connsiteY700" fmla="*/ 904407 h 1335540"/>
                <a:gd name="connsiteX701" fmla="*/ 290902 w 1036210"/>
                <a:gd name="connsiteY701" fmla="*/ 895734 h 1335540"/>
                <a:gd name="connsiteX702" fmla="*/ 286833 w 1036210"/>
                <a:gd name="connsiteY702" fmla="*/ 887552 h 1335540"/>
                <a:gd name="connsiteX703" fmla="*/ 282425 w 1036210"/>
                <a:gd name="connsiteY703" fmla="*/ 879698 h 1335540"/>
                <a:gd name="connsiteX704" fmla="*/ 278186 w 1036210"/>
                <a:gd name="connsiteY704" fmla="*/ 872007 h 1335540"/>
                <a:gd name="connsiteX705" fmla="*/ 273608 w 1036210"/>
                <a:gd name="connsiteY705" fmla="*/ 864480 h 1335540"/>
                <a:gd name="connsiteX706" fmla="*/ 268861 w 1036210"/>
                <a:gd name="connsiteY706" fmla="*/ 857443 h 1335540"/>
                <a:gd name="connsiteX707" fmla="*/ 264114 w 1036210"/>
                <a:gd name="connsiteY707" fmla="*/ 850570 h 1335540"/>
                <a:gd name="connsiteX708" fmla="*/ 259535 w 1036210"/>
                <a:gd name="connsiteY708" fmla="*/ 843697 h 1335540"/>
                <a:gd name="connsiteX709" fmla="*/ 254618 w 1036210"/>
                <a:gd name="connsiteY709" fmla="*/ 837152 h 1335540"/>
                <a:gd name="connsiteX710" fmla="*/ 244785 w 1036210"/>
                <a:gd name="connsiteY710" fmla="*/ 824224 h 1335540"/>
                <a:gd name="connsiteX711" fmla="*/ 234951 w 1036210"/>
                <a:gd name="connsiteY711" fmla="*/ 811624 h 1335540"/>
                <a:gd name="connsiteX712" fmla="*/ 225286 w 1036210"/>
                <a:gd name="connsiteY712" fmla="*/ 798860 h 1335540"/>
                <a:gd name="connsiteX713" fmla="*/ 220709 w 1036210"/>
                <a:gd name="connsiteY713" fmla="*/ 792478 h 1335540"/>
                <a:gd name="connsiteX714" fmla="*/ 216131 w 1036210"/>
                <a:gd name="connsiteY714" fmla="*/ 785933 h 1335540"/>
                <a:gd name="connsiteX715" fmla="*/ 211722 w 1036210"/>
                <a:gd name="connsiteY715" fmla="*/ 779387 h 1335540"/>
                <a:gd name="connsiteX716" fmla="*/ 207314 w 1036210"/>
                <a:gd name="connsiteY716" fmla="*/ 772678 h 1335540"/>
                <a:gd name="connsiteX717" fmla="*/ 203415 w 1036210"/>
                <a:gd name="connsiteY717" fmla="*/ 765642 h 1335540"/>
                <a:gd name="connsiteX718" fmla="*/ 199346 w 1036210"/>
                <a:gd name="connsiteY718" fmla="*/ 758606 h 1335540"/>
                <a:gd name="connsiteX719" fmla="*/ 199176 w 1036210"/>
                <a:gd name="connsiteY719" fmla="*/ 758278 h 1335540"/>
                <a:gd name="connsiteX720" fmla="*/ 199006 w 1036210"/>
                <a:gd name="connsiteY720" fmla="*/ 758114 h 1335540"/>
                <a:gd name="connsiteX721" fmla="*/ 199176 w 1036210"/>
                <a:gd name="connsiteY721" fmla="*/ 758114 h 1335540"/>
                <a:gd name="connsiteX722" fmla="*/ 199176 w 1036210"/>
                <a:gd name="connsiteY722" fmla="*/ 757951 h 1335540"/>
                <a:gd name="connsiteX723" fmla="*/ 199006 w 1036210"/>
                <a:gd name="connsiteY723" fmla="*/ 757787 h 1335540"/>
                <a:gd name="connsiteX724" fmla="*/ 192902 w 1036210"/>
                <a:gd name="connsiteY724" fmla="*/ 747805 h 1335540"/>
                <a:gd name="connsiteX725" fmla="*/ 187307 w 1036210"/>
                <a:gd name="connsiteY725" fmla="*/ 737496 h 1335540"/>
                <a:gd name="connsiteX726" fmla="*/ 181882 w 1036210"/>
                <a:gd name="connsiteY726" fmla="*/ 727187 h 1335540"/>
                <a:gd name="connsiteX727" fmla="*/ 176796 w 1036210"/>
                <a:gd name="connsiteY727" fmla="*/ 716550 h 1335540"/>
                <a:gd name="connsiteX728" fmla="*/ 172387 w 1036210"/>
                <a:gd name="connsiteY728" fmla="*/ 705750 h 1335540"/>
                <a:gd name="connsiteX729" fmla="*/ 167979 w 1036210"/>
                <a:gd name="connsiteY729" fmla="*/ 694786 h 1335540"/>
                <a:gd name="connsiteX730" fmla="*/ 164079 w 1036210"/>
                <a:gd name="connsiteY730" fmla="*/ 683659 h 1335540"/>
                <a:gd name="connsiteX731" fmla="*/ 160688 w 1036210"/>
                <a:gd name="connsiteY731" fmla="*/ 672532 h 1335540"/>
                <a:gd name="connsiteX732" fmla="*/ 158993 w 1036210"/>
                <a:gd name="connsiteY732" fmla="*/ 666804 h 1335540"/>
                <a:gd name="connsiteX733" fmla="*/ 157467 w 1036210"/>
                <a:gd name="connsiteY733" fmla="*/ 661077 h 1335540"/>
                <a:gd name="connsiteX734" fmla="*/ 156110 w 1036210"/>
                <a:gd name="connsiteY734" fmla="*/ 655350 h 1335540"/>
                <a:gd name="connsiteX735" fmla="*/ 154754 w 1036210"/>
                <a:gd name="connsiteY735" fmla="*/ 649459 h 1335540"/>
                <a:gd name="connsiteX736" fmla="*/ 153567 w 1036210"/>
                <a:gd name="connsiteY736" fmla="*/ 643567 h 1335540"/>
                <a:gd name="connsiteX737" fmla="*/ 152550 w 1036210"/>
                <a:gd name="connsiteY737" fmla="*/ 637677 h 1335540"/>
                <a:gd name="connsiteX738" fmla="*/ 151363 w 1036210"/>
                <a:gd name="connsiteY738" fmla="*/ 631786 h 1335540"/>
                <a:gd name="connsiteX739" fmla="*/ 150515 w 1036210"/>
                <a:gd name="connsiteY739" fmla="*/ 625895 h 1335540"/>
                <a:gd name="connsiteX740" fmla="*/ 149667 w 1036210"/>
                <a:gd name="connsiteY740" fmla="*/ 619840 h 1335540"/>
                <a:gd name="connsiteX741" fmla="*/ 148989 w 1036210"/>
                <a:gd name="connsiteY741" fmla="*/ 613949 h 1335540"/>
                <a:gd name="connsiteX742" fmla="*/ 148311 w 1036210"/>
                <a:gd name="connsiteY742" fmla="*/ 607895 h 1335540"/>
                <a:gd name="connsiteX743" fmla="*/ 147972 w 1036210"/>
                <a:gd name="connsiteY743" fmla="*/ 601676 h 1335540"/>
                <a:gd name="connsiteX744" fmla="*/ 147463 w 1036210"/>
                <a:gd name="connsiteY744" fmla="*/ 595622 h 1335540"/>
                <a:gd name="connsiteX745" fmla="*/ 147294 w 1036210"/>
                <a:gd name="connsiteY745" fmla="*/ 589567 h 1335540"/>
                <a:gd name="connsiteX746" fmla="*/ 147124 w 1036210"/>
                <a:gd name="connsiteY746" fmla="*/ 583349 h 1335540"/>
                <a:gd name="connsiteX747" fmla="*/ 147124 w 1036210"/>
                <a:gd name="connsiteY747" fmla="*/ 577131 h 1335540"/>
                <a:gd name="connsiteX748" fmla="*/ 147124 w 1036210"/>
                <a:gd name="connsiteY748" fmla="*/ 568130 h 1335540"/>
                <a:gd name="connsiteX749" fmla="*/ 147463 w 1036210"/>
                <a:gd name="connsiteY749" fmla="*/ 559130 h 1335540"/>
                <a:gd name="connsiteX750" fmla="*/ 148141 w 1036210"/>
                <a:gd name="connsiteY750" fmla="*/ 550130 h 1335540"/>
                <a:gd name="connsiteX751" fmla="*/ 148819 w 1036210"/>
                <a:gd name="connsiteY751" fmla="*/ 541457 h 1335540"/>
                <a:gd name="connsiteX752" fmla="*/ 149837 w 1036210"/>
                <a:gd name="connsiteY752" fmla="*/ 532457 h 1335540"/>
                <a:gd name="connsiteX753" fmla="*/ 151193 w 1036210"/>
                <a:gd name="connsiteY753" fmla="*/ 523948 h 1335540"/>
                <a:gd name="connsiteX754" fmla="*/ 152719 w 1036210"/>
                <a:gd name="connsiteY754" fmla="*/ 515275 h 1335540"/>
                <a:gd name="connsiteX755" fmla="*/ 154415 w 1036210"/>
                <a:gd name="connsiteY755" fmla="*/ 506603 h 1335540"/>
                <a:gd name="connsiteX756" fmla="*/ 156280 w 1036210"/>
                <a:gd name="connsiteY756" fmla="*/ 498093 h 1335540"/>
                <a:gd name="connsiteX757" fmla="*/ 158484 w 1036210"/>
                <a:gd name="connsiteY757" fmla="*/ 489584 h 1335540"/>
                <a:gd name="connsiteX758" fmla="*/ 160858 w 1036210"/>
                <a:gd name="connsiteY758" fmla="*/ 481402 h 1335540"/>
                <a:gd name="connsiteX759" fmla="*/ 163231 w 1036210"/>
                <a:gd name="connsiteY759" fmla="*/ 473220 h 1335540"/>
                <a:gd name="connsiteX760" fmla="*/ 166114 w 1036210"/>
                <a:gd name="connsiteY760" fmla="*/ 464875 h 1335540"/>
                <a:gd name="connsiteX761" fmla="*/ 168996 w 1036210"/>
                <a:gd name="connsiteY761" fmla="*/ 456857 h 1335540"/>
                <a:gd name="connsiteX762" fmla="*/ 172217 w 1036210"/>
                <a:gd name="connsiteY762" fmla="*/ 448838 h 1335540"/>
                <a:gd name="connsiteX763" fmla="*/ 175439 w 1036210"/>
                <a:gd name="connsiteY763" fmla="*/ 440820 h 1335540"/>
                <a:gd name="connsiteX764" fmla="*/ 178999 w 1036210"/>
                <a:gd name="connsiteY764" fmla="*/ 433129 h 1335540"/>
                <a:gd name="connsiteX765" fmla="*/ 182730 w 1036210"/>
                <a:gd name="connsiteY765" fmla="*/ 425438 h 1335540"/>
                <a:gd name="connsiteX766" fmla="*/ 186629 w 1036210"/>
                <a:gd name="connsiteY766" fmla="*/ 417911 h 1335540"/>
                <a:gd name="connsiteX767" fmla="*/ 190868 w 1036210"/>
                <a:gd name="connsiteY767" fmla="*/ 410383 h 1335540"/>
                <a:gd name="connsiteX768" fmla="*/ 194937 w 1036210"/>
                <a:gd name="connsiteY768" fmla="*/ 403020 h 1335540"/>
                <a:gd name="connsiteX769" fmla="*/ 199515 w 1036210"/>
                <a:gd name="connsiteY769" fmla="*/ 395655 h 1335540"/>
                <a:gd name="connsiteX770" fmla="*/ 204093 w 1036210"/>
                <a:gd name="connsiteY770" fmla="*/ 388619 h 1335540"/>
                <a:gd name="connsiteX771" fmla="*/ 209010 w 1036210"/>
                <a:gd name="connsiteY771" fmla="*/ 381583 h 1335540"/>
                <a:gd name="connsiteX772" fmla="*/ 213757 w 1036210"/>
                <a:gd name="connsiteY772" fmla="*/ 374546 h 1335540"/>
                <a:gd name="connsiteX773" fmla="*/ 219013 w 1036210"/>
                <a:gd name="connsiteY773" fmla="*/ 367673 h 1335540"/>
                <a:gd name="connsiteX774" fmla="*/ 224269 w 1036210"/>
                <a:gd name="connsiteY774" fmla="*/ 361128 h 1335540"/>
                <a:gd name="connsiteX775" fmla="*/ 229864 w 1036210"/>
                <a:gd name="connsiteY775" fmla="*/ 354582 h 1335540"/>
                <a:gd name="connsiteX776" fmla="*/ 235460 w 1036210"/>
                <a:gd name="connsiteY776" fmla="*/ 348200 h 1335540"/>
                <a:gd name="connsiteX777" fmla="*/ 241224 w 1036210"/>
                <a:gd name="connsiteY777" fmla="*/ 341818 h 1335540"/>
                <a:gd name="connsiteX778" fmla="*/ 247158 w 1036210"/>
                <a:gd name="connsiteY778" fmla="*/ 335764 h 1335540"/>
                <a:gd name="connsiteX779" fmla="*/ 253262 w 1036210"/>
                <a:gd name="connsiteY779" fmla="*/ 329710 h 1335540"/>
                <a:gd name="connsiteX780" fmla="*/ 259535 w 1036210"/>
                <a:gd name="connsiteY780" fmla="*/ 323818 h 1335540"/>
                <a:gd name="connsiteX781" fmla="*/ 265809 w 1036210"/>
                <a:gd name="connsiteY781" fmla="*/ 318091 h 1335540"/>
                <a:gd name="connsiteX782" fmla="*/ 272421 w 1036210"/>
                <a:gd name="connsiteY782" fmla="*/ 312528 h 1335540"/>
                <a:gd name="connsiteX783" fmla="*/ 279034 w 1036210"/>
                <a:gd name="connsiteY783" fmla="*/ 307127 h 1335540"/>
                <a:gd name="connsiteX784" fmla="*/ 285816 w 1036210"/>
                <a:gd name="connsiteY784" fmla="*/ 301727 h 1335540"/>
                <a:gd name="connsiteX785" fmla="*/ 292598 w 1036210"/>
                <a:gd name="connsiteY785" fmla="*/ 296818 h 1335540"/>
                <a:gd name="connsiteX786" fmla="*/ 299719 w 1036210"/>
                <a:gd name="connsiteY786" fmla="*/ 291745 h 1335540"/>
                <a:gd name="connsiteX787" fmla="*/ 306840 w 1036210"/>
                <a:gd name="connsiteY787" fmla="*/ 287000 h 1335540"/>
                <a:gd name="connsiteX788" fmla="*/ 314131 w 1036210"/>
                <a:gd name="connsiteY788" fmla="*/ 282254 h 1335540"/>
                <a:gd name="connsiteX789" fmla="*/ 321591 w 1036210"/>
                <a:gd name="connsiteY789" fmla="*/ 277836 h 1335540"/>
                <a:gd name="connsiteX790" fmla="*/ 329220 w 1036210"/>
                <a:gd name="connsiteY790" fmla="*/ 273581 h 1335540"/>
                <a:gd name="connsiteX791" fmla="*/ 336850 w 1036210"/>
                <a:gd name="connsiteY791" fmla="*/ 269491 h 1335540"/>
                <a:gd name="connsiteX792" fmla="*/ 344480 w 1036210"/>
                <a:gd name="connsiteY792" fmla="*/ 265400 h 1335540"/>
                <a:gd name="connsiteX793" fmla="*/ 352279 w 1036210"/>
                <a:gd name="connsiteY793" fmla="*/ 261799 h 1335540"/>
                <a:gd name="connsiteX794" fmla="*/ 360417 w 1036210"/>
                <a:gd name="connsiteY794" fmla="*/ 258036 h 1335540"/>
                <a:gd name="connsiteX795" fmla="*/ 368556 w 1036210"/>
                <a:gd name="connsiteY795" fmla="*/ 254763 h 1335540"/>
                <a:gd name="connsiteX796" fmla="*/ 376695 w 1036210"/>
                <a:gd name="connsiteY796" fmla="*/ 251490 h 1335540"/>
                <a:gd name="connsiteX797" fmla="*/ 385002 w 1036210"/>
                <a:gd name="connsiteY797" fmla="*/ 248545 h 1335540"/>
                <a:gd name="connsiteX798" fmla="*/ 393310 w 1036210"/>
                <a:gd name="connsiteY798" fmla="*/ 245599 h 1335540"/>
                <a:gd name="connsiteX799" fmla="*/ 401788 w 1036210"/>
                <a:gd name="connsiteY799" fmla="*/ 242981 h 1335540"/>
                <a:gd name="connsiteX800" fmla="*/ 410435 w 1036210"/>
                <a:gd name="connsiteY800" fmla="*/ 240363 h 1335540"/>
                <a:gd name="connsiteX801" fmla="*/ 418912 w 1036210"/>
                <a:gd name="connsiteY801" fmla="*/ 238235 h 1335540"/>
                <a:gd name="connsiteX802" fmla="*/ 427729 w 1036210"/>
                <a:gd name="connsiteY802" fmla="*/ 236272 h 1335540"/>
                <a:gd name="connsiteX803" fmla="*/ 436546 w 1036210"/>
                <a:gd name="connsiteY803" fmla="*/ 234308 h 1335540"/>
                <a:gd name="connsiteX804" fmla="*/ 445362 w 1036210"/>
                <a:gd name="connsiteY804" fmla="*/ 232672 h 1335540"/>
                <a:gd name="connsiteX805" fmla="*/ 454518 w 1036210"/>
                <a:gd name="connsiteY805" fmla="*/ 231199 h 1335540"/>
                <a:gd name="connsiteX806" fmla="*/ 463504 w 1036210"/>
                <a:gd name="connsiteY806" fmla="*/ 229890 h 1335540"/>
                <a:gd name="connsiteX807" fmla="*/ 472660 w 1036210"/>
                <a:gd name="connsiteY807" fmla="*/ 228908 h 1335540"/>
                <a:gd name="connsiteX808" fmla="*/ 481646 w 1036210"/>
                <a:gd name="connsiteY808" fmla="*/ 228254 h 1335540"/>
                <a:gd name="connsiteX809" fmla="*/ 490971 w 1036210"/>
                <a:gd name="connsiteY809" fmla="*/ 227599 h 1335540"/>
                <a:gd name="connsiteX810" fmla="*/ 500296 w 1036210"/>
                <a:gd name="connsiteY810" fmla="*/ 227272 h 1335540"/>
                <a:gd name="connsiteX811" fmla="*/ 484237 w 1036210"/>
                <a:gd name="connsiteY811" fmla="*/ 0 h 1335540"/>
                <a:gd name="connsiteX812" fmla="*/ 530988 w 1036210"/>
                <a:gd name="connsiteY812" fmla="*/ 0 h 1335540"/>
                <a:gd name="connsiteX813" fmla="*/ 530988 w 1036210"/>
                <a:gd name="connsiteY813" fmla="*/ 117095 h 1335540"/>
                <a:gd name="connsiteX814" fmla="*/ 484237 w 1036210"/>
                <a:gd name="connsiteY814" fmla="*/ 117095 h 13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Lst>
              <a:rect l="l" t="t" r="r" b="b"/>
              <a:pathLst>
                <a:path w="1036210" h="1335540">
                  <a:moveTo>
                    <a:pt x="409742" y="1266007"/>
                  </a:moveTo>
                  <a:lnTo>
                    <a:pt x="609670" y="1266007"/>
                  </a:lnTo>
                  <a:lnTo>
                    <a:pt x="609670" y="1269632"/>
                  </a:lnTo>
                  <a:lnTo>
                    <a:pt x="609160" y="1273093"/>
                  </a:lnTo>
                  <a:lnTo>
                    <a:pt x="608650" y="1276553"/>
                  </a:lnTo>
                  <a:lnTo>
                    <a:pt x="607800" y="1280013"/>
                  </a:lnTo>
                  <a:lnTo>
                    <a:pt x="606610" y="1283473"/>
                  </a:lnTo>
                  <a:lnTo>
                    <a:pt x="605420" y="1286769"/>
                  </a:lnTo>
                  <a:lnTo>
                    <a:pt x="603720" y="1290064"/>
                  </a:lnTo>
                  <a:lnTo>
                    <a:pt x="601850" y="1293029"/>
                  </a:lnTo>
                  <a:lnTo>
                    <a:pt x="599980" y="1296325"/>
                  </a:lnTo>
                  <a:lnTo>
                    <a:pt x="597600" y="1299126"/>
                  </a:lnTo>
                  <a:lnTo>
                    <a:pt x="595220" y="1302092"/>
                  </a:lnTo>
                  <a:lnTo>
                    <a:pt x="592670" y="1304893"/>
                  </a:lnTo>
                  <a:lnTo>
                    <a:pt x="589950" y="1307694"/>
                  </a:lnTo>
                  <a:lnTo>
                    <a:pt x="587059" y="1310330"/>
                  </a:lnTo>
                  <a:lnTo>
                    <a:pt x="583829" y="1312802"/>
                  </a:lnTo>
                  <a:lnTo>
                    <a:pt x="580599" y="1315274"/>
                  </a:lnTo>
                  <a:lnTo>
                    <a:pt x="577029" y="1317580"/>
                  </a:lnTo>
                  <a:lnTo>
                    <a:pt x="573459" y="1319722"/>
                  </a:lnTo>
                  <a:lnTo>
                    <a:pt x="569549" y="1321864"/>
                  </a:lnTo>
                  <a:lnTo>
                    <a:pt x="565639" y="1323677"/>
                  </a:lnTo>
                  <a:lnTo>
                    <a:pt x="561729" y="1325654"/>
                  </a:lnTo>
                  <a:lnTo>
                    <a:pt x="557478" y="1327302"/>
                  </a:lnTo>
                  <a:lnTo>
                    <a:pt x="553058" y="1328785"/>
                  </a:lnTo>
                  <a:lnTo>
                    <a:pt x="548638" y="1330103"/>
                  </a:lnTo>
                  <a:lnTo>
                    <a:pt x="544047" y="1331256"/>
                  </a:lnTo>
                  <a:lnTo>
                    <a:pt x="539458" y="1332574"/>
                  </a:lnTo>
                  <a:lnTo>
                    <a:pt x="534697" y="1333398"/>
                  </a:lnTo>
                  <a:lnTo>
                    <a:pt x="529937" y="1334222"/>
                  </a:lnTo>
                  <a:lnTo>
                    <a:pt x="525007" y="1334881"/>
                  </a:lnTo>
                  <a:lnTo>
                    <a:pt x="519907" y="1335211"/>
                  </a:lnTo>
                  <a:lnTo>
                    <a:pt x="514806" y="1335540"/>
                  </a:lnTo>
                  <a:lnTo>
                    <a:pt x="509876" y="1335540"/>
                  </a:lnTo>
                  <a:lnTo>
                    <a:pt x="504606" y="1335540"/>
                  </a:lnTo>
                  <a:lnTo>
                    <a:pt x="499506" y="1335211"/>
                  </a:lnTo>
                  <a:lnTo>
                    <a:pt x="494406" y="1334881"/>
                  </a:lnTo>
                  <a:lnTo>
                    <a:pt x="489475" y="1334222"/>
                  </a:lnTo>
                  <a:lnTo>
                    <a:pt x="484715" y="1333398"/>
                  </a:lnTo>
                  <a:lnTo>
                    <a:pt x="479955" y="1332574"/>
                  </a:lnTo>
                  <a:lnTo>
                    <a:pt x="475365" y="1331256"/>
                  </a:lnTo>
                  <a:lnTo>
                    <a:pt x="470774" y="1330103"/>
                  </a:lnTo>
                  <a:lnTo>
                    <a:pt x="466354" y="1328785"/>
                  </a:lnTo>
                  <a:lnTo>
                    <a:pt x="462104" y="1327302"/>
                  </a:lnTo>
                  <a:lnTo>
                    <a:pt x="457854" y="1325654"/>
                  </a:lnTo>
                  <a:lnTo>
                    <a:pt x="453774" y="1323677"/>
                  </a:lnTo>
                  <a:lnTo>
                    <a:pt x="449864" y="1321864"/>
                  </a:lnTo>
                  <a:lnTo>
                    <a:pt x="445954" y="1319722"/>
                  </a:lnTo>
                  <a:lnTo>
                    <a:pt x="442383" y="1317580"/>
                  </a:lnTo>
                  <a:lnTo>
                    <a:pt x="438983" y="1315274"/>
                  </a:lnTo>
                  <a:lnTo>
                    <a:pt x="435753" y="1312802"/>
                  </a:lnTo>
                  <a:lnTo>
                    <a:pt x="432523" y="1310330"/>
                  </a:lnTo>
                  <a:lnTo>
                    <a:pt x="429633" y="1307694"/>
                  </a:lnTo>
                  <a:lnTo>
                    <a:pt x="426743" y="1304893"/>
                  </a:lnTo>
                  <a:lnTo>
                    <a:pt x="424192" y="1302092"/>
                  </a:lnTo>
                  <a:lnTo>
                    <a:pt x="421812" y="1299126"/>
                  </a:lnTo>
                  <a:lnTo>
                    <a:pt x="419432" y="1296325"/>
                  </a:lnTo>
                  <a:lnTo>
                    <a:pt x="417562" y="1293029"/>
                  </a:lnTo>
                  <a:lnTo>
                    <a:pt x="415862" y="1290064"/>
                  </a:lnTo>
                  <a:lnTo>
                    <a:pt x="414162" y="1286769"/>
                  </a:lnTo>
                  <a:lnTo>
                    <a:pt x="412802" y="1283473"/>
                  </a:lnTo>
                  <a:lnTo>
                    <a:pt x="411612" y="1280013"/>
                  </a:lnTo>
                  <a:lnTo>
                    <a:pt x="410762" y="1276553"/>
                  </a:lnTo>
                  <a:lnTo>
                    <a:pt x="410252" y="1273093"/>
                  </a:lnTo>
                  <a:lnTo>
                    <a:pt x="409912" y="1269632"/>
                  </a:lnTo>
                  <a:close/>
                  <a:moveTo>
                    <a:pt x="376299" y="1180932"/>
                  </a:moveTo>
                  <a:lnTo>
                    <a:pt x="643113" y="1180932"/>
                  </a:lnTo>
                  <a:lnTo>
                    <a:pt x="646326" y="1181097"/>
                  </a:lnTo>
                  <a:lnTo>
                    <a:pt x="649539" y="1181592"/>
                  </a:lnTo>
                  <a:lnTo>
                    <a:pt x="652582" y="1182251"/>
                  </a:lnTo>
                  <a:lnTo>
                    <a:pt x="655456" y="1183405"/>
                  </a:lnTo>
                  <a:lnTo>
                    <a:pt x="658162" y="1184560"/>
                  </a:lnTo>
                  <a:lnTo>
                    <a:pt x="661036" y="1186209"/>
                  </a:lnTo>
                  <a:lnTo>
                    <a:pt x="663403" y="1188023"/>
                  </a:lnTo>
                  <a:lnTo>
                    <a:pt x="665601" y="1190002"/>
                  </a:lnTo>
                  <a:lnTo>
                    <a:pt x="667799" y="1192311"/>
                  </a:lnTo>
                  <a:lnTo>
                    <a:pt x="669490" y="1194619"/>
                  </a:lnTo>
                  <a:lnTo>
                    <a:pt x="671012" y="1197093"/>
                  </a:lnTo>
                  <a:lnTo>
                    <a:pt x="672365" y="1199896"/>
                  </a:lnTo>
                  <a:lnTo>
                    <a:pt x="673548" y="1202700"/>
                  </a:lnTo>
                  <a:lnTo>
                    <a:pt x="674394" y="1205668"/>
                  </a:lnTo>
                  <a:lnTo>
                    <a:pt x="674732" y="1208801"/>
                  </a:lnTo>
                  <a:lnTo>
                    <a:pt x="674901" y="1211935"/>
                  </a:lnTo>
                  <a:lnTo>
                    <a:pt x="674732" y="1215068"/>
                  </a:lnTo>
                  <a:lnTo>
                    <a:pt x="674394" y="1218201"/>
                  </a:lnTo>
                  <a:lnTo>
                    <a:pt x="673548" y="1221169"/>
                  </a:lnTo>
                  <a:lnTo>
                    <a:pt x="672365" y="1224138"/>
                  </a:lnTo>
                  <a:lnTo>
                    <a:pt x="671012" y="1226776"/>
                  </a:lnTo>
                  <a:lnTo>
                    <a:pt x="669490" y="1229415"/>
                  </a:lnTo>
                  <a:lnTo>
                    <a:pt x="667799" y="1231724"/>
                  </a:lnTo>
                  <a:lnTo>
                    <a:pt x="665601" y="1233867"/>
                  </a:lnTo>
                  <a:lnTo>
                    <a:pt x="663403" y="1236011"/>
                  </a:lnTo>
                  <a:lnTo>
                    <a:pt x="661036" y="1237660"/>
                  </a:lnTo>
                  <a:lnTo>
                    <a:pt x="658162" y="1239144"/>
                  </a:lnTo>
                  <a:lnTo>
                    <a:pt x="655456" y="1240464"/>
                  </a:lnTo>
                  <a:lnTo>
                    <a:pt x="652582" y="1241618"/>
                  </a:lnTo>
                  <a:lnTo>
                    <a:pt x="649539" y="1242443"/>
                  </a:lnTo>
                  <a:lnTo>
                    <a:pt x="646326" y="1242938"/>
                  </a:lnTo>
                  <a:lnTo>
                    <a:pt x="643113" y="1243102"/>
                  </a:lnTo>
                  <a:lnTo>
                    <a:pt x="376299" y="1243102"/>
                  </a:lnTo>
                  <a:lnTo>
                    <a:pt x="373086" y="1242938"/>
                  </a:lnTo>
                  <a:lnTo>
                    <a:pt x="369873" y="1242443"/>
                  </a:lnTo>
                  <a:lnTo>
                    <a:pt x="366830" y="1241618"/>
                  </a:lnTo>
                  <a:lnTo>
                    <a:pt x="363956" y="1240464"/>
                  </a:lnTo>
                  <a:lnTo>
                    <a:pt x="361250" y="1239144"/>
                  </a:lnTo>
                  <a:lnTo>
                    <a:pt x="358544" y="1237660"/>
                  </a:lnTo>
                  <a:lnTo>
                    <a:pt x="356009" y="1236011"/>
                  </a:lnTo>
                  <a:lnTo>
                    <a:pt x="353810" y="1233867"/>
                  </a:lnTo>
                  <a:lnTo>
                    <a:pt x="351781" y="1231724"/>
                  </a:lnTo>
                  <a:lnTo>
                    <a:pt x="349921" y="1229415"/>
                  </a:lnTo>
                  <a:lnTo>
                    <a:pt x="348399" y="1226776"/>
                  </a:lnTo>
                  <a:lnTo>
                    <a:pt x="346878" y="1224138"/>
                  </a:lnTo>
                  <a:lnTo>
                    <a:pt x="345864" y="1221169"/>
                  </a:lnTo>
                  <a:lnTo>
                    <a:pt x="345018" y="1218201"/>
                  </a:lnTo>
                  <a:lnTo>
                    <a:pt x="344680" y="1215068"/>
                  </a:lnTo>
                  <a:lnTo>
                    <a:pt x="344511" y="1211935"/>
                  </a:lnTo>
                  <a:lnTo>
                    <a:pt x="344680" y="1208801"/>
                  </a:lnTo>
                  <a:lnTo>
                    <a:pt x="345018" y="1205668"/>
                  </a:lnTo>
                  <a:lnTo>
                    <a:pt x="345864" y="1202700"/>
                  </a:lnTo>
                  <a:lnTo>
                    <a:pt x="346878" y="1199896"/>
                  </a:lnTo>
                  <a:lnTo>
                    <a:pt x="348399" y="1197093"/>
                  </a:lnTo>
                  <a:lnTo>
                    <a:pt x="349921" y="1194619"/>
                  </a:lnTo>
                  <a:lnTo>
                    <a:pt x="351781" y="1192311"/>
                  </a:lnTo>
                  <a:lnTo>
                    <a:pt x="353810" y="1190002"/>
                  </a:lnTo>
                  <a:lnTo>
                    <a:pt x="356009" y="1188023"/>
                  </a:lnTo>
                  <a:lnTo>
                    <a:pt x="358544" y="1186209"/>
                  </a:lnTo>
                  <a:lnTo>
                    <a:pt x="361250" y="1184560"/>
                  </a:lnTo>
                  <a:lnTo>
                    <a:pt x="363956" y="1183405"/>
                  </a:lnTo>
                  <a:lnTo>
                    <a:pt x="366830" y="1182251"/>
                  </a:lnTo>
                  <a:lnTo>
                    <a:pt x="369873" y="1181592"/>
                  </a:lnTo>
                  <a:lnTo>
                    <a:pt x="373086" y="1181097"/>
                  </a:lnTo>
                  <a:close/>
                  <a:moveTo>
                    <a:pt x="376299" y="1099129"/>
                  </a:moveTo>
                  <a:lnTo>
                    <a:pt x="643113" y="1099129"/>
                  </a:lnTo>
                  <a:lnTo>
                    <a:pt x="646326" y="1099294"/>
                  </a:lnTo>
                  <a:lnTo>
                    <a:pt x="649539" y="1099625"/>
                  </a:lnTo>
                  <a:lnTo>
                    <a:pt x="652582" y="1100452"/>
                  </a:lnTo>
                  <a:lnTo>
                    <a:pt x="655456" y="1101609"/>
                  </a:lnTo>
                  <a:lnTo>
                    <a:pt x="658162" y="1102932"/>
                  </a:lnTo>
                  <a:lnTo>
                    <a:pt x="661036" y="1104420"/>
                  </a:lnTo>
                  <a:lnTo>
                    <a:pt x="663403" y="1106239"/>
                  </a:lnTo>
                  <a:lnTo>
                    <a:pt x="665601" y="1108223"/>
                  </a:lnTo>
                  <a:lnTo>
                    <a:pt x="667799" y="1110373"/>
                  </a:lnTo>
                  <a:lnTo>
                    <a:pt x="669490" y="1112853"/>
                  </a:lnTo>
                  <a:lnTo>
                    <a:pt x="671012" y="1115498"/>
                  </a:lnTo>
                  <a:lnTo>
                    <a:pt x="672365" y="1118144"/>
                  </a:lnTo>
                  <a:lnTo>
                    <a:pt x="673548" y="1120955"/>
                  </a:lnTo>
                  <a:lnTo>
                    <a:pt x="674394" y="1123931"/>
                  </a:lnTo>
                  <a:lnTo>
                    <a:pt x="674732" y="1127072"/>
                  </a:lnTo>
                  <a:lnTo>
                    <a:pt x="674901" y="1130214"/>
                  </a:lnTo>
                  <a:lnTo>
                    <a:pt x="674732" y="1133521"/>
                  </a:lnTo>
                  <a:lnTo>
                    <a:pt x="674394" y="1136497"/>
                  </a:lnTo>
                  <a:lnTo>
                    <a:pt x="673548" y="1139474"/>
                  </a:lnTo>
                  <a:lnTo>
                    <a:pt x="672365" y="1142284"/>
                  </a:lnTo>
                  <a:lnTo>
                    <a:pt x="671012" y="1145095"/>
                  </a:lnTo>
                  <a:lnTo>
                    <a:pt x="669490" y="1147575"/>
                  </a:lnTo>
                  <a:lnTo>
                    <a:pt x="667799" y="1150221"/>
                  </a:lnTo>
                  <a:lnTo>
                    <a:pt x="665601" y="1152371"/>
                  </a:lnTo>
                  <a:lnTo>
                    <a:pt x="663403" y="1154189"/>
                  </a:lnTo>
                  <a:lnTo>
                    <a:pt x="661036" y="1156008"/>
                  </a:lnTo>
                  <a:lnTo>
                    <a:pt x="658162" y="1157662"/>
                  </a:lnTo>
                  <a:lnTo>
                    <a:pt x="655456" y="1158985"/>
                  </a:lnTo>
                  <a:lnTo>
                    <a:pt x="652582" y="1159977"/>
                  </a:lnTo>
                  <a:lnTo>
                    <a:pt x="649539" y="1160638"/>
                  </a:lnTo>
                  <a:lnTo>
                    <a:pt x="646326" y="1161134"/>
                  </a:lnTo>
                  <a:lnTo>
                    <a:pt x="643113" y="1161299"/>
                  </a:lnTo>
                  <a:lnTo>
                    <a:pt x="376299" y="1161299"/>
                  </a:lnTo>
                  <a:lnTo>
                    <a:pt x="373086" y="1161134"/>
                  </a:lnTo>
                  <a:lnTo>
                    <a:pt x="369873" y="1160638"/>
                  </a:lnTo>
                  <a:lnTo>
                    <a:pt x="366830" y="1159977"/>
                  </a:lnTo>
                  <a:lnTo>
                    <a:pt x="363956" y="1158985"/>
                  </a:lnTo>
                  <a:lnTo>
                    <a:pt x="361250" y="1157662"/>
                  </a:lnTo>
                  <a:lnTo>
                    <a:pt x="358544" y="1156008"/>
                  </a:lnTo>
                  <a:lnTo>
                    <a:pt x="356009" y="1154189"/>
                  </a:lnTo>
                  <a:lnTo>
                    <a:pt x="353810" y="1152371"/>
                  </a:lnTo>
                  <a:lnTo>
                    <a:pt x="351781" y="1150221"/>
                  </a:lnTo>
                  <a:lnTo>
                    <a:pt x="349921" y="1147575"/>
                  </a:lnTo>
                  <a:lnTo>
                    <a:pt x="348399" y="1145095"/>
                  </a:lnTo>
                  <a:lnTo>
                    <a:pt x="346878" y="1142284"/>
                  </a:lnTo>
                  <a:lnTo>
                    <a:pt x="345864" y="1139474"/>
                  </a:lnTo>
                  <a:lnTo>
                    <a:pt x="345018" y="1136497"/>
                  </a:lnTo>
                  <a:lnTo>
                    <a:pt x="344680" y="1133521"/>
                  </a:lnTo>
                  <a:lnTo>
                    <a:pt x="344511" y="1130214"/>
                  </a:lnTo>
                  <a:lnTo>
                    <a:pt x="344680" y="1127072"/>
                  </a:lnTo>
                  <a:lnTo>
                    <a:pt x="345018" y="1123931"/>
                  </a:lnTo>
                  <a:lnTo>
                    <a:pt x="345864" y="1120955"/>
                  </a:lnTo>
                  <a:lnTo>
                    <a:pt x="346878" y="1118144"/>
                  </a:lnTo>
                  <a:lnTo>
                    <a:pt x="348399" y="1115498"/>
                  </a:lnTo>
                  <a:lnTo>
                    <a:pt x="349921" y="1112853"/>
                  </a:lnTo>
                  <a:lnTo>
                    <a:pt x="351781" y="1110373"/>
                  </a:lnTo>
                  <a:lnTo>
                    <a:pt x="353810" y="1108223"/>
                  </a:lnTo>
                  <a:lnTo>
                    <a:pt x="356009" y="1106239"/>
                  </a:lnTo>
                  <a:lnTo>
                    <a:pt x="358544" y="1104420"/>
                  </a:lnTo>
                  <a:lnTo>
                    <a:pt x="361250" y="1102932"/>
                  </a:lnTo>
                  <a:lnTo>
                    <a:pt x="363956" y="1101609"/>
                  </a:lnTo>
                  <a:lnTo>
                    <a:pt x="366830" y="1100452"/>
                  </a:lnTo>
                  <a:lnTo>
                    <a:pt x="369873" y="1099625"/>
                  </a:lnTo>
                  <a:lnTo>
                    <a:pt x="373086" y="1099294"/>
                  </a:lnTo>
                  <a:close/>
                  <a:moveTo>
                    <a:pt x="794884" y="755120"/>
                  </a:moveTo>
                  <a:lnTo>
                    <a:pt x="794884" y="755447"/>
                  </a:lnTo>
                  <a:lnTo>
                    <a:pt x="794545" y="755774"/>
                  </a:lnTo>
                  <a:close/>
                  <a:moveTo>
                    <a:pt x="796620" y="749272"/>
                  </a:moveTo>
                  <a:lnTo>
                    <a:pt x="796577" y="749886"/>
                  </a:lnTo>
                  <a:lnTo>
                    <a:pt x="796239" y="752176"/>
                  </a:lnTo>
                  <a:lnTo>
                    <a:pt x="795730" y="753811"/>
                  </a:lnTo>
                  <a:lnTo>
                    <a:pt x="795392" y="754466"/>
                  </a:lnTo>
                  <a:lnTo>
                    <a:pt x="795053" y="754956"/>
                  </a:lnTo>
                  <a:lnTo>
                    <a:pt x="794884" y="755120"/>
                  </a:lnTo>
                  <a:lnTo>
                    <a:pt x="794037" y="756592"/>
                  </a:lnTo>
                  <a:lnTo>
                    <a:pt x="793190" y="757573"/>
                  </a:lnTo>
                  <a:lnTo>
                    <a:pt x="794545" y="755283"/>
                  </a:lnTo>
                  <a:lnTo>
                    <a:pt x="795561" y="753157"/>
                  </a:lnTo>
                  <a:lnTo>
                    <a:pt x="796239" y="751358"/>
                  </a:lnTo>
                  <a:lnTo>
                    <a:pt x="796577" y="749559"/>
                  </a:lnTo>
                  <a:close/>
                  <a:moveTo>
                    <a:pt x="796747" y="747269"/>
                  </a:moveTo>
                  <a:lnTo>
                    <a:pt x="796916" y="747596"/>
                  </a:lnTo>
                  <a:lnTo>
                    <a:pt x="796747" y="748414"/>
                  </a:lnTo>
                  <a:lnTo>
                    <a:pt x="796620" y="749272"/>
                  </a:lnTo>
                  <a:lnTo>
                    <a:pt x="796747" y="747432"/>
                  </a:lnTo>
                  <a:close/>
                  <a:moveTo>
                    <a:pt x="767594" y="747128"/>
                  </a:moveTo>
                  <a:lnTo>
                    <a:pt x="767449" y="749231"/>
                  </a:lnTo>
                  <a:lnTo>
                    <a:pt x="767449" y="749068"/>
                  </a:lnTo>
                  <a:lnTo>
                    <a:pt x="767449" y="748250"/>
                  </a:lnTo>
                  <a:close/>
                  <a:moveTo>
                    <a:pt x="769956" y="740595"/>
                  </a:moveTo>
                  <a:lnTo>
                    <a:pt x="769650" y="741053"/>
                  </a:lnTo>
                  <a:lnTo>
                    <a:pt x="768634" y="743179"/>
                  </a:lnTo>
                  <a:lnTo>
                    <a:pt x="767957" y="745306"/>
                  </a:lnTo>
                  <a:lnTo>
                    <a:pt x="767618" y="746941"/>
                  </a:lnTo>
                  <a:lnTo>
                    <a:pt x="767594" y="747128"/>
                  </a:lnTo>
                  <a:lnTo>
                    <a:pt x="767618" y="746778"/>
                  </a:lnTo>
                  <a:lnTo>
                    <a:pt x="767957" y="744815"/>
                  </a:lnTo>
                  <a:lnTo>
                    <a:pt x="768465" y="743016"/>
                  </a:lnTo>
                  <a:lnTo>
                    <a:pt x="768691" y="742634"/>
                  </a:lnTo>
                  <a:lnTo>
                    <a:pt x="768804" y="742525"/>
                  </a:lnTo>
                  <a:lnTo>
                    <a:pt x="768804" y="742443"/>
                  </a:lnTo>
                  <a:lnTo>
                    <a:pt x="769142" y="741871"/>
                  </a:lnTo>
                  <a:lnTo>
                    <a:pt x="769396" y="741380"/>
                  </a:lnTo>
                  <a:lnTo>
                    <a:pt x="769752" y="740791"/>
                  </a:lnTo>
                  <a:close/>
                  <a:moveTo>
                    <a:pt x="770158" y="740290"/>
                  </a:moveTo>
                  <a:lnTo>
                    <a:pt x="770158" y="740399"/>
                  </a:lnTo>
                  <a:lnTo>
                    <a:pt x="769956" y="740595"/>
                  </a:lnTo>
                  <a:close/>
                  <a:moveTo>
                    <a:pt x="1007792" y="303707"/>
                  </a:moveTo>
                  <a:lnTo>
                    <a:pt x="1036210" y="338777"/>
                  </a:lnTo>
                  <a:lnTo>
                    <a:pt x="941983" y="415129"/>
                  </a:lnTo>
                  <a:lnTo>
                    <a:pt x="913566" y="380058"/>
                  </a:lnTo>
                  <a:close/>
                  <a:moveTo>
                    <a:pt x="28418" y="284751"/>
                  </a:moveTo>
                  <a:lnTo>
                    <a:pt x="122644" y="361103"/>
                  </a:lnTo>
                  <a:lnTo>
                    <a:pt x="94227" y="396174"/>
                  </a:lnTo>
                  <a:lnTo>
                    <a:pt x="0" y="319822"/>
                  </a:lnTo>
                  <a:close/>
                  <a:moveTo>
                    <a:pt x="521216" y="260648"/>
                  </a:moveTo>
                  <a:lnTo>
                    <a:pt x="513426" y="260811"/>
                  </a:lnTo>
                  <a:lnTo>
                    <a:pt x="505636" y="261302"/>
                  </a:lnTo>
                  <a:lnTo>
                    <a:pt x="497846" y="261793"/>
                  </a:lnTo>
                  <a:lnTo>
                    <a:pt x="505636" y="262610"/>
                  </a:lnTo>
                  <a:lnTo>
                    <a:pt x="513257" y="263428"/>
                  </a:lnTo>
                  <a:lnTo>
                    <a:pt x="520877" y="264410"/>
                  </a:lnTo>
                  <a:lnTo>
                    <a:pt x="528667" y="265555"/>
                  </a:lnTo>
                  <a:lnTo>
                    <a:pt x="536288" y="267027"/>
                  </a:lnTo>
                  <a:lnTo>
                    <a:pt x="543740" y="268499"/>
                  </a:lnTo>
                  <a:lnTo>
                    <a:pt x="551191" y="270135"/>
                  </a:lnTo>
                  <a:lnTo>
                    <a:pt x="558642" y="271770"/>
                  </a:lnTo>
                  <a:lnTo>
                    <a:pt x="566263" y="273897"/>
                  </a:lnTo>
                  <a:lnTo>
                    <a:pt x="573545" y="275860"/>
                  </a:lnTo>
                  <a:lnTo>
                    <a:pt x="580827" y="277986"/>
                  </a:lnTo>
                  <a:lnTo>
                    <a:pt x="587939" y="280440"/>
                  </a:lnTo>
                  <a:lnTo>
                    <a:pt x="595052" y="282893"/>
                  </a:lnTo>
                  <a:lnTo>
                    <a:pt x="602165" y="285674"/>
                  </a:lnTo>
                  <a:lnTo>
                    <a:pt x="609108" y="288455"/>
                  </a:lnTo>
                  <a:lnTo>
                    <a:pt x="616052" y="291562"/>
                  </a:lnTo>
                  <a:lnTo>
                    <a:pt x="623164" y="294507"/>
                  </a:lnTo>
                  <a:lnTo>
                    <a:pt x="629938" y="297942"/>
                  </a:lnTo>
                  <a:lnTo>
                    <a:pt x="636542" y="301213"/>
                  </a:lnTo>
                  <a:lnTo>
                    <a:pt x="643147" y="304812"/>
                  </a:lnTo>
                  <a:lnTo>
                    <a:pt x="649751" y="308410"/>
                  </a:lnTo>
                  <a:lnTo>
                    <a:pt x="656187" y="312172"/>
                  </a:lnTo>
                  <a:lnTo>
                    <a:pt x="662453" y="316261"/>
                  </a:lnTo>
                  <a:lnTo>
                    <a:pt x="668719" y="320187"/>
                  </a:lnTo>
                  <a:lnTo>
                    <a:pt x="674816" y="324440"/>
                  </a:lnTo>
                  <a:lnTo>
                    <a:pt x="680912" y="328693"/>
                  </a:lnTo>
                  <a:lnTo>
                    <a:pt x="686839" y="333273"/>
                  </a:lnTo>
                  <a:lnTo>
                    <a:pt x="692597" y="337689"/>
                  </a:lnTo>
                  <a:lnTo>
                    <a:pt x="698355" y="342433"/>
                  </a:lnTo>
                  <a:lnTo>
                    <a:pt x="703774" y="347176"/>
                  </a:lnTo>
                  <a:lnTo>
                    <a:pt x="709362" y="352083"/>
                  </a:lnTo>
                  <a:lnTo>
                    <a:pt x="714612" y="356990"/>
                  </a:lnTo>
                  <a:lnTo>
                    <a:pt x="719862" y="362225"/>
                  </a:lnTo>
                  <a:lnTo>
                    <a:pt x="725112" y="367459"/>
                  </a:lnTo>
                  <a:lnTo>
                    <a:pt x="730023" y="372857"/>
                  </a:lnTo>
                  <a:lnTo>
                    <a:pt x="734765" y="378254"/>
                  </a:lnTo>
                  <a:lnTo>
                    <a:pt x="739507" y="383816"/>
                  </a:lnTo>
                  <a:lnTo>
                    <a:pt x="744248" y="389541"/>
                  </a:lnTo>
                  <a:lnTo>
                    <a:pt x="748651" y="395266"/>
                  </a:lnTo>
                  <a:lnTo>
                    <a:pt x="752885" y="401154"/>
                  </a:lnTo>
                  <a:lnTo>
                    <a:pt x="757119" y="407043"/>
                  </a:lnTo>
                  <a:lnTo>
                    <a:pt x="761352" y="412931"/>
                  </a:lnTo>
                  <a:lnTo>
                    <a:pt x="765078" y="418983"/>
                  </a:lnTo>
                  <a:lnTo>
                    <a:pt x="768973" y="425199"/>
                  </a:lnTo>
                  <a:lnTo>
                    <a:pt x="772529" y="431415"/>
                  </a:lnTo>
                  <a:lnTo>
                    <a:pt x="776086" y="437794"/>
                  </a:lnTo>
                  <a:lnTo>
                    <a:pt x="779473" y="444173"/>
                  </a:lnTo>
                  <a:lnTo>
                    <a:pt x="782521" y="450552"/>
                  </a:lnTo>
                  <a:lnTo>
                    <a:pt x="785739" y="457095"/>
                  </a:lnTo>
                  <a:lnTo>
                    <a:pt x="788448" y="463638"/>
                  </a:lnTo>
                  <a:lnTo>
                    <a:pt x="791158" y="470181"/>
                  </a:lnTo>
                  <a:lnTo>
                    <a:pt x="793698" y="476887"/>
                  </a:lnTo>
                  <a:lnTo>
                    <a:pt x="796069" y="483594"/>
                  </a:lnTo>
                  <a:lnTo>
                    <a:pt x="798440" y="490464"/>
                  </a:lnTo>
                  <a:lnTo>
                    <a:pt x="800472" y="497333"/>
                  </a:lnTo>
                  <a:lnTo>
                    <a:pt x="802335" y="504203"/>
                  </a:lnTo>
                  <a:lnTo>
                    <a:pt x="804029" y="511073"/>
                  </a:lnTo>
                  <a:lnTo>
                    <a:pt x="805722" y="517943"/>
                  </a:lnTo>
                  <a:lnTo>
                    <a:pt x="807246" y="524977"/>
                  </a:lnTo>
                  <a:lnTo>
                    <a:pt x="808432" y="532010"/>
                  </a:lnTo>
                  <a:lnTo>
                    <a:pt x="809448" y="539207"/>
                  </a:lnTo>
                  <a:lnTo>
                    <a:pt x="810464" y="546241"/>
                  </a:lnTo>
                  <a:lnTo>
                    <a:pt x="811311" y="553274"/>
                  </a:lnTo>
                  <a:lnTo>
                    <a:pt x="811988" y="560308"/>
                  </a:lnTo>
                  <a:lnTo>
                    <a:pt x="812327" y="567341"/>
                  </a:lnTo>
                  <a:lnTo>
                    <a:pt x="812665" y="574539"/>
                  </a:lnTo>
                  <a:lnTo>
                    <a:pt x="812835" y="581736"/>
                  </a:lnTo>
                  <a:lnTo>
                    <a:pt x="812665" y="588769"/>
                  </a:lnTo>
                  <a:lnTo>
                    <a:pt x="812496" y="595966"/>
                  </a:lnTo>
                  <a:lnTo>
                    <a:pt x="812157" y="603000"/>
                  </a:lnTo>
                  <a:lnTo>
                    <a:pt x="811649" y="610033"/>
                  </a:lnTo>
                  <a:lnTo>
                    <a:pt x="810972" y="617067"/>
                  </a:lnTo>
                  <a:lnTo>
                    <a:pt x="809956" y="624427"/>
                  </a:lnTo>
                  <a:lnTo>
                    <a:pt x="808940" y="631461"/>
                  </a:lnTo>
                  <a:lnTo>
                    <a:pt x="807754" y="638331"/>
                  </a:lnTo>
                  <a:lnTo>
                    <a:pt x="806569" y="645364"/>
                  </a:lnTo>
                  <a:lnTo>
                    <a:pt x="805045" y="652398"/>
                  </a:lnTo>
                  <a:lnTo>
                    <a:pt x="803182" y="659268"/>
                  </a:lnTo>
                  <a:lnTo>
                    <a:pt x="801488" y="666301"/>
                  </a:lnTo>
                  <a:lnTo>
                    <a:pt x="799456" y="673171"/>
                  </a:lnTo>
                  <a:lnTo>
                    <a:pt x="797255" y="679878"/>
                  </a:lnTo>
                  <a:lnTo>
                    <a:pt x="795053" y="686748"/>
                  </a:lnTo>
                  <a:lnTo>
                    <a:pt x="792513" y="693454"/>
                  </a:lnTo>
                  <a:lnTo>
                    <a:pt x="789803" y="700160"/>
                  </a:lnTo>
                  <a:lnTo>
                    <a:pt x="787094" y="706703"/>
                  </a:lnTo>
                  <a:lnTo>
                    <a:pt x="784045" y="713246"/>
                  </a:lnTo>
                  <a:lnTo>
                    <a:pt x="780997" y="719789"/>
                  </a:lnTo>
                  <a:lnTo>
                    <a:pt x="777610" y="726332"/>
                  </a:lnTo>
                  <a:lnTo>
                    <a:pt x="774392" y="732711"/>
                  </a:lnTo>
                  <a:lnTo>
                    <a:pt x="770666" y="738926"/>
                  </a:lnTo>
                  <a:lnTo>
                    <a:pt x="769933" y="740344"/>
                  </a:lnTo>
                  <a:lnTo>
                    <a:pt x="769650" y="740726"/>
                  </a:lnTo>
                  <a:lnTo>
                    <a:pt x="769820" y="740563"/>
                  </a:lnTo>
                  <a:lnTo>
                    <a:pt x="769933" y="740344"/>
                  </a:lnTo>
                  <a:lnTo>
                    <a:pt x="770497" y="739581"/>
                  </a:lnTo>
                  <a:lnTo>
                    <a:pt x="771175" y="738763"/>
                  </a:lnTo>
                  <a:lnTo>
                    <a:pt x="770158" y="740290"/>
                  </a:lnTo>
                  <a:lnTo>
                    <a:pt x="770158" y="740235"/>
                  </a:lnTo>
                  <a:lnTo>
                    <a:pt x="769989" y="740399"/>
                  </a:lnTo>
                  <a:lnTo>
                    <a:pt x="769752" y="740791"/>
                  </a:lnTo>
                  <a:lnTo>
                    <a:pt x="769650" y="740889"/>
                  </a:lnTo>
                  <a:lnTo>
                    <a:pt x="769396" y="741380"/>
                  </a:lnTo>
                  <a:lnTo>
                    <a:pt x="768804" y="742361"/>
                  </a:lnTo>
                  <a:lnTo>
                    <a:pt x="768804" y="742443"/>
                  </a:lnTo>
                  <a:lnTo>
                    <a:pt x="768691" y="742634"/>
                  </a:lnTo>
                  <a:lnTo>
                    <a:pt x="768465" y="742852"/>
                  </a:lnTo>
                  <a:lnTo>
                    <a:pt x="766941" y="746124"/>
                  </a:lnTo>
                  <a:lnTo>
                    <a:pt x="763554" y="752339"/>
                  </a:lnTo>
                  <a:lnTo>
                    <a:pt x="759828" y="758555"/>
                  </a:lnTo>
                  <a:lnTo>
                    <a:pt x="756272" y="764771"/>
                  </a:lnTo>
                  <a:lnTo>
                    <a:pt x="752208" y="770823"/>
                  </a:lnTo>
                  <a:lnTo>
                    <a:pt x="748143" y="776875"/>
                  </a:lnTo>
                  <a:lnTo>
                    <a:pt x="743910" y="783090"/>
                  </a:lnTo>
                  <a:lnTo>
                    <a:pt x="739337" y="789142"/>
                  </a:lnTo>
                  <a:lnTo>
                    <a:pt x="730531" y="801247"/>
                  </a:lnTo>
                  <a:lnTo>
                    <a:pt x="721556" y="813678"/>
                  </a:lnTo>
                  <a:lnTo>
                    <a:pt x="717152" y="820057"/>
                  </a:lnTo>
                  <a:lnTo>
                    <a:pt x="712749" y="826600"/>
                  </a:lnTo>
                  <a:lnTo>
                    <a:pt x="708515" y="832979"/>
                  </a:lnTo>
                  <a:lnTo>
                    <a:pt x="704620" y="839686"/>
                  </a:lnTo>
                  <a:lnTo>
                    <a:pt x="700556" y="846392"/>
                  </a:lnTo>
                  <a:lnTo>
                    <a:pt x="696661" y="853098"/>
                  </a:lnTo>
                  <a:lnTo>
                    <a:pt x="693105" y="860295"/>
                  </a:lnTo>
                  <a:lnTo>
                    <a:pt x="689549" y="867165"/>
                  </a:lnTo>
                  <a:lnTo>
                    <a:pt x="686500" y="874362"/>
                  </a:lnTo>
                  <a:lnTo>
                    <a:pt x="683452" y="881396"/>
                  </a:lnTo>
                  <a:lnTo>
                    <a:pt x="680743" y="888757"/>
                  </a:lnTo>
                  <a:lnTo>
                    <a:pt x="678203" y="896281"/>
                  </a:lnTo>
                  <a:lnTo>
                    <a:pt x="676001" y="903642"/>
                  </a:lnTo>
                  <a:lnTo>
                    <a:pt x="673969" y="911002"/>
                  </a:lnTo>
                  <a:lnTo>
                    <a:pt x="672106" y="918526"/>
                  </a:lnTo>
                  <a:lnTo>
                    <a:pt x="670582" y="926051"/>
                  </a:lnTo>
                  <a:lnTo>
                    <a:pt x="669227" y="933575"/>
                  </a:lnTo>
                  <a:lnTo>
                    <a:pt x="668211" y="941099"/>
                  </a:lnTo>
                  <a:lnTo>
                    <a:pt x="667364" y="948623"/>
                  </a:lnTo>
                  <a:lnTo>
                    <a:pt x="666687" y="956311"/>
                  </a:lnTo>
                  <a:lnTo>
                    <a:pt x="666009" y="963999"/>
                  </a:lnTo>
                  <a:lnTo>
                    <a:pt x="665840" y="971523"/>
                  </a:lnTo>
                  <a:lnTo>
                    <a:pt x="665671" y="979047"/>
                  </a:lnTo>
                  <a:lnTo>
                    <a:pt x="665840" y="986735"/>
                  </a:lnTo>
                  <a:lnTo>
                    <a:pt x="666179" y="994259"/>
                  </a:lnTo>
                  <a:lnTo>
                    <a:pt x="666687" y="1001784"/>
                  </a:lnTo>
                  <a:lnTo>
                    <a:pt x="667703" y="994259"/>
                  </a:lnTo>
                  <a:lnTo>
                    <a:pt x="668549" y="986899"/>
                  </a:lnTo>
                  <a:lnTo>
                    <a:pt x="669735" y="979374"/>
                  </a:lnTo>
                  <a:lnTo>
                    <a:pt x="670920" y="972014"/>
                  </a:lnTo>
                  <a:lnTo>
                    <a:pt x="672275" y="964653"/>
                  </a:lnTo>
                  <a:lnTo>
                    <a:pt x="673969" y="957293"/>
                  </a:lnTo>
                  <a:lnTo>
                    <a:pt x="675662" y="949932"/>
                  </a:lnTo>
                  <a:lnTo>
                    <a:pt x="677525" y="942898"/>
                  </a:lnTo>
                  <a:lnTo>
                    <a:pt x="679557" y="935701"/>
                  </a:lnTo>
                  <a:lnTo>
                    <a:pt x="681759" y="928668"/>
                  </a:lnTo>
                  <a:lnTo>
                    <a:pt x="683960" y="921634"/>
                  </a:lnTo>
                  <a:lnTo>
                    <a:pt x="686670" y="914764"/>
                  </a:lnTo>
                  <a:lnTo>
                    <a:pt x="689379" y="908058"/>
                  </a:lnTo>
                  <a:lnTo>
                    <a:pt x="692428" y="901188"/>
                  </a:lnTo>
                  <a:lnTo>
                    <a:pt x="695476" y="894482"/>
                  </a:lnTo>
                  <a:lnTo>
                    <a:pt x="698863" y="887939"/>
                  </a:lnTo>
                  <a:lnTo>
                    <a:pt x="702250" y="881396"/>
                  </a:lnTo>
                  <a:lnTo>
                    <a:pt x="705975" y="875180"/>
                  </a:lnTo>
                  <a:lnTo>
                    <a:pt x="709701" y="868801"/>
                  </a:lnTo>
                  <a:lnTo>
                    <a:pt x="713765" y="862749"/>
                  </a:lnTo>
                  <a:lnTo>
                    <a:pt x="717999" y="856697"/>
                  </a:lnTo>
                  <a:lnTo>
                    <a:pt x="722064" y="850645"/>
                  </a:lnTo>
                  <a:lnTo>
                    <a:pt x="726636" y="844756"/>
                  </a:lnTo>
                  <a:lnTo>
                    <a:pt x="731209" y="838868"/>
                  </a:lnTo>
                  <a:lnTo>
                    <a:pt x="740523" y="827254"/>
                  </a:lnTo>
                  <a:lnTo>
                    <a:pt x="750176" y="815641"/>
                  </a:lnTo>
                  <a:lnTo>
                    <a:pt x="759998" y="803864"/>
                  </a:lnTo>
                  <a:lnTo>
                    <a:pt x="769820" y="791923"/>
                  </a:lnTo>
                  <a:lnTo>
                    <a:pt x="774562" y="785708"/>
                  </a:lnTo>
                  <a:lnTo>
                    <a:pt x="779473" y="779328"/>
                  </a:lnTo>
                  <a:lnTo>
                    <a:pt x="783876" y="772949"/>
                  </a:lnTo>
                  <a:lnTo>
                    <a:pt x="788279" y="766243"/>
                  </a:lnTo>
                  <a:lnTo>
                    <a:pt x="790481" y="762971"/>
                  </a:lnTo>
                  <a:lnTo>
                    <a:pt x="792682" y="759373"/>
                  </a:lnTo>
                  <a:lnTo>
                    <a:pt x="794037" y="756756"/>
                  </a:lnTo>
                  <a:lnTo>
                    <a:pt x="794545" y="756101"/>
                  </a:lnTo>
                  <a:lnTo>
                    <a:pt x="794884" y="755447"/>
                  </a:lnTo>
                  <a:lnTo>
                    <a:pt x="795053" y="755120"/>
                  </a:lnTo>
                  <a:lnTo>
                    <a:pt x="795392" y="754466"/>
                  </a:lnTo>
                  <a:lnTo>
                    <a:pt x="796069" y="753484"/>
                  </a:lnTo>
                  <a:lnTo>
                    <a:pt x="800303" y="746778"/>
                  </a:lnTo>
                  <a:lnTo>
                    <a:pt x="804537" y="740071"/>
                  </a:lnTo>
                  <a:lnTo>
                    <a:pt x="808262" y="733202"/>
                  </a:lnTo>
                  <a:lnTo>
                    <a:pt x="811988" y="726004"/>
                  </a:lnTo>
                  <a:lnTo>
                    <a:pt x="815544" y="718971"/>
                  </a:lnTo>
                  <a:lnTo>
                    <a:pt x="818931" y="711774"/>
                  </a:lnTo>
                  <a:lnTo>
                    <a:pt x="821979" y="704577"/>
                  </a:lnTo>
                  <a:lnTo>
                    <a:pt x="825028" y="697380"/>
                  </a:lnTo>
                  <a:lnTo>
                    <a:pt x="827906" y="690019"/>
                  </a:lnTo>
                  <a:lnTo>
                    <a:pt x="830616" y="682331"/>
                  </a:lnTo>
                  <a:lnTo>
                    <a:pt x="832987" y="674971"/>
                  </a:lnTo>
                  <a:lnTo>
                    <a:pt x="835188" y="667283"/>
                  </a:lnTo>
                  <a:lnTo>
                    <a:pt x="837221" y="659595"/>
                  </a:lnTo>
                  <a:lnTo>
                    <a:pt x="839083" y="651907"/>
                  </a:lnTo>
                  <a:lnTo>
                    <a:pt x="840608" y="644219"/>
                  </a:lnTo>
                  <a:lnTo>
                    <a:pt x="842301" y="636532"/>
                  </a:lnTo>
                  <a:lnTo>
                    <a:pt x="843487" y="628680"/>
                  </a:lnTo>
                  <a:lnTo>
                    <a:pt x="844503" y="620829"/>
                  </a:lnTo>
                  <a:lnTo>
                    <a:pt x="845349" y="613141"/>
                  </a:lnTo>
                  <a:lnTo>
                    <a:pt x="846027" y="605126"/>
                  </a:lnTo>
                  <a:lnTo>
                    <a:pt x="846535" y="597275"/>
                  </a:lnTo>
                  <a:lnTo>
                    <a:pt x="846874" y="589423"/>
                  </a:lnTo>
                  <a:lnTo>
                    <a:pt x="846874" y="581572"/>
                  </a:lnTo>
                  <a:lnTo>
                    <a:pt x="846874" y="573557"/>
                  </a:lnTo>
                  <a:lnTo>
                    <a:pt x="846535" y="565869"/>
                  </a:lnTo>
                  <a:lnTo>
                    <a:pt x="846027" y="558018"/>
                  </a:lnTo>
                  <a:lnTo>
                    <a:pt x="845349" y="550003"/>
                  </a:lnTo>
                  <a:lnTo>
                    <a:pt x="844503" y="542152"/>
                  </a:lnTo>
                  <a:lnTo>
                    <a:pt x="843487" y="534464"/>
                  </a:lnTo>
                  <a:lnTo>
                    <a:pt x="842301" y="526449"/>
                  </a:lnTo>
                  <a:lnTo>
                    <a:pt x="840608" y="518761"/>
                  </a:lnTo>
                  <a:lnTo>
                    <a:pt x="839083" y="511073"/>
                  </a:lnTo>
                  <a:lnTo>
                    <a:pt x="837221" y="503386"/>
                  </a:lnTo>
                  <a:lnTo>
                    <a:pt x="835019" y="495698"/>
                  </a:lnTo>
                  <a:lnTo>
                    <a:pt x="832817" y="488174"/>
                  </a:lnTo>
                  <a:lnTo>
                    <a:pt x="830447" y="480649"/>
                  </a:lnTo>
                  <a:lnTo>
                    <a:pt x="827737" y="473289"/>
                  </a:lnTo>
                  <a:lnTo>
                    <a:pt x="825028" y="465764"/>
                  </a:lnTo>
                  <a:lnTo>
                    <a:pt x="821979" y="458404"/>
                  </a:lnTo>
                  <a:lnTo>
                    <a:pt x="818931" y="451207"/>
                  </a:lnTo>
                  <a:lnTo>
                    <a:pt x="815375" y="444010"/>
                  </a:lnTo>
                  <a:lnTo>
                    <a:pt x="811988" y="436976"/>
                  </a:lnTo>
                  <a:lnTo>
                    <a:pt x="808093" y="429943"/>
                  </a:lnTo>
                  <a:lnTo>
                    <a:pt x="804198" y="422909"/>
                  </a:lnTo>
                  <a:lnTo>
                    <a:pt x="800303" y="416039"/>
                  </a:lnTo>
                  <a:lnTo>
                    <a:pt x="795900" y="409333"/>
                  </a:lnTo>
                  <a:lnTo>
                    <a:pt x="791497" y="402790"/>
                  </a:lnTo>
                  <a:lnTo>
                    <a:pt x="787094" y="396247"/>
                  </a:lnTo>
                  <a:lnTo>
                    <a:pt x="782352" y="389868"/>
                  </a:lnTo>
                  <a:lnTo>
                    <a:pt x="777441" y="383652"/>
                  </a:lnTo>
                  <a:lnTo>
                    <a:pt x="772360" y="377437"/>
                  </a:lnTo>
                  <a:lnTo>
                    <a:pt x="767280" y="371548"/>
                  </a:lnTo>
                  <a:lnTo>
                    <a:pt x="761860" y="365496"/>
                  </a:lnTo>
                  <a:lnTo>
                    <a:pt x="756441" y="359771"/>
                  </a:lnTo>
                  <a:lnTo>
                    <a:pt x="750684" y="354210"/>
                  </a:lnTo>
                  <a:lnTo>
                    <a:pt x="744926" y="348648"/>
                  </a:lnTo>
                  <a:lnTo>
                    <a:pt x="738999" y="343250"/>
                  </a:lnTo>
                  <a:lnTo>
                    <a:pt x="732902" y="338016"/>
                  </a:lnTo>
                  <a:lnTo>
                    <a:pt x="726805" y="333109"/>
                  </a:lnTo>
                  <a:lnTo>
                    <a:pt x="720539" y="328202"/>
                  </a:lnTo>
                  <a:lnTo>
                    <a:pt x="714104" y="323295"/>
                  </a:lnTo>
                  <a:lnTo>
                    <a:pt x="707669" y="318715"/>
                  </a:lnTo>
                  <a:lnTo>
                    <a:pt x="701064" y="314135"/>
                  </a:lnTo>
                  <a:lnTo>
                    <a:pt x="694460" y="310046"/>
                  </a:lnTo>
                  <a:lnTo>
                    <a:pt x="687517" y="305793"/>
                  </a:lnTo>
                  <a:lnTo>
                    <a:pt x="680743" y="301867"/>
                  </a:lnTo>
                  <a:lnTo>
                    <a:pt x="673630" y="298105"/>
                  </a:lnTo>
                  <a:lnTo>
                    <a:pt x="666687" y="294343"/>
                  </a:lnTo>
                  <a:lnTo>
                    <a:pt x="659235" y="291072"/>
                  </a:lnTo>
                  <a:lnTo>
                    <a:pt x="652122" y="287637"/>
                  </a:lnTo>
                  <a:lnTo>
                    <a:pt x="644671" y="284692"/>
                  </a:lnTo>
                  <a:lnTo>
                    <a:pt x="637389" y="281585"/>
                  </a:lnTo>
                  <a:lnTo>
                    <a:pt x="629938" y="278967"/>
                  </a:lnTo>
                  <a:lnTo>
                    <a:pt x="622317" y="276350"/>
                  </a:lnTo>
                  <a:lnTo>
                    <a:pt x="614697" y="274060"/>
                  </a:lnTo>
                  <a:lnTo>
                    <a:pt x="607076" y="271770"/>
                  </a:lnTo>
                  <a:lnTo>
                    <a:pt x="599455" y="269807"/>
                  </a:lnTo>
                  <a:lnTo>
                    <a:pt x="591834" y="268172"/>
                  </a:lnTo>
                  <a:lnTo>
                    <a:pt x="583875" y="266536"/>
                  </a:lnTo>
                  <a:lnTo>
                    <a:pt x="576085" y="265064"/>
                  </a:lnTo>
                  <a:lnTo>
                    <a:pt x="568295" y="263919"/>
                  </a:lnTo>
                  <a:lnTo>
                    <a:pt x="560505" y="262774"/>
                  </a:lnTo>
                  <a:lnTo>
                    <a:pt x="552546" y="261956"/>
                  </a:lnTo>
                  <a:lnTo>
                    <a:pt x="544756" y="261465"/>
                  </a:lnTo>
                  <a:lnTo>
                    <a:pt x="536965" y="260975"/>
                  </a:lnTo>
                  <a:lnTo>
                    <a:pt x="529175" y="260811"/>
                  </a:lnTo>
                  <a:close/>
                  <a:moveTo>
                    <a:pt x="509791" y="227108"/>
                  </a:moveTo>
                  <a:lnTo>
                    <a:pt x="518947" y="227272"/>
                  </a:lnTo>
                  <a:lnTo>
                    <a:pt x="528272" y="227599"/>
                  </a:lnTo>
                  <a:lnTo>
                    <a:pt x="537597" y="228254"/>
                  </a:lnTo>
                  <a:lnTo>
                    <a:pt x="546583" y="228908"/>
                  </a:lnTo>
                  <a:lnTo>
                    <a:pt x="555909" y="229890"/>
                  </a:lnTo>
                  <a:lnTo>
                    <a:pt x="564725" y="231199"/>
                  </a:lnTo>
                  <a:lnTo>
                    <a:pt x="573881" y="232672"/>
                  </a:lnTo>
                  <a:lnTo>
                    <a:pt x="582697" y="234308"/>
                  </a:lnTo>
                  <a:lnTo>
                    <a:pt x="591683" y="236272"/>
                  </a:lnTo>
                  <a:lnTo>
                    <a:pt x="600330" y="238235"/>
                  </a:lnTo>
                  <a:lnTo>
                    <a:pt x="608808" y="240363"/>
                  </a:lnTo>
                  <a:lnTo>
                    <a:pt x="617455" y="242981"/>
                  </a:lnTo>
                  <a:lnTo>
                    <a:pt x="625932" y="245599"/>
                  </a:lnTo>
                  <a:lnTo>
                    <a:pt x="634240" y="248545"/>
                  </a:lnTo>
                  <a:lnTo>
                    <a:pt x="642718" y="251490"/>
                  </a:lnTo>
                  <a:lnTo>
                    <a:pt x="650856" y="254763"/>
                  </a:lnTo>
                  <a:lnTo>
                    <a:pt x="658825" y="258036"/>
                  </a:lnTo>
                  <a:lnTo>
                    <a:pt x="666964" y="261799"/>
                  </a:lnTo>
                  <a:lnTo>
                    <a:pt x="674763" y="265400"/>
                  </a:lnTo>
                  <a:lnTo>
                    <a:pt x="682393" y="269491"/>
                  </a:lnTo>
                  <a:lnTo>
                    <a:pt x="690022" y="273581"/>
                  </a:lnTo>
                  <a:lnTo>
                    <a:pt x="697652" y="277836"/>
                  </a:lnTo>
                  <a:lnTo>
                    <a:pt x="705112" y="282254"/>
                  </a:lnTo>
                  <a:lnTo>
                    <a:pt x="712403" y="287000"/>
                  </a:lnTo>
                  <a:lnTo>
                    <a:pt x="719524" y="291745"/>
                  </a:lnTo>
                  <a:lnTo>
                    <a:pt x="726645" y="296818"/>
                  </a:lnTo>
                  <a:lnTo>
                    <a:pt x="733427" y="301727"/>
                  </a:lnTo>
                  <a:lnTo>
                    <a:pt x="740209" y="307127"/>
                  </a:lnTo>
                  <a:lnTo>
                    <a:pt x="746821" y="312528"/>
                  </a:lnTo>
                  <a:lnTo>
                    <a:pt x="753434" y="318091"/>
                  </a:lnTo>
                  <a:lnTo>
                    <a:pt x="759707" y="323818"/>
                  </a:lnTo>
                  <a:lnTo>
                    <a:pt x="765981" y="329710"/>
                  </a:lnTo>
                  <a:lnTo>
                    <a:pt x="772084" y="335764"/>
                  </a:lnTo>
                  <a:lnTo>
                    <a:pt x="778018" y="341818"/>
                  </a:lnTo>
                  <a:lnTo>
                    <a:pt x="783783" y="348200"/>
                  </a:lnTo>
                  <a:lnTo>
                    <a:pt x="789379" y="354582"/>
                  </a:lnTo>
                  <a:lnTo>
                    <a:pt x="794974" y="361128"/>
                  </a:lnTo>
                  <a:lnTo>
                    <a:pt x="800230" y="367673"/>
                  </a:lnTo>
                  <a:lnTo>
                    <a:pt x="805485" y="374546"/>
                  </a:lnTo>
                  <a:lnTo>
                    <a:pt x="810233" y="381583"/>
                  </a:lnTo>
                  <a:lnTo>
                    <a:pt x="815150" y="388619"/>
                  </a:lnTo>
                  <a:lnTo>
                    <a:pt x="819728" y="395655"/>
                  </a:lnTo>
                  <a:lnTo>
                    <a:pt x="824306" y="403020"/>
                  </a:lnTo>
                  <a:lnTo>
                    <a:pt x="828375" y="410383"/>
                  </a:lnTo>
                  <a:lnTo>
                    <a:pt x="832614" y="417911"/>
                  </a:lnTo>
                  <a:lnTo>
                    <a:pt x="836513" y="425438"/>
                  </a:lnTo>
                  <a:lnTo>
                    <a:pt x="840244" y="433129"/>
                  </a:lnTo>
                  <a:lnTo>
                    <a:pt x="843804" y="440820"/>
                  </a:lnTo>
                  <a:lnTo>
                    <a:pt x="847026" y="448838"/>
                  </a:lnTo>
                  <a:lnTo>
                    <a:pt x="850247" y="456857"/>
                  </a:lnTo>
                  <a:lnTo>
                    <a:pt x="853129" y="464875"/>
                  </a:lnTo>
                  <a:lnTo>
                    <a:pt x="856012" y="473220"/>
                  </a:lnTo>
                  <a:lnTo>
                    <a:pt x="858555" y="481402"/>
                  </a:lnTo>
                  <a:lnTo>
                    <a:pt x="860759" y="489584"/>
                  </a:lnTo>
                  <a:lnTo>
                    <a:pt x="862963" y="498093"/>
                  </a:lnTo>
                  <a:lnTo>
                    <a:pt x="864828" y="506603"/>
                  </a:lnTo>
                  <a:lnTo>
                    <a:pt x="866524" y="515275"/>
                  </a:lnTo>
                  <a:lnTo>
                    <a:pt x="868219" y="523948"/>
                  </a:lnTo>
                  <a:lnTo>
                    <a:pt x="869406" y="532457"/>
                  </a:lnTo>
                  <a:lnTo>
                    <a:pt x="870423" y="541457"/>
                  </a:lnTo>
                  <a:lnTo>
                    <a:pt x="871101" y="550130"/>
                  </a:lnTo>
                  <a:lnTo>
                    <a:pt x="871780" y="559130"/>
                  </a:lnTo>
                  <a:lnTo>
                    <a:pt x="872118" y="568130"/>
                  </a:lnTo>
                  <a:lnTo>
                    <a:pt x="872288" y="577131"/>
                  </a:lnTo>
                  <a:lnTo>
                    <a:pt x="872118" y="583349"/>
                  </a:lnTo>
                  <a:lnTo>
                    <a:pt x="871949" y="589567"/>
                  </a:lnTo>
                  <a:lnTo>
                    <a:pt x="871780" y="595622"/>
                  </a:lnTo>
                  <a:lnTo>
                    <a:pt x="871271" y="601676"/>
                  </a:lnTo>
                  <a:lnTo>
                    <a:pt x="870932" y="607895"/>
                  </a:lnTo>
                  <a:lnTo>
                    <a:pt x="870254" y="613949"/>
                  </a:lnTo>
                  <a:lnTo>
                    <a:pt x="869576" y="619840"/>
                  </a:lnTo>
                  <a:lnTo>
                    <a:pt x="868897" y="625895"/>
                  </a:lnTo>
                  <a:lnTo>
                    <a:pt x="867880" y="631786"/>
                  </a:lnTo>
                  <a:lnTo>
                    <a:pt x="866693" y="637677"/>
                  </a:lnTo>
                  <a:lnTo>
                    <a:pt x="865676" y="643567"/>
                  </a:lnTo>
                  <a:lnTo>
                    <a:pt x="864489" y="649459"/>
                  </a:lnTo>
                  <a:lnTo>
                    <a:pt x="863302" y="655350"/>
                  </a:lnTo>
                  <a:lnTo>
                    <a:pt x="861776" y="661077"/>
                  </a:lnTo>
                  <a:lnTo>
                    <a:pt x="860250" y="666804"/>
                  </a:lnTo>
                  <a:lnTo>
                    <a:pt x="858555" y="672532"/>
                  </a:lnTo>
                  <a:lnTo>
                    <a:pt x="855164" y="683659"/>
                  </a:lnTo>
                  <a:lnTo>
                    <a:pt x="851264" y="694786"/>
                  </a:lnTo>
                  <a:lnTo>
                    <a:pt x="846856" y="705750"/>
                  </a:lnTo>
                  <a:lnTo>
                    <a:pt x="842448" y="716550"/>
                  </a:lnTo>
                  <a:lnTo>
                    <a:pt x="837361" y="727187"/>
                  </a:lnTo>
                  <a:lnTo>
                    <a:pt x="831935" y="737496"/>
                  </a:lnTo>
                  <a:lnTo>
                    <a:pt x="826340" y="747805"/>
                  </a:lnTo>
                  <a:lnTo>
                    <a:pt x="820236" y="757787"/>
                  </a:lnTo>
                  <a:lnTo>
                    <a:pt x="820236" y="757951"/>
                  </a:lnTo>
                  <a:lnTo>
                    <a:pt x="820067" y="758114"/>
                  </a:lnTo>
                  <a:lnTo>
                    <a:pt x="820067" y="758278"/>
                  </a:lnTo>
                  <a:lnTo>
                    <a:pt x="819897" y="758606"/>
                  </a:lnTo>
                  <a:lnTo>
                    <a:pt x="815828" y="765642"/>
                  </a:lnTo>
                  <a:lnTo>
                    <a:pt x="811929" y="772678"/>
                  </a:lnTo>
                  <a:lnTo>
                    <a:pt x="807520" y="779387"/>
                  </a:lnTo>
                  <a:lnTo>
                    <a:pt x="803112" y="785933"/>
                  </a:lnTo>
                  <a:lnTo>
                    <a:pt x="798534" y="792478"/>
                  </a:lnTo>
                  <a:lnTo>
                    <a:pt x="793956" y="798860"/>
                  </a:lnTo>
                  <a:lnTo>
                    <a:pt x="784292" y="811624"/>
                  </a:lnTo>
                  <a:lnTo>
                    <a:pt x="774628" y="824224"/>
                  </a:lnTo>
                  <a:lnTo>
                    <a:pt x="764624" y="837152"/>
                  </a:lnTo>
                  <a:lnTo>
                    <a:pt x="759707" y="843697"/>
                  </a:lnTo>
                  <a:lnTo>
                    <a:pt x="755130" y="850570"/>
                  </a:lnTo>
                  <a:lnTo>
                    <a:pt x="750382" y="857443"/>
                  </a:lnTo>
                  <a:lnTo>
                    <a:pt x="745634" y="864480"/>
                  </a:lnTo>
                  <a:lnTo>
                    <a:pt x="741057" y="872007"/>
                  </a:lnTo>
                  <a:lnTo>
                    <a:pt x="736818" y="879698"/>
                  </a:lnTo>
                  <a:lnTo>
                    <a:pt x="732579" y="887552"/>
                  </a:lnTo>
                  <a:lnTo>
                    <a:pt x="728340" y="895734"/>
                  </a:lnTo>
                  <a:lnTo>
                    <a:pt x="724611" y="904407"/>
                  </a:lnTo>
                  <a:lnTo>
                    <a:pt x="720880" y="913407"/>
                  </a:lnTo>
                  <a:lnTo>
                    <a:pt x="717489" y="922898"/>
                  </a:lnTo>
                  <a:lnTo>
                    <a:pt x="714268" y="932717"/>
                  </a:lnTo>
                  <a:lnTo>
                    <a:pt x="711555" y="943026"/>
                  </a:lnTo>
                  <a:lnTo>
                    <a:pt x="710029" y="948426"/>
                  </a:lnTo>
                  <a:lnTo>
                    <a:pt x="708842" y="953826"/>
                  </a:lnTo>
                  <a:lnTo>
                    <a:pt x="707655" y="959390"/>
                  </a:lnTo>
                  <a:lnTo>
                    <a:pt x="706638" y="965281"/>
                  </a:lnTo>
                  <a:lnTo>
                    <a:pt x="705621" y="971171"/>
                  </a:lnTo>
                  <a:lnTo>
                    <a:pt x="704603" y="977226"/>
                  </a:lnTo>
                  <a:lnTo>
                    <a:pt x="703586" y="983281"/>
                  </a:lnTo>
                  <a:lnTo>
                    <a:pt x="702908" y="989663"/>
                  </a:lnTo>
                  <a:lnTo>
                    <a:pt x="702230" y="996208"/>
                  </a:lnTo>
                  <a:lnTo>
                    <a:pt x="701721" y="1002754"/>
                  </a:lnTo>
                  <a:lnTo>
                    <a:pt x="701382" y="1009626"/>
                  </a:lnTo>
                  <a:lnTo>
                    <a:pt x="700873" y="1016499"/>
                  </a:lnTo>
                  <a:lnTo>
                    <a:pt x="700704" y="1023863"/>
                  </a:lnTo>
                  <a:lnTo>
                    <a:pt x="700534" y="1031063"/>
                  </a:lnTo>
                  <a:lnTo>
                    <a:pt x="700365" y="1033845"/>
                  </a:lnTo>
                  <a:lnTo>
                    <a:pt x="699856" y="1036791"/>
                  </a:lnTo>
                  <a:lnTo>
                    <a:pt x="699178" y="1039572"/>
                  </a:lnTo>
                  <a:lnTo>
                    <a:pt x="698161" y="1042354"/>
                  </a:lnTo>
                  <a:lnTo>
                    <a:pt x="696804" y="1044645"/>
                  </a:lnTo>
                  <a:lnTo>
                    <a:pt x="695278" y="1047100"/>
                  </a:lnTo>
                  <a:lnTo>
                    <a:pt x="693583" y="1049391"/>
                  </a:lnTo>
                  <a:lnTo>
                    <a:pt x="691548" y="1051354"/>
                  </a:lnTo>
                  <a:lnTo>
                    <a:pt x="689514" y="1053154"/>
                  </a:lnTo>
                  <a:lnTo>
                    <a:pt x="687310" y="1054954"/>
                  </a:lnTo>
                  <a:lnTo>
                    <a:pt x="684766" y="1056264"/>
                  </a:lnTo>
                  <a:lnTo>
                    <a:pt x="682223" y="1057573"/>
                  </a:lnTo>
                  <a:lnTo>
                    <a:pt x="679510" y="1058391"/>
                  </a:lnTo>
                  <a:lnTo>
                    <a:pt x="676628" y="1059209"/>
                  </a:lnTo>
                  <a:lnTo>
                    <a:pt x="673746" y="1059700"/>
                  </a:lnTo>
                  <a:lnTo>
                    <a:pt x="670524" y="1059864"/>
                  </a:lnTo>
                  <a:lnTo>
                    <a:pt x="509791" y="1059864"/>
                  </a:lnTo>
                  <a:lnTo>
                    <a:pt x="348718" y="1059864"/>
                  </a:lnTo>
                  <a:lnTo>
                    <a:pt x="345497" y="1059700"/>
                  </a:lnTo>
                  <a:lnTo>
                    <a:pt x="342615" y="1059209"/>
                  </a:lnTo>
                  <a:lnTo>
                    <a:pt x="339733" y="1058391"/>
                  </a:lnTo>
                  <a:lnTo>
                    <a:pt x="337020" y="1057573"/>
                  </a:lnTo>
                  <a:lnTo>
                    <a:pt x="334477" y="1056264"/>
                  </a:lnTo>
                  <a:lnTo>
                    <a:pt x="331933" y="1054954"/>
                  </a:lnTo>
                  <a:lnTo>
                    <a:pt x="329729" y="1053154"/>
                  </a:lnTo>
                  <a:lnTo>
                    <a:pt x="327525" y="1051354"/>
                  </a:lnTo>
                  <a:lnTo>
                    <a:pt x="325660" y="1049391"/>
                  </a:lnTo>
                  <a:lnTo>
                    <a:pt x="323965" y="1047100"/>
                  </a:lnTo>
                  <a:lnTo>
                    <a:pt x="322438" y="1044809"/>
                  </a:lnTo>
                  <a:lnTo>
                    <a:pt x="321082" y="1042354"/>
                  </a:lnTo>
                  <a:lnTo>
                    <a:pt x="320065" y="1039572"/>
                  </a:lnTo>
                  <a:lnTo>
                    <a:pt x="319386" y="1036954"/>
                  </a:lnTo>
                  <a:lnTo>
                    <a:pt x="318878" y="1034009"/>
                  </a:lnTo>
                  <a:lnTo>
                    <a:pt x="318708" y="1031063"/>
                  </a:lnTo>
                  <a:lnTo>
                    <a:pt x="318539" y="1023863"/>
                  </a:lnTo>
                  <a:lnTo>
                    <a:pt x="318369" y="1016499"/>
                  </a:lnTo>
                  <a:lnTo>
                    <a:pt x="318030" y="1009626"/>
                  </a:lnTo>
                  <a:lnTo>
                    <a:pt x="317521" y="1002754"/>
                  </a:lnTo>
                  <a:lnTo>
                    <a:pt x="317013" y="996208"/>
                  </a:lnTo>
                  <a:lnTo>
                    <a:pt x="316335" y="989663"/>
                  </a:lnTo>
                  <a:lnTo>
                    <a:pt x="315656" y="983281"/>
                  </a:lnTo>
                  <a:lnTo>
                    <a:pt x="314639" y="977226"/>
                  </a:lnTo>
                  <a:lnTo>
                    <a:pt x="313622" y="971171"/>
                  </a:lnTo>
                  <a:lnTo>
                    <a:pt x="312774" y="965281"/>
                  </a:lnTo>
                  <a:lnTo>
                    <a:pt x="311587" y="959553"/>
                  </a:lnTo>
                  <a:lnTo>
                    <a:pt x="310400" y="953826"/>
                  </a:lnTo>
                  <a:lnTo>
                    <a:pt x="309214" y="948426"/>
                  </a:lnTo>
                  <a:lnTo>
                    <a:pt x="307857" y="943026"/>
                  </a:lnTo>
                  <a:lnTo>
                    <a:pt x="304975" y="932717"/>
                  </a:lnTo>
                  <a:lnTo>
                    <a:pt x="301753" y="922898"/>
                  </a:lnTo>
                  <a:lnTo>
                    <a:pt x="298363" y="913407"/>
                  </a:lnTo>
                  <a:lnTo>
                    <a:pt x="294632" y="904407"/>
                  </a:lnTo>
                  <a:lnTo>
                    <a:pt x="290902" y="895734"/>
                  </a:lnTo>
                  <a:lnTo>
                    <a:pt x="286833" y="887552"/>
                  </a:lnTo>
                  <a:lnTo>
                    <a:pt x="282425" y="879698"/>
                  </a:lnTo>
                  <a:lnTo>
                    <a:pt x="278186" y="872007"/>
                  </a:lnTo>
                  <a:lnTo>
                    <a:pt x="273608" y="864480"/>
                  </a:lnTo>
                  <a:lnTo>
                    <a:pt x="268861" y="857443"/>
                  </a:lnTo>
                  <a:lnTo>
                    <a:pt x="264114" y="850570"/>
                  </a:lnTo>
                  <a:lnTo>
                    <a:pt x="259535" y="843697"/>
                  </a:lnTo>
                  <a:lnTo>
                    <a:pt x="254618" y="837152"/>
                  </a:lnTo>
                  <a:lnTo>
                    <a:pt x="244785" y="824224"/>
                  </a:lnTo>
                  <a:lnTo>
                    <a:pt x="234951" y="811624"/>
                  </a:lnTo>
                  <a:lnTo>
                    <a:pt x="225286" y="798860"/>
                  </a:lnTo>
                  <a:lnTo>
                    <a:pt x="220709" y="792478"/>
                  </a:lnTo>
                  <a:lnTo>
                    <a:pt x="216131" y="785933"/>
                  </a:lnTo>
                  <a:lnTo>
                    <a:pt x="211722" y="779387"/>
                  </a:lnTo>
                  <a:lnTo>
                    <a:pt x="207314" y="772678"/>
                  </a:lnTo>
                  <a:lnTo>
                    <a:pt x="203415" y="765642"/>
                  </a:lnTo>
                  <a:lnTo>
                    <a:pt x="199346" y="758606"/>
                  </a:lnTo>
                  <a:lnTo>
                    <a:pt x="199176" y="758278"/>
                  </a:lnTo>
                  <a:lnTo>
                    <a:pt x="199006" y="758114"/>
                  </a:lnTo>
                  <a:lnTo>
                    <a:pt x="199176" y="758114"/>
                  </a:lnTo>
                  <a:lnTo>
                    <a:pt x="199176" y="757951"/>
                  </a:lnTo>
                  <a:lnTo>
                    <a:pt x="199006" y="757787"/>
                  </a:lnTo>
                  <a:lnTo>
                    <a:pt x="192902" y="747805"/>
                  </a:lnTo>
                  <a:lnTo>
                    <a:pt x="187307" y="737496"/>
                  </a:lnTo>
                  <a:lnTo>
                    <a:pt x="181882" y="727187"/>
                  </a:lnTo>
                  <a:lnTo>
                    <a:pt x="176796" y="716550"/>
                  </a:lnTo>
                  <a:lnTo>
                    <a:pt x="172387" y="705750"/>
                  </a:lnTo>
                  <a:lnTo>
                    <a:pt x="167979" y="694786"/>
                  </a:lnTo>
                  <a:lnTo>
                    <a:pt x="164079" y="683659"/>
                  </a:lnTo>
                  <a:lnTo>
                    <a:pt x="160688" y="672532"/>
                  </a:lnTo>
                  <a:lnTo>
                    <a:pt x="158993" y="666804"/>
                  </a:lnTo>
                  <a:lnTo>
                    <a:pt x="157467" y="661077"/>
                  </a:lnTo>
                  <a:lnTo>
                    <a:pt x="156110" y="655350"/>
                  </a:lnTo>
                  <a:lnTo>
                    <a:pt x="154754" y="649459"/>
                  </a:lnTo>
                  <a:lnTo>
                    <a:pt x="153567" y="643567"/>
                  </a:lnTo>
                  <a:lnTo>
                    <a:pt x="152550" y="637677"/>
                  </a:lnTo>
                  <a:lnTo>
                    <a:pt x="151363" y="631786"/>
                  </a:lnTo>
                  <a:lnTo>
                    <a:pt x="150515" y="625895"/>
                  </a:lnTo>
                  <a:lnTo>
                    <a:pt x="149667" y="619840"/>
                  </a:lnTo>
                  <a:lnTo>
                    <a:pt x="148989" y="613949"/>
                  </a:lnTo>
                  <a:lnTo>
                    <a:pt x="148311" y="607895"/>
                  </a:lnTo>
                  <a:lnTo>
                    <a:pt x="147972" y="601676"/>
                  </a:lnTo>
                  <a:lnTo>
                    <a:pt x="147463" y="595622"/>
                  </a:lnTo>
                  <a:lnTo>
                    <a:pt x="147294" y="589567"/>
                  </a:lnTo>
                  <a:lnTo>
                    <a:pt x="147124" y="583349"/>
                  </a:lnTo>
                  <a:lnTo>
                    <a:pt x="147124" y="577131"/>
                  </a:lnTo>
                  <a:lnTo>
                    <a:pt x="147124" y="568130"/>
                  </a:lnTo>
                  <a:lnTo>
                    <a:pt x="147463" y="559130"/>
                  </a:lnTo>
                  <a:lnTo>
                    <a:pt x="148141" y="550130"/>
                  </a:lnTo>
                  <a:lnTo>
                    <a:pt x="148819" y="541457"/>
                  </a:lnTo>
                  <a:lnTo>
                    <a:pt x="149837" y="532457"/>
                  </a:lnTo>
                  <a:lnTo>
                    <a:pt x="151193" y="523948"/>
                  </a:lnTo>
                  <a:lnTo>
                    <a:pt x="152719" y="515275"/>
                  </a:lnTo>
                  <a:lnTo>
                    <a:pt x="154415" y="506603"/>
                  </a:lnTo>
                  <a:lnTo>
                    <a:pt x="156280" y="498093"/>
                  </a:lnTo>
                  <a:lnTo>
                    <a:pt x="158484" y="489584"/>
                  </a:lnTo>
                  <a:lnTo>
                    <a:pt x="160858" y="481402"/>
                  </a:lnTo>
                  <a:lnTo>
                    <a:pt x="163231" y="473220"/>
                  </a:lnTo>
                  <a:lnTo>
                    <a:pt x="166114" y="464875"/>
                  </a:lnTo>
                  <a:lnTo>
                    <a:pt x="168996" y="456857"/>
                  </a:lnTo>
                  <a:lnTo>
                    <a:pt x="172217" y="448838"/>
                  </a:lnTo>
                  <a:lnTo>
                    <a:pt x="175439" y="440820"/>
                  </a:lnTo>
                  <a:lnTo>
                    <a:pt x="178999" y="433129"/>
                  </a:lnTo>
                  <a:lnTo>
                    <a:pt x="182730" y="425438"/>
                  </a:lnTo>
                  <a:lnTo>
                    <a:pt x="186629" y="417911"/>
                  </a:lnTo>
                  <a:lnTo>
                    <a:pt x="190868" y="410383"/>
                  </a:lnTo>
                  <a:lnTo>
                    <a:pt x="194937" y="403020"/>
                  </a:lnTo>
                  <a:lnTo>
                    <a:pt x="199515" y="395655"/>
                  </a:lnTo>
                  <a:lnTo>
                    <a:pt x="204093" y="388619"/>
                  </a:lnTo>
                  <a:lnTo>
                    <a:pt x="209010" y="381583"/>
                  </a:lnTo>
                  <a:lnTo>
                    <a:pt x="213757" y="374546"/>
                  </a:lnTo>
                  <a:lnTo>
                    <a:pt x="219013" y="367673"/>
                  </a:lnTo>
                  <a:lnTo>
                    <a:pt x="224269" y="361128"/>
                  </a:lnTo>
                  <a:lnTo>
                    <a:pt x="229864" y="354582"/>
                  </a:lnTo>
                  <a:lnTo>
                    <a:pt x="235460" y="348200"/>
                  </a:lnTo>
                  <a:lnTo>
                    <a:pt x="241224" y="341818"/>
                  </a:lnTo>
                  <a:lnTo>
                    <a:pt x="247158" y="335764"/>
                  </a:lnTo>
                  <a:lnTo>
                    <a:pt x="253262" y="329710"/>
                  </a:lnTo>
                  <a:lnTo>
                    <a:pt x="259535" y="323818"/>
                  </a:lnTo>
                  <a:lnTo>
                    <a:pt x="265809" y="318091"/>
                  </a:lnTo>
                  <a:lnTo>
                    <a:pt x="272421" y="312528"/>
                  </a:lnTo>
                  <a:lnTo>
                    <a:pt x="279034" y="307127"/>
                  </a:lnTo>
                  <a:lnTo>
                    <a:pt x="285816" y="301727"/>
                  </a:lnTo>
                  <a:lnTo>
                    <a:pt x="292598" y="296818"/>
                  </a:lnTo>
                  <a:lnTo>
                    <a:pt x="299719" y="291745"/>
                  </a:lnTo>
                  <a:lnTo>
                    <a:pt x="306840" y="287000"/>
                  </a:lnTo>
                  <a:lnTo>
                    <a:pt x="314131" y="282254"/>
                  </a:lnTo>
                  <a:lnTo>
                    <a:pt x="321591" y="277836"/>
                  </a:lnTo>
                  <a:lnTo>
                    <a:pt x="329220" y="273581"/>
                  </a:lnTo>
                  <a:lnTo>
                    <a:pt x="336850" y="269491"/>
                  </a:lnTo>
                  <a:lnTo>
                    <a:pt x="344480" y="265400"/>
                  </a:lnTo>
                  <a:lnTo>
                    <a:pt x="352279" y="261799"/>
                  </a:lnTo>
                  <a:lnTo>
                    <a:pt x="360417" y="258036"/>
                  </a:lnTo>
                  <a:lnTo>
                    <a:pt x="368556" y="254763"/>
                  </a:lnTo>
                  <a:lnTo>
                    <a:pt x="376695" y="251490"/>
                  </a:lnTo>
                  <a:lnTo>
                    <a:pt x="385002" y="248545"/>
                  </a:lnTo>
                  <a:lnTo>
                    <a:pt x="393310" y="245599"/>
                  </a:lnTo>
                  <a:lnTo>
                    <a:pt x="401788" y="242981"/>
                  </a:lnTo>
                  <a:lnTo>
                    <a:pt x="410435" y="240363"/>
                  </a:lnTo>
                  <a:lnTo>
                    <a:pt x="418912" y="238235"/>
                  </a:lnTo>
                  <a:lnTo>
                    <a:pt x="427729" y="236272"/>
                  </a:lnTo>
                  <a:lnTo>
                    <a:pt x="436546" y="234308"/>
                  </a:lnTo>
                  <a:lnTo>
                    <a:pt x="445362" y="232672"/>
                  </a:lnTo>
                  <a:lnTo>
                    <a:pt x="454518" y="231199"/>
                  </a:lnTo>
                  <a:lnTo>
                    <a:pt x="463504" y="229890"/>
                  </a:lnTo>
                  <a:lnTo>
                    <a:pt x="472660" y="228908"/>
                  </a:lnTo>
                  <a:lnTo>
                    <a:pt x="481646" y="228254"/>
                  </a:lnTo>
                  <a:lnTo>
                    <a:pt x="490971" y="227599"/>
                  </a:lnTo>
                  <a:lnTo>
                    <a:pt x="500296" y="227272"/>
                  </a:lnTo>
                  <a:close/>
                  <a:moveTo>
                    <a:pt x="484237" y="0"/>
                  </a:moveTo>
                  <a:lnTo>
                    <a:pt x="530988" y="0"/>
                  </a:lnTo>
                  <a:lnTo>
                    <a:pt x="530988" y="117095"/>
                  </a:lnTo>
                  <a:lnTo>
                    <a:pt x="484237" y="117095"/>
                  </a:lnTo>
                  <a:close/>
                </a:path>
              </a:pathLst>
            </a:custGeom>
            <a:solidFill>
              <a:srgbClr val="FFC000"/>
            </a:solidFill>
            <a:ln>
              <a:noFill/>
            </a:ln>
          </p:spPr>
          <p:txBody>
            <a:bodyPr lIns="0" tIns="0" rIns="0" bIns="0" anchor="ctr">
              <a:scene3d>
                <a:camera prst="orthographicFront"/>
                <a:lightRig rig="threePt" dir="t"/>
              </a:scene3d>
              <a:sp3d>
                <a:contourClr>
                  <a:srgbClr val="FFFFFF"/>
                </a:contourClr>
              </a:sp3d>
            </a:bodyPr>
            <a:lstStyle/>
            <a:p>
              <a:pPr algn="ctr" fontAlgn="auto">
                <a:spcBef>
                  <a:spcPts val="0"/>
                </a:spcBef>
                <a:spcAft>
                  <a:spcPts val="0"/>
                </a:spcAft>
                <a:defRPr/>
              </a:pPr>
              <a:r>
                <a:rPr lang="en-US" altLang="zh-CN" sz="2800" b="1">
                  <a:solidFill>
                    <a:srgbClr val="FFFFFF"/>
                  </a:solidFill>
                  <a:latin typeface="+mn-lt"/>
                  <a:ea typeface="+mn-ea"/>
                </a:rPr>
                <a:t>A</a:t>
              </a:r>
              <a:endParaRPr lang="zh-CN" altLang="en-US" sz="2800" b="1" dirty="0">
                <a:solidFill>
                  <a:srgbClr val="FFFFFF"/>
                </a:solidFill>
                <a:latin typeface="+mn-lt"/>
                <a:ea typeface="+mn-ea"/>
              </a:endParaRPr>
            </a:p>
          </p:txBody>
        </p:sp>
      </p:grpSp>
      <p:grpSp>
        <p:nvGrpSpPr>
          <p:cNvPr id="53" name="组合 14"/>
          <p:cNvGrpSpPr/>
          <p:nvPr/>
        </p:nvGrpSpPr>
        <p:grpSpPr bwMode="auto">
          <a:xfrm>
            <a:off x="6502861" y="5529685"/>
            <a:ext cx="2314575" cy="1203325"/>
            <a:chOff x="6434713" y="5087166"/>
            <a:chExt cx="2314000" cy="1203141"/>
          </a:xfrm>
        </p:grpSpPr>
        <p:grpSp>
          <p:nvGrpSpPr>
            <p:cNvPr id="54" name="组合 53"/>
            <p:cNvGrpSpPr/>
            <p:nvPr/>
          </p:nvGrpSpPr>
          <p:grpSpPr>
            <a:xfrm>
              <a:off x="6926263" y="5445224"/>
              <a:ext cx="1822450" cy="803176"/>
              <a:chOff x="6926263" y="5445224"/>
              <a:chExt cx="1822450" cy="803176"/>
            </a:xfrm>
            <a:solidFill>
              <a:srgbClr val="4C2600"/>
            </a:solidFill>
          </p:grpSpPr>
          <p:grpSp>
            <p:nvGrpSpPr>
              <p:cNvPr id="56" name="Group 320"/>
              <p:cNvGrpSpPr/>
              <p:nvPr/>
            </p:nvGrpSpPr>
            <p:grpSpPr bwMode="auto">
              <a:xfrm>
                <a:off x="6926263" y="5531307"/>
                <a:ext cx="1822450" cy="683755"/>
                <a:chOff x="532" y="3142"/>
                <a:chExt cx="1432" cy="658"/>
              </a:xfrm>
              <a:grpFill/>
            </p:grpSpPr>
            <p:sp>
              <p:nvSpPr>
                <p:cNvPr id="59" name="Freeform 322"/>
                <p:cNvSpPr/>
                <p:nvPr/>
              </p:nvSpPr>
              <p:spPr bwMode="gray">
                <a:xfrm>
                  <a:off x="532" y="3490"/>
                  <a:ext cx="1432" cy="310"/>
                </a:xfrm>
                <a:custGeom>
                  <a:avLst/>
                  <a:gdLst>
                    <a:gd name="T0" fmla="*/ 156 w 1832"/>
                    <a:gd name="T1" fmla="*/ 2 h 408"/>
                    <a:gd name="T2" fmla="*/ 156 w 1832"/>
                    <a:gd name="T3" fmla="*/ 5 h 408"/>
                    <a:gd name="T4" fmla="*/ 154 w 1832"/>
                    <a:gd name="T5" fmla="*/ 8 h 408"/>
                    <a:gd name="T6" fmla="*/ 152 w 1832"/>
                    <a:gd name="T7" fmla="*/ 12 h 408"/>
                    <a:gd name="T8" fmla="*/ 150 w 1832"/>
                    <a:gd name="T9" fmla="*/ 16 h 408"/>
                    <a:gd name="T10" fmla="*/ 145 w 1832"/>
                    <a:gd name="T11" fmla="*/ 18 h 408"/>
                    <a:gd name="T12" fmla="*/ 141 w 1832"/>
                    <a:gd name="T13" fmla="*/ 21 h 408"/>
                    <a:gd name="T14" fmla="*/ 137 w 1832"/>
                    <a:gd name="T15" fmla="*/ 23 h 408"/>
                    <a:gd name="T16" fmla="*/ 132 w 1832"/>
                    <a:gd name="T17" fmla="*/ 25 h 408"/>
                    <a:gd name="T18" fmla="*/ 127 w 1832"/>
                    <a:gd name="T19" fmla="*/ 26 h 408"/>
                    <a:gd name="T20" fmla="*/ 120 w 1832"/>
                    <a:gd name="T21" fmla="*/ 26 h 408"/>
                    <a:gd name="T22" fmla="*/ 0 w 1832"/>
                    <a:gd name="T23" fmla="*/ 26 h 408"/>
                    <a:gd name="T24" fmla="*/ 0 w 1832"/>
                    <a:gd name="T25" fmla="*/ 0 h 408"/>
                    <a:gd name="T26" fmla="*/ 156 w 1832"/>
                    <a:gd name="T27" fmla="*/ 0 h 408"/>
                    <a:gd name="T28" fmla="*/ 156 w 1832"/>
                    <a:gd name="T29" fmla="*/ 2 h 408"/>
                    <a:gd name="T30" fmla="*/ 156 w 1832"/>
                    <a:gd name="T31" fmla="*/ 2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chemeClr val="bg2">
                    <a:lumMod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lstStyle/>
                <a:p>
                  <a:pPr>
                    <a:defRPr/>
                  </a:pPr>
                  <a:endParaRPr lang="zh-CN" altLang="en-US">
                    <a:latin typeface="Consolas" panose="020B0609020204030204"/>
                    <a:ea typeface="黑体" panose="02010609060101010101" charset="-122"/>
                  </a:endParaRPr>
                </a:p>
              </p:txBody>
            </p:sp>
            <p:sp>
              <p:nvSpPr>
                <p:cNvPr id="60" name="Freeform 324"/>
                <p:cNvSpPr/>
                <p:nvPr/>
              </p:nvSpPr>
              <p:spPr bwMode="gray">
                <a:xfrm flipV="1">
                  <a:off x="532" y="3142"/>
                  <a:ext cx="1251" cy="302"/>
                </a:xfrm>
                <a:custGeom>
                  <a:avLst/>
                  <a:gdLst>
                    <a:gd name="T0" fmla="*/ 40 w 1832"/>
                    <a:gd name="T1" fmla="*/ 1 h 408"/>
                    <a:gd name="T2" fmla="*/ 40 w 1832"/>
                    <a:gd name="T3" fmla="*/ 1 h 408"/>
                    <a:gd name="T4" fmla="*/ 40 w 1832"/>
                    <a:gd name="T5" fmla="*/ 2 h 408"/>
                    <a:gd name="T6" fmla="*/ 40 w 1832"/>
                    <a:gd name="T7" fmla="*/ 3 h 408"/>
                    <a:gd name="T8" fmla="*/ 39 w 1832"/>
                    <a:gd name="T9" fmla="*/ 5 h 408"/>
                    <a:gd name="T10" fmla="*/ 38 w 1832"/>
                    <a:gd name="T11" fmla="*/ 5 h 408"/>
                    <a:gd name="T12" fmla="*/ 37 w 1832"/>
                    <a:gd name="T13" fmla="*/ 6 h 408"/>
                    <a:gd name="T14" fmla="*/ 36 w 1832"/>
                    <a:gd name="T15" fmla="*/ 7 h 408"/>
                    <a:gd name="T16" fmla="*/ 34 w 1832"/>
                    <a:gd name="T17" fmla="*/ 7 h 408"/>
                    <a:gd name="T18" fmla="*/ 33 w 1832"/>
                    <a:gd name="T19" fmla="*/ 8 h 408"/>
                    <a:gd name="T20" fmla="*/ 31 w 1832"/>
                    <a:gd name="T21" fmla="*/ 8 h 408"/>
                    <a:gd name="T22" fmla="*/ 0 w 1832"/>
                    <a:gd name="T23" fmla="*/ 8 h 408"/>
                    <a:gd name="T24" fmla="*/ 0 w 1832"/>
                    <a:gd name="T25" fmla="*/ 0 h 408"/>
                    <a:gd name="T26" fmla="*/ 40 w 1832"/>
                    <a:gd name="T27" fmla="*/ 0 h 408"/>
                    <a:gd name="T28" fmla="*/ 40 w 1832"/>
                    <a:gd name="T29" fmla="*/ 1 h 408"/>
                    <a:gd name="T30" fmla="*/ 40 w 1832"/>
                    <a:gd name="T31" fmla="*/ 1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chemeClr val="bg2">
                    <a:lumMod val="50000"/>
                  </a:schemeClr>
                </a:solidFill>
                <a:ln>
                  <a:noFill/>
                </a:ln>
                <a:extLst>
                  <a:ext uri="{91240B29-F687-4F45-9708-019B960494DF}">
                    <a14:hiddenLine xmlns:a14="http://schemas.microsoft.com/office/drawing/2010/main" w="0">
                      <a:solidFill>
                        <a:srgbClr val="DF5908"/>
                      </a:solidFill>
                      <a:prstDash val="solid"/>
                      <a:round/>
                    </a14:hiddenLine>
                  </a:ext>
                </a:extLst>
              </p:spPr>
              <p:txBody>
                <a:bodyPr/>
                <a:lstStyle/>
                <a:p>
                  <a:pPr>
                    <a:defRPr/>
                  </a:pPr>
                  <a:endParaRPr lang="zh-CN" altLang="en-US">
                    <a:latin typeface="Consolas" panose="020B0609020204030204"/>
                    <a:ea typeface="黑体" panose="02010609060101010101" charset="-122"/>
                  </a:endParaRPr>
                </a:p>
              </p:txBody>
            </p:sp>
          </p:grpSp>
          <p:sp>
            <p:nvSpPr>
              <p:cNvPr id="57" name="Rectangle 351"/>
              <p:cNvSpPr>
                <a:spLocks noChangeArrowheads="1"/>
              </p:cNvSpPr>
              <p:nvPr/>
            </p:nvSpPr>
            <p:spPr bwMode="auto">
              <a:xfrm>
                <a:off x="7126288" y="5445224"/>
                <a:ext cx="1103313" cy="4572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hlink"/>
                  </a:buClr>
                  <a:buFont typeface="Wingdings" panose="05000000000000000000" pitchFamily="2" charset="2"/>
                  <a:buChar char="v"/>
                  <a:defRPr sz="2800" b="1">
                    <a:solidFill>
                      <a:schemeClr val="tx1"/>
                    </a:solidFill>
                    <a:latin typeface="幼圆" panose="02010509060101010101" pitchFamily="49" charset="-122"/>
                    <a:ea typeface="幼圆" panose="02010509060101010101" pitchFamily="49" charset="-122"/>
                  </a:defRPr>
                </a:lvl1pPr>
                <a:lvl2pPr marL="742950" indent="-285750" eaLnBrk="0" hangingPunct="0">
                  <a:spcBef>
                    <a:spcPct val="20000"/>
                  </a:spcBef>
                  <a:buClr>
                    <a:schemeClr val="accent2"/>
                  </a:buClr>
                  <a:buSzPct val="80000"/>
                  <a:buFont typeface="Wingdings" panose="05000000000000000000" pitchFamily="2" charset="2"/>
                  <a:buChar char="u"/>
                  <a:defRPr sz="2800" b="1">
                    <a:solidFill>
                      <a:schemeClr val="tx1"/>
                    </a:solidFill>
                    <a:latin typeface="幼圆" panose="02010509060101010101" pitchFamily="49" charset="-122"/>
                    <a:ea typeface="幼圆" panose="02010509060101010101" pitchFamily="49" charset="-122"/>
                  </a:defRPr>
                </a:lvl2pPr>
                <a:lvl3pPr marL="1143000" indent="-228600" eaLnBrk="0" hangingPunct="0">
                  <a:spcBef>
                    <a:spcPct val="20000"/>
                  </a:spcBef>
                  <a:buClr>
                    <a:schemeClr val="accent2"/>
                  </a:buClr>
                  <a:buSzPct val="70000"/>
                  <a:buFont typeface="Wingdings" panose="05000000000000000000" pitchFamily="2" charset="2"/>
                  <a:buChar char="n"/>
                  <a:defRPr sz="2400" b="1">
                    <a:solidFill>
                      <a:schemeClr val="tx1"/>
                    </a:solidFill>
                    <a:latin typeface="幼圆" panose="02010509060101010101" pitchFamily="49" charset="-122"/>
                    <a:ea typeface="幼圆" panose="02010509060101010101" pitchFamily="49" charset="-122"/>
                  </a:defRPr>
                </a:lvl3pPr>
                <a:lvl4pPr marL="1600200" indent="-228600" eaLnBrk="0" hangingPunct="0">
                  <a:spcBef>
                    <a:spcPct val="20000"/>
                  </a:spcBef>
                  <a:buClr>
                    <a:schemeClr val="accent2"/>
                  </a:buClr>
                  <a:buSzPct val="70000"/>
                  <a:buFont typeface="Wingdings" panose="05000000000000000000" pitchFamily="2" charset="2"/>
                  <a:buChar char="l"/>
                  <a:defRPr sz="2000" b="1">
                    <a:solidFill>
                      <a:schemeClr val="tx1"/>
                    </a:solidFill>
                    <a:latin typeface="幼圆" panose="02010509060101010101" pitchFamily="49" charset="-122"/>
                    <a:ea typeface="幼圆" panose="02010509060101010101" pitchFamily="49" charset="-122"/>
                  </a:defRPr>
                </a:lvl4pPr>
                <a:lvl5pPr marL="2057400" indent="-228600" eaLnBrk="0" hangingPunct="0">
                  <a:spcBef>
                    <a:spcPct val="20000"/>
                  </a:spcBef>
                  <a:buClr>
                    <a:schemeClr val="accent2"/>
                  </a:buClr>
                  <a:buSzPct val="70000"/>
                  <a:buFont typeface="Wingdings" panose="05000000000000000000" pitchFamily="2" charset="2"/>
                  <a:buChar char="p"/>
                  <a:defRPr sz="2000" b="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幼圆" panose="02010509060101010101" pitchFamily="49" charset="-122"/>
                    <a:ea typeface="幼圆" panose="02010509060101010101" pitchFamily="49" charset="-122"/>
                  </a:defRPr>
                </a:lvl9pPr>
              </a:lstStyle>
              <a:p>
                <a:pPr algn="ctr" eaLnBrk="1" hangingPunct="1">
                  <a:spcBef>
                    <a:spcPct val="0"/>
                  </a:spcBef>
                  <a:buClrTx/>
                  <a:buFontTx/>
                  <a:buNone/>
                  <a:defRPr/>
                </a:pPr>
                <a:r>
                  <a:rPr lang="zh-CN" altLang="en-US" sz="2400" i="1">
                    <a:solidFill>
                      <a:schemeClr val="bg1"/>
                    </a:solidFill>
                    <a:latin typeface="DECODE" pitchFamily="2" charset="2"/>
                    <a:ea typeface="隶书" panose="02010509060101010101" pitchFamily="49" charset="-122"/>
                  </a:rPr>
                  <a:t>存数值</a:t>
                </a:r>
                <a:endParaRPr lang="en-US" altLang="zh-CN" sz="2400" i="1">
                  <a:solidFill>
                    <a:schemeClr val="bg1"/>
                  </a:solidFill>
                  <a:latin typeface="DECODE" pitchFamily="2" charset="2"/>
                  <a:ea typeface="隶书" panose="02010509060101010101" pitchFamily="49" charset="-122"/>
                </a:endParaRPr>
              </a:p>
            </p:txBody>
          </p:sp>
          <p:sp>
            <p:nvSpPr>
              <p:cNvPr id="58" name="Rectangle 352"/>
              <p:cNvSpPr>
                <a:spLocks noChangeArrowheads="1"/>
              </p:cNvSpPr>
              <p:nvPr/>
            </p:nvSpPr>
            <p:spPr bwMode="auto">
              <a:xfrm>
                <a:off x="7429501" y="5791200"/>
                <a:ext cx="1103313" cy="4572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hlink"/>
                  </a:buClr>
                  <a:buFont typeface="Wingdings" panose="05000000000000000000" pitchFamily="2" charset="2"/>
                  <a:buChar char="v"/>
                  <a:defRPr sz="2800" b="1">
                    <a:solidFill>
                      <a:schemeClr val="tx1"/>
                    </a:solidFill>
                    <a:latin typeface="幼圆" panose="02010509060101010101" pitchFamily="49" charset="-122"/>
                    <a:ea typeface="幼圆" panose="02010509060101010101" pitchFamily="49" charset="-122"/>
                  </a:defRPr>
                </a:lvl1pPr>
                <a:lvl2pPr marL="742950" indent="-285750" eaLnBrk="0" hangingPunct="0">
                  <a:spcBef>
                    <a:spcPct val="20000"/>
                  </a:spcBef>
                  <a:buClr>
                    <a:schemeClr val="accent2"/>
                  </a:buClr>
                  <a:buSzPct val="80000"/>
                  <a:buFont typeface="Wingdings" panose="05000000000000000000" pitchFamily="2" charset="2"/>
                  <a:buChar char="u"/>
                  <a:defRPr sz="2800" b="1">
                    <a:solidFill>
                      <a:schemeClr val="tx1"/>
                    </a:solidFill>
                    <a:latin typeface="幼圆" panose="02010509060101010101" pitchFamily="49" charset="-122"/>
                    <a:ea typeface="幼圆" panose="02010509060101010101" pitchFamily="49" charset="-122"/>
                  </a:defRPr>
                </a:lvl2pPr>
                <a:lvl3pPr marL="1143000" indent="-228600" eaLnBrk="0" hangingPunct="0">
                  <a:spcBef>
                    <a:spcPct val="20000"/>
                  </a:spcBef>
                  <a:buClr>
                    <a:schemeClr val="accent2"/>
                  </a:buClr>
                  <a:buSzPct val="70000"/>
                  <a:buFont typeface="Wingdings" panose="05000000000000000000" pitchFamily="2" charset="2"/>
                  <a:buChar char="n"/>
                  <a:defRPr sz="2400" b="1">
                    <a:solidFill>
                      <a:schemeClr val="tx1"/>
                    </a:solidFill>
                    <a:latin typeface="幼圆" panose="02010509060101010101" pitchFamily="49" charset="-122"/>
                    <a:ea typeface="幼圆" panose="02010509060101010101" pitchFamily="49" charset="-122"/>
                  </a:defRPr>
                </a:lvl3pPr>
                <a:lvl4pPr marL="1600200" indent="-228600" eaLnBrk="0" hangingPunct="0">
                  <a:spcBef>
                    <a:spcPct val="20000"/>
                  </a:spcBef>
                  <a:buClr>
                    <a:schemeClr val="accent2"/>
                  </a:buClr>
                  <a:buSzPct val="70000"/>
                  <a:buFont typeface="Wingdings" panose="05000000000000000000" pitchFamily="2" charset="2"/>
                  <a:buChar char="l"/>
                  <a:defRPr sz="2000" b="1">
                    <a:solidFill>
                      <a:schemeClr val="tx1"/>
                    </a:solidFill>
                    <a:latin typeface="幼圆" panose="02010509060101010101" pitchFamily="49" charset="-122"/>
                    <a:ea typeface="幼圆" panose="02010509060101010101" pitchFamily="49" charset="-122"/>
                  </a:defRPr>
                </a:lvl4pPr>
                <a:lvl5pPr marL="2057400" indent="-228600" eaLnBrk="0" hangingPunct="0">
                  <a:spcBef>
                    <a:spcPct val="20000"/>
                  </a:spcBef>
                  <a:buClr>
                    <a:schemeClr val="accent2"/>
                  </a:buClr>
                  <a:buSzPct val="70000"/>
                  <a:buFont typeface="Wingdings" panose="05000000000000000000" pitchFamily="2" charset="2"/>
                  <a:buChar char="p"/>
                  <a:defRPr sz="2000" b="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幼圆" panose="02010509060101010101" pitchFamily="49" charset="-122"/>
                    <a:ea typeface="幼圆" panose="02010509060101010101" pitchFamily="49" charset="-122"/>
                  </a:defRPr>
                </a:lvl9pPr>
              </a:lstStyle>
              <a:p>
                <a:pPr algn="ctr" eaLnBrk="1" hangingPunct="1">
                  <a:spcBef>
                    <a:spcPct val="0"/>
                  </a:spcBef>
                  <a:buClrTx/>
                  <a:buFontTx/>
                  <a:buNone/>
                  <a:defRPr/>
                </a:pPr>
                <a:r>
                  <a:rPr lang="zh-CN" altLang="en-US" sz="2400" i="1">
                    <a:solidFill>
                      <a:schemeClr val="bg1"/>
                    </a:solidFill>
                    <a:latin typeface="DECODE" pitchFamily="2" charset="2"/>
                    <a:ea typeface="隶书" panose="02010509060101010101" pitchFamily="49" charset="-122"/>
                  </a:rPr>
                  <a:t>存联系</a:t>
                </a:r>
                <a:endParaRPr lang="zh-CN" altLang="en-US" sz="2400" i="1">
                  <a:solidFill>
                    <a:schemeClr val="bg1"/>
                  </a:solidFill>
                  <a:latin typeface="DECODE" pitchFamily="2" charset="2"/>
                  <a:ea typeface="隶书" panose="02010509060101010101" pitchFamily="49" charset="-122"/>
                </a:endParaRPr>
              </a:p>
            </p:txBody>
          </p:sp>
        </p:grpSp>
        <p:sp>
          <p:nvSpPr>
            <p:cNvPr id="55" name="MH_Other_1"/>
            <p:cNvSpPr/>
            <p:nvPr>
              <p:custDataLst>
                <p:tags r:id="rId2"/>
              </p:custDataLst>
            </p:nvPr>
          </p:nvSpPr>
          <p:spPr bwMode="auto">
            <a:xfrm>
              <a:off x="6434713" y="5087166"/>
              <a:ext cx="933485" cy="1203141"/>
            </a:xfrm>
            <a:custGeom>
              <a:avLst/>
              <a:gdLst>
                <a:gd name="connsiteX0" fmla="*/ 409742 w 1036210"/>
                <a:gd name="connsiteY0" fmla="*/ 1266007 h 1335540"/>
                <a:gd name="connsiteX1" fmla="*/ 609670 w 1036210"/>
                <a:gd name="connsiteY1" fmla="*/ 1266007 h 1335540"/>
                <a:gd name="connsiteX2" fmla="*/ 609670 w 1036210"/>
                <a:gd name="connsiteY2" fmla="*/ 1269632 h 1335540"/>
                <a:gd name="connsiteX3" fmla="*/ 609160 w 1036210"/>
                <a:gd name="connsiteY3" fmla="*/ 1273093 h 1335540"/>
                <a:gd name="connsiteX4" fmla="*/ 608650 w 1036210"/>
                <a:gd name="connsiteY4" fmla="*/ 1276553 h 1335540"/>
                <a:gd name="connsiteX5" fmla="*/ 607800 w 1036210"/>
                <a:gd name="connsiteY5" fmla="*/ 1280013 h 1335540"/>
                <a:gd name="connsiteX6" fmla="*/ 606610 w 1036210"/>
                <a:gd name="connsiteY6" fmla="*/ 1283473 h 1335540"/>
                <a:gd name="connsiteX7" fmla="*/ 605420 w 1036210"/>
                <a:gd name="connsiteY7" fmla="*/ 1286769 h 1335540"/>
                <a:gd name="connsiteX8" fmla="*/ 603720 w 1036210"/>
                <a:gd name="connsiteY8" fmla="*/ 1290064 h 1335540"/>
                <a:gd name="connsiteX9" fmla="*/ 601850 w 1036210"/>
                <a:gd name="connsiteY9" fmla="*/ 1293029 h 1335540"/>
                <a:gd name="connsiteX10" fmla="*/ 599980 w 1036210"/>
                <a:gd name="connsiteY10" fmla="*/ 1296325 h 1335540"/>
                <a:gd name="connsiteX11" fmla="*/ 597600 w 1036210"/>
                <a:gd name="connsiteY11" fmla="*/ 1299126 h 1335540"/>
                <a:gd name="connsiteX12" fmla="*/ 595220 w 1036210"/>
                <a:gd name="connsiteY12" fmla="*/ 1302092 h 1335540"/>
                <a:gd name="connsiteX13" fmla="*/ 592670 w 1036210"/>
                <a:gd name="connsiteY13" fmla="*/ 1304893 h 1335540"/>
                <a:gd name="connsiteX14" fmla="*/ 589950 w 1036210"/>
                <a:gd name="connsiteY14" fmla="*/ 1307694 h 1335540"/>
                <a:gd name="connsiteX15" fmla="*/ 587059 w 1036210"/>
                <a:gd name="connsiteY15" fmla="*/ 1310330 h 1335540"/>
                <a:gd name="connsiteX16" fmla="*/ 583829 w 1036210"/>
                <a:gd name="connsiteY16" fmla="*/ 1312802 h 1335540"/>
                <a:gd name="connsiteX17" fmla="*/ 580599 w 1036210"/>
                <a:gd name="connsiteY17" fmla="*/ 1315274 h 1335540"/>
                <a:gd name="connsiteX18" fmla="*/ 577029 w 1036210"/>
                <a:gd name="connsiteY18" fmla="*/ 1317580 h 1335540"/>
                <a:gd name="connsiteX19" fmla="*/ 573459 w 1036210"/>
                <a:gd name="connsiteY19" fmla="*/ 1319722 h 1335540"/>
                <a:gd name="connsiteX20" fmla="*/ 569549 w 1036210"/>
                <a:gd name="connsiteY20" fmla="*/ 1321864 h 1335540"/>
                <a:gd name="connsiteX21" fmla="*/ 565639 w 1036210"/>
                <a:gd name="connsiteY21" fmla="*/ 1323677 h 1335540"/>
                <a:gd name="connsiteX22" fmla="*/ 561729 w 1036210"/>
                <a:gd name="connsiteY22" fmla="*/ 1325654 h 1335540"/>
                <a:gd name="connsiteX23" fmla="*/ 557478 w 1036210"/>
                <a:gd name="connsiteY23" fmla="*/ 1327302 h 1335540"/>
                <a:gd name="connsiteX24" fmla="*/ 553058 w 1036210"/>
                <a:gd name="connsiteY24" fmla="*/ 1328785 h 1335540"/>
                <a:gd name="connsiteX25" fmla="*/ 548638 w 1036210"/>
                <a:gd name="connsiteY25" fmla="*/ 1330103 h 1335540"/>
                <a:gd name="connsiteX26" fmla="*/ 544047 w 1036210"/>
                <a:gd name="connsiteY26" fmla="*/ 1331256 h 1335540"/>
                <a:gd name="connsiteX27" fmla="*/ 539458 w 1036210"/>
                <a:gd name="connsiteY27" fmla="*/ 1332574 h 1335540"/>
                <a:gd name="connsiteX28" fmla="*/ 534697 w 1036210"/>
                <a:gd name="connsiteY28" fmla="*/ 1333398 h 1335540"/>
                <a:gd name="connsiteX29" fmla="*/ 529937 w 1036210"/>
                <a:gd name="connsiteY29" fmla="*/ 1334222 h 1335540"/>
                <a:gd name="connsiteX30" fmla="*/ 525007 w 1036210"/>
                <a:gd name="connsiteY30" fmla="*/ 1334881 h 1335540"/>
                <a:gd name="connsiteX31" fmla="*/ 519907 w 1036210"/>
                <a:gd name="connsiteY31" fmla="*/ 1335211 h 1335540"/>
                <a:gd name="connsiteX32" fmla="*/ 514806 w 1036210"/>
                <a:gd name="connsiteY32" fmla="*/ 1335540 h 1335540"/>
                <a:gd name="connsiteX33" fmla="*/ 509876 w 1036210"/>
                <a:gd name="connsiteY33" fmla="*/ 1335540 h 1335540"/>
                <a:gd name="connsiteX34" fmla="*/ 504606 w 1036210"/>
                <a:gd name="connsiteY34" fmla="*/ 1335540 h 1335540"/>
                <a:gd name="connsiteX35" fmla="*/ 499506 w 1036210"/>
                <a:gd name="connsiteY35" fmla="*/ 1335211 h 1335540"/>
                <a:gd name="connsiteX36" fmla="*/ 494406 w 1036210"/>
                <a:gd name="connsiteY36" fmla="*/ 1334881 h 1335540"/>
                <a:gd name="connsiteX37" fmla="*/ 489475 w 1036210"/>
                <a:gd name="connsiteY37" fmla="*/ 1334222 h 1335540"/>
                <a:gd name="connsiteX38" fmla="*/ 484715 w 1036210"/>
                <a:gd name="connsiteY38" fmla="*/ 1333398 h 1335540"/>
                <a:gd name="connsiteX39" fmla="*/ 479955 w 1036210"/>
                <a:gd name="connsiteY39" fmla="*/ 1332574 h 1335540"/>
                <a:gd name="connsiteX40" fmla="*/ 475365 w 1036210"/>
                <a:gd name="connsiteY40" fmla="*/ 1331256 h 1335540"/>
                <a:gd name="connsiteX41" fmla="*/ 470774 w 1036210"/>
                <a:gd name="connsiteY41" fmla="*/ 1330103 h 1335540"/>
                <a:gd name="connsiteX42" fmla="*/ 466354 w 1036210"/>
                <a:gd name="connsiteY42" fmla="*/ 1328785 h 1335540"/>
                <a:gd name="connsiteX43" fmla="*/ 462104 w 1036210"/>
                <a:gd name="connsiteY43" fmla="*/ 1327302 h 1335540"/>
                <a:gd name="connsiteX44" fmla="*/ 457854 w 1036210"/>
                <a:gd name="connsiteY44" fmla="*/ 1325654 h 1335540"/>
                <a:gd name="connsiteX45" fmla="*/ 453774 w 1036210"/>
                <a:gd name="connsiteY45" fmla="*/ 1323677 h 1335540"/>
                <a:gd name="connsiteX46" fmla="*/ 449864 w 1036210"/>
                <a:gd name="connsiteY46" fmla="*/ 1321864 h 1335540"/>
                <a:gd name="connsiteX47" fmla="*/ 445954 w 1036210"/>
                <a:gd name="connsiteY47" fmla="*/ 1319722 h 1335540"/>
                <a:gd name="connsiteX48" fmla="*/ 442383 w 1036210"/>
                <a:gd name="connsiteY48" fmla="*/ 1317580 h 1335540"/>
                <a:gd name="connsiteX49" fmla="*/ 438983 w 1036210"/>
                <a:gd name="connsiteY49" fmla="*/ 1315274 h 1335540"/>
                <a:gd name="connsiteX50" fmla="*/ 435753 w 1036210"/>
                <a:gd name="connsiteY50" fmla="*/ 1312802 h 1335540"/>
                <a:gd name="connsiteX51" fmla="*/ 432523 w 1036210"/>
                <a:gd name="connsiteY51" fmla="*/ 1310330 h 1335540"/>
                <a:gd name="connsiteX52" fmla="*/ 429633 w 1036210"/>
                <a:gd name="connsiteY52" fmla="*/ 1307694 h 1335540"/>
                <a:gd name="connsiteX53" fmla="*/ 426743 w 1036210"/>
                <a:gd name="connsiteY53" fmla="*/ 1304893 h 1335540"/>
                <a:gd name="connsiteX54" fmla="*/ 424192 w 1036210"/>
                <a:gd name="connsiteY54" fmla="*/ 1302092 h 1335540"/>
                <a:gd name="connsiteX55" fmla="*/ 421812 w 1036210"/>
                <a:gd name="connsiteY55" fmla="*/ 1299126 h 1335540"/>
                <a:gd name="connsiteX56" fmla="*/ 419432 w 1036210"/>
                <a:gd name="connsiteY56" fmla="*/ 1296325 h 1335540"/>
                <a:gd name="connsiteX57" fmla="*/ 417562 w 1036210"/>
                <a:gd name="connsiteY57" fmla="*/ 1293029 h 1335540"/>
                <a:gd name="connsiteX58" fmla="*/ 415862 w 1036210"/>
                <a:gd name="connsiteY58" fmla="*/ 1290064 h 1335540"/>
                <a:gd name="connsiteX59" fmla="*/ 414162 w 1036210"/>
                <a:gd name="connsiteY59" fmla="*/ 1286769 h 1335540"/>
                <a:gd name="connsiteX60" fmla="*/ 412802 w 1036210"/>
                <a:gd name="connsiteY60" fmla="*/ 1283473 h 1335540"/>
                <a:gd name="connsiteX61" fmla="*/ 411612 w 1036210"/>
                <a:gd name="connsiteY61" fmla="*/ 1280013 h 1335540"/>
                <a:gd name="connsiteX62" fmla="*/ 410762 w 1036210"/>
                <a:gd name="connsiteY62" fmla="*/ 1276553 h 1335540"/>
                <a:gd name="connsiteX63" fmla="*/ 410252 w 1036210"/>
                <a:gd name="connsiteY63" fmla="*/ 1273093 h 1335540"/>
                <a:gd name="connsiteX64" fmla="*/ 409912 w 1036210"/>
                <a:gd name="connsiteY64" fmla="*/ 1269632 h 1335540"/>
                <a:gd name="connsiteX65" fmla="*/ 376299 w 1036210"/>
                <a:gd name="connsiteY65" fmla="*/ 1180932 h 1335540"/>
                <a:gd name="connsiteX66" fmla="*/ 643113 w 1036210"/>
                <a:gd name="connsiteY66" fmla="*/ 1180932 h 1335540"/>
                <a:gd name="connsiteX67" fmla="*/ 646326 w 1036210"/>
                <a:gd name="connsiteY67" fmla="*/ 1181097 h 1335540"/>
                <a:gd name="connsiteX68" fmla="*/ 649539 w 1036210"/>
                <a:gd name="connsiteY68" fmla="*/ 1181592 h 1335540"/>
                <a:gd name="connsiteX69" fmla="*/ 652582 w 1036210"/>
                <a:gd name="connsiteY69" fmla="*/ 1182251 h 1335540"/>
                <a:gd name="connsiteX70" fmla="*/ 655456 w 1036210"/>
                <a:gd name="connsiteY70" fmla="*/ 1183405 h 1335540"/>
                <a:gd name="connsiteX71" fmla="*/ 658162 w 1036210"/>
                <a:gd name="connsiteY71" fmla="*/ 1184560 h 1335540"/>
                <a:gd name="connsiteX72" fmla="*/ 661036 w 1036210"/>
                <a:gd name="connsiteY72" fmla="*/ 1186209 h 1335540"/>
                <a:gd name="connsiteX73" fmla="*/ 663403 w 1036210"/>
                <a:gd name="connsiteY73" fmla="*/ 1188023 h 1335540"/>
                <a:gd name="connsiteX74" fmla="*/ 665601 w 1036210"/>
                <a:gd name="connsiteY74" fmla="*/ 1190002 h 1335540"/>
                <a:gd name="connsiteX75" fmla="*/ 667799 w 1036210"/>
                <a:gd name="connsiteY75" fmla="*/ 1192311 h 1335540"/>
                <a:gd name="connsiteX76" fmla="*/ 669490 w 1036210"/>
                <a:gd name="connsiteY76" fmla="*/ 1194619 h 1335540"/>
                <a:gd name="connsiteX77" fmla="*/ 671012 w 1036210"/>
                <a:gd name="connsiteY77" fmla="*/ 1197093 h 1335540"/>
                <a:gd name="connsiteX78" fmla="*/ 672365 w 1036210"/>
                <a:gd name="connsiteY78" fmla="*/ 1199896 h 1335540"/>
                <a:gd name="connsiteX79" fmla="*/ 673548 w 1036210"/>
                <a:gd name="connsiteY79" fmla="*/ 1202700 h 1335540"/>
                <a:gd name="connsiteX80" fmla="*/ 674394 w 1036210"/>
                <a:gd name="connsiteY80" fmla="*/ 1205668 h 1335540"/>
                <a:gd name="connsiteX81" fmla="*/ 674732 w 1036210"/>
                <a:gd name="connsiteY81" fmla="*/ 1208801 h 1335540"/>
                <a:gd name="connsiteX82" fmla="*/ 674901 w 1036210"/>
                <a:gd name="connsiteY82" fmla="*/ 1211935 h 1335540"/>
                <a:gd name="connsiteX83" fmla="*/ 674732 w 1036210"/>
                <a:gd name="connsiteY83" fmla="*/ 1215068 h 1335540"/>
                <a:gd name="connsiteX84" fmla="*/ 674394 w 1036210"/>
                <a:gd name="connsiteY84" fmla="*/ 1218201 h 1335540"/>
                <a:gd name="connsiteX85" fmla="*/ 673548 w 1036210"/>
                <a:gd name="connsiteY85" fmla="*/ 1221169 h 1335540"/>
                <a:gd name="connsiteX86" fmla="*/ 672365 w 1036210"/>
                <a:gd name="connsiteY86" fmla="*/ 1224138 h 1335540"/>
                <a:gd name="connsiteX87" fmla="*/ 671012 w 1036210"/>
                <a:gd name="connsiteY87" fmla="*/ 1226776 h 1335540"/>
                <a:gd name="connsiteX88" fmla="*/ 669490 w 1036210"/>
                <a:gd name="connsiteY88" fmla="*/ 1229415 h 1335540"/>
                <a:gd name="connsiteX89" fmla="*/ 667799 w 1036210"/>
                <a:gd name="connsiteY89" fmla="*/ 1231724 h 1335540"/>
                <a:gd name="connsiteX90" fmla="*/ 665601 w 1036210"/>
                <a:gd name="connsiteY90" fmla="*/ 1233867 h 1335540"/>
                <a:gd name="connsiteX91" fmla="*/ 663403 w 1036210"/>
                <a:gd name="connsiteY91" fmla="*/ 1236011 h 1335540"/>
                <a:gd name="connsiteX92" fmla="*/ 661036 w 1036210"/>
                <a:gd name="connsiteY92" fmla="*/ 1237660 h 1335540"/>
                <a:gd name="connsiteX93" fmla="*/ 658162 w 1036210"/>
                <a:gd name="connsiteY93" fmla="*/ 1239144 h 1335540"/>
                <a:gd name="connsiteX94" fmla="*/ 655456 w 1036210"/>
                <a:gd name="connsiteY94" fmla="*/ 1240464 h 1335540"/>
                <a:gd name="connsiteX95" fmla="*/ 652582 w 1036210"/>
                <a:gd name="connsiteY95" fmla="*/ 1241618 h 1335540"/>
                <a:gd name="connsiteX96" fmla="*/ 649539 w 1036210"/>
                <a:gd name="connsiteY96" fmla="*/ 1242443 h 1335540"/>
                <a:gd name="connsiteX97" fmla="*/ 646326 w 1036210"/>
                <a:gd name="connsiteY97" fmla="*/ 1242938 h 1335540"/>
                <a:gd name="connsiteX98" fmla="*/ 643113 w 1036210"/>
                <a:gd name="connsiteY98" fmla="*/ 1243102 h 1335540"/>
                <a:gd name="connsiteX99" fmla="*/ 376299 w 1036210"/>
                <a:gd name="connsiteY99" fmla="*/ 1243102 h 1335540"/>
                <a:gd name="connsiteX100" fmla="*/ 373086 w 1036210"/>
                <a:gd name="connsiteY100" fmla="*/ 1242938 h 1335540"/>
                <a:gd name="connsiteX101" fmla="*/ 369873 w 1036210"/>
                <a:gd name="connsiteY101" fmla="*/ 1242443 h 1335540"/>
                <a:gd name="connsiteX102" fmla="*/ 366830 w 1036210"/>
                <a:gd name="connsiteY102" fmla="*/ 1241618 h 1335540"/>
                <a:gd name="connsiteX103" fmla="*/ 363956 w 1036210"/>
                <a:gd name="connsiteY103" fmla="*/ 1240464 h 1335540"/>
                <a:gd name="connsiteX104" fmla="*/ 361250 w 1036210"/>
                <a:gd name="connsiteY104" fmla="*/ 1239144 h 1335540"/>
                <a:gd name="connsiteX105" fmla="*/ 358544 w 1036210"/>
                <a:gd name="connsiteY105" fmla="*/ 1237660 h 1335540"/>
                <a:gd name="connsiteX106" fmla="*/ 356009 w 1036210"/>
                <a:gd name="connsiteY106" fmla="*/ 1236011 h 1335540"/>
                <a:gd name="connsiteX107" fmla="*/ 353810 w 1036210"/>
                <a:gd name="connsiteY107" fmla="*/ 1233867 h 1335540"/>
                <a:gd name="connsiteX108" fmla="*/ 351781 w 1036210"/>
                <a:gd name="connsiteY108" fmla="*/ 1231724 h 1335540"/>
                <a:gd name="connsiteX109" fmla="*/ 349921 w 1036210"/>
                <a:gd name="connsiteY109" fmla="*/ 1229415 h 1335540"/>
                <a:gd name="connsiteX110" fmla="*/ 348399 w 1036210"/>
                <a:gd name="connsiteY110" fmla="*/ 1226776 h 1335540"/>
                <a:gd name="connsiteX111" fmla="*/ 346878 w 1036210"/>
                <a:gd name="connsiteY111" fmla="*/ 1224138 h 1335540"/>
                <a:gd name="connsiteX112" fmla="*/ 345864 w 1036210"/>
                <a:gd name="connsiteY112" fmla="*/ 1221169 h 1335540"/>
                <a:gd name="connsiteX113" fmla="*/ 345018 w 1036210"/>
                <a:gd name="connsiteY113" fmla="*/ 1218201 h 1335540"/>
                <a:gd name="connsiteX114" fmla="*/ 344680 w 1036210"/>
                <a:gd name="connsiteY114" fmla="*/ 1215068 h 1335540"/>
                <a:gd name="connsiteX115" fmla="*/ 344511 w 1036210"/>
                <a:gd name="connsiteY115" fmla="*/ 1211935 h 1335540"/>
                <a:gd name="connsiteX116" fmla="*/ 344680 w 1036210"/>
                <a:gd name="connsiteY116" fmla="*/ 1208801 h 1335540"/>
                <a:gd name="connsiteX117" fmla="*/ 345018 w 1036210"/>
                <a:gd name="connsiteY117" fmla="*/ 1205668 h 1335540"/>
                <a:gd name="connsiteX118" fmla="*/ 345864 w 1036210"/>
                <a:gd name="connsiteY118" fmla="*/ 1202700 h 1335540"/>
                <a:gd name="connsiteX119" fmla="*/ 346878 w 1036210"/>
                <a:gd name="connsiteY119" fmla="*/ 1199896 h 1335540"/>
                <a:gd name="connsiteX120" fmla="*/ 348399 w 1036210"/>
                <a:gd name="connsiteY120" fmla="*/ 1197093 h 1335540"/>
                <a:gd name="connsiteX121" fmla="*/ 349921 w 1036210"/>
                <a:gd name="connsiteY121" fmla="*/ 1194619 h 1335540"/>
                <a:gd name="connsiteX122" fmla="*/ 351781 w 1036210"/>
                <a:gd name="connsiteY122" fmla="*/ 1192311 h 1335540"/>
                <a:gd name="connsiteX123" fmla="*/ 353810 w 1036210"/>
                <a:gd name="connsiteY123" fmla="*/ 1190002 h 1335540"/>
                <a:gd name="connsiteX124" fmla="*/ 356009 w 1036210"/>
                <a:gd name="connsiteY124" fmla="*/ 1188023 h 1335540"/>
                <a:gd name="connsiteX125" fmla="*/ 358544 w 1036210"/>
                <a:gd name="connsiteY125" fmla="*/ 1186209 h 1335540"/>
                <a:gd name="connsiteX126" fmla="*/ 361250 w 1036210"/>
                <a:gd name="connsiteY126" fmla="*/ 1184560 h 1335540"/>
                <a:gd name="connsiteX127" fmla="*/ 363956 w 1036210"/>
                <a:gd name="connsiteY127" fmla="*/ 1183405 h 1335540"/>
                <a:gd name="connsiteX128" fmla="*/ 366830 w 1036210"/>
                <a:gd name="connsiteY128" fmla="*/ 1182251 h 1335540"/>
                <a:gd name="connsiteX129" fmla="*/ 369873 w 1036210"/>
                <a:gd name="connsiteY129" fmla="*/ 1181592 h 1335540"/>
                <a:gd name="connsiteX130" fmla="*/ 373086 w 1036210"/>
                <a:gd name="connsiteY130" fmla="*/ 1181097 h 1335540"/>
                <a:gd name="connsiteX131" fmla="*/ 376299 w 1036210"/>
                <a:gd name="connsiteY131" fmla="*/ 1099129 h 1335540"/>
                <a:gd name="connsiteX132" fmla="*/ 643113 w 1036210"/>
                <a:gd name="connsiteY132" fmla="*/ 1099129 h 1335540"/>
                <a:gd name="connsiteX133" fmla="*/ 646326 w 1036210"/>
                <a:gd name="connsiteY133" fmla="*/ 1099294 h 1335540"/>
                <a:gd name="connsiteX134" fmla="*/ 649539 w 1036210"/>
                <a:gd name="connsiteY134" fmla="*/ 1099625 h 1335540"/>
                <a:gd name="connsiteX135" fmla="*/ 652582 w 1036210"/>
                <a:gd name="connsiteY135" fmla="*/ 1100452 h 1335540"/>
                <a:gd name="connsiteX136" fmla="*/ 655456 w 1036210"/>
                <a:gd name="connsiteY136" fmla="*/ 1101609 h 1335540"/>
                <a:gd name="connsiteX137" fmla="*/ 658162 w 1036210"/>
                <a:gd name="connsiteY137" fmla="*/ 1102932 h 1335540"/>
                <a:gd name="connsiteX138" fmla="*/ 661036 w 1036210"/>
                <a:gd name="connsiteY138" fmla="*/ 1104420 h 1335540"/>
                <a:gd name="connsiteX139" fmla="*/ 663403 w 1036210"/>
                <a:gd name="connsiteY139" fmla="*/ 1106239 h 1335540"/>
                <a:gd name="connsiteX140" fmla="*/ 665601 w 1036210"/>
                <a:gd name="connsiteY140" fmla="*/ 1108223 h 1335540"/>
                <a:gd name="connsiteX141" fmla="*/ 667799 w 1036210"/>
                <a:gd name="connsiteY141" fmla="*/ 1110373 h 1335540"/>
                <a:gd name="connsiteX142" fmla="*/ 669490 w 1036210"/>
                <a:gd name="connsiteY142" fmla="*/ 1112853 h 1335540"/>
                <a:gd name="connsiteX143" fmla="*/ 671012 w 1036210"/>
                <a:gd name="connsiteY143" fmla="*/ 1115498 h 1335540"/>
                <a:gd name="connsiteX144" fmla="*/ 672365 w 1036210"/>
                <a:gd name="connsiteY144" fmla="*/ 1118144 h 1335540"/>
                <a:gd name="connsiteX145" fmla="*/ 673548 w 1036210"/>
                <a:gd name="connsiteY145" fmla="*/ 1120955 h 1335540"/>
                <a:gd name="connsiteX146" fmla="*/ 674394 w 1036210"/>
                <a:gd name="connsiteY146" fmla="*/ 1123931 h 1335540"/>
                <a:gd name="connsiteX147" fmla="*/ 674732 w 1036210"/>
                <a:gd name="connsiteY147" fmla="*/ 1127072 h 1335540"/>
                <a:gd name="connsiteX148" fmla="*/ 674901 w 1036210"/>
                <a:gd name="connsiteY148" fmla="*/ 1130214 h 1335540"/>
                <a:gd name="connsiteX149" fmla="*/ 674732 w 1036210"/>
                <a:gd name="connsiteY149" fmla="*/ 1133521 h 1335540"/>
                <a:gd name="connsiteX150" fmla="*/ 674394 w 1036210"/>
                <a:gd name="connsiteY150" fmla="*/ 1136497 h 1335540"/>
                <a:gd name="connsiteX151" fmla="*/ 673548 w 1036210"/>
                <a:gd name="connsiteY151" fmla="*/ 1139474 h 1335540"/>
                <a:gd name="connsiteX152" fmla="*/ 672365 w 1036210"/>
                <a:gd name="connsiteY152" fmla="*/ 1142284 h 1335540"/>
                <a:gd name="connsiteX153" fmla="*/ 671012 w 1036210"/>
                <a:gd name="connsiteY153" fmla="*/ 1145095 h 1335540"/>
                <a:gd name="connsiteX154" fmla="*/ 669490 w 1036210"/>
                <a:gd name="connsiteY154" fmla="*/ 1147575 h 1335540"/>
                <a:gd name="connsiteX155" fmla="*/ 667799 w 1036210"/>
                <a:gd name="connsiteY155" fmla="*/ 1150221 h 1335540"/>
                <a:gd name="connsiteX156" fmla="*/ 665601 w 1036210"/>
                <a:gd name="connsiteY156" fmla="*/ 1152371 h 1335540"/>
                <a:gd name="connsiteX157" fmla="*/ 663403 w 1036210"/>
                <a:gd name="connsiteY157" fmla="*/ 1154189 h 1335540"/>
                <a:gd name="connsiteX158" fmla="*/ 661036 w 1036210"/>
                <a:gd name="connsiteY158" fmla="*/ 1156008 h 1335540"/>
                <a:gd name="connsiteX159" fmla="*/ 658162 w 1036210"/>
                <a:gd name="connsiteY159" fmla="*/ 1157662 h 1335540"/>
                <a:gd name="connsiteX160" fmla="*/ 655456 w 1036210"/>
                <a:gd name="connsiteY160" fmla="*/ 1158985 h 1335540"/>
                <a:gd name="connsiteX161" fmla="*/ 652582 w 1036210"/>
                <a:gd name="connsiteY161" fmla="*/ 1159977 h 1335540"/>
                <a:gd name="connsiteX162" fmla="*/ 649539 w 1036210"/>
                <a:gd name="connsiteY162" fmla="*/ 1160638 h 1335540"/>
                <a:gd name="connsiteX163" fmla="*/ 646326 w 1036210"/>
                <a:gd name="connsiteY163" fmla="*/ 1161134 h 1335540"/>
                <a:gd name="connsiteX164" fmla="*/ 643113 w 1036210"/>
                <a:gd name="connsiteY164" fmla="*/ 1161299 h 1335540"/>
                <a:gd name="connsiteX165" fmla="*/ 376299 w 1036210"/>
                <a:gd name="connsiteY165" fmla="*/ 1161299 h 1335540"/>
                <a:gd name="connsiteX166" fmla="*/ 373086 w 1036210"/>
                <a:gd name="connsiteY166" fmla="*/ 1161134 h 1335540"/>
                <a:gd name="connsiteX167" fmla="*/ 369873 w 1036210"/>
                <a:gd name="connsiteY167" fmla="*/ 1160638 h 1335540"/>
                <a:gd name="connsiteX168" fmla="*/ 366830 w 1036210"/>
                <a:gd name="connsiteY168" fmla="*/ 1159977 h 1335540"/>
                <a:gd name="connsiteX169" fmla="*/ 363956 w 1036210"/>
                <a:gd name="connsiteY169" fmla="*/ 1158985 h 1335540"/>
                <a:gd name="connsiteX170" fmla="*/ 361250 w 1036210"/>
                <a:gd name="connsiteY170" fmla="*/ 1157662 h 1335540"/>
                <a:gd name="connsiteX171" fmla="*/ 358544 w 1036210"/>
                <a:gd name="connsiteY171" fmla="*/ 1156008 h 1335540"/>
                <a:gd name="connsiteX172" fmla="*/ 356009 w 1036210"/>
                <a:gd name="connsiteY172" fmla="*/ 1154189 h 1335540"/>
                <a:gd name="connsiteX173" fmla="*/ 353810 w 1036210"/>
                <a:gd name="connsiteY173" fmla="*/ 1152371 h 1335540"/>
                <a:gd name="connsiteX174" fmla="*/ 351781 w 1036210"/>
                <a:gd name="connsiteY174" fmla="*/ 1150221 h 1335540"/>
                <a:gd name="connsiteX175" fmla="*/ 349921 w 1036210"/>
                <a:gd name="connsiteY175" fmla="*/ 1147575 h 1335540"/>
                <a:gd name="connsiteX176" fmla="*/ 348399 w 1036210"/>
                <a:gd name="connsiteY176" fmla="*/ 1145095 h 1335540"/>
                <a:gd name="connsiteX177" fmla="*/ 346878 w 1036210"/>
                <a:gd name="connsiteY177" fmla="*/ 1142284 h 1335540"/>
                <a:gd name="connsiteX178" fmla="*/ 345864 w 1036210"/>
                <a:gd name="connsiteY178" fmla="*/ 1139474 h 1335540"/>
                <a:gd name="connsiteX179" fmla="*/ 345018 w 1036210"/>
                <a:gd name="connsiteY179" fmla="*/ 1136497 h 1335540"/>
                <a:gd name="connsiteX180" fmla="*/ 344680 w 1036210"/>
                <a:gd name="connsiteY180" fmla="*/ 1133521 h 1335540"/>
                <a:gd name="connsiteX181" fmla="*/ 344511 w 1036210"/>
                <a:gd name="connsiteY181" fmla="*/ 1130214 h 1335540"/>
                <a:gd name="connsiteX182" fmla="*/ 344680 w 1036210"/>
                <a:gd name="connsiteY182" fmla="*/ 1127072 h 1335540"/>
                <a:gd name="connsiteX183" fmla="*/ 345018 w 1036210"/>
                <a:gd name="connsiteY183" fmla="*/ 1123931 h 1335540"/>
                <a:gd name="connsiteX184" fmla="*/ 345864 w 1036210"/>
                <a:gd name="connsiteY184" fmla="*/ 1120955 h 1335540"/>
                <a:gd name="connsiteX185" fmla="*/ 346878 w 1036210"/>
                <a:gd name="connsiteY185" fmla="*/ 1118144 h 1335540"/>
                <a:gd name="connsiteX186" fmla="*/ 348399 w 1036210"/>
                <a:gd name="connsiteY186" fmla="*/ 1115498 h 1335540"/>
                <a:gd name="connsiteX187" fmla="*/ 349921 w 1036210"/>
                <a:gd name="connsiteY187" fmla="*/ 1112853 h 1335540"/>
                <a:gd name="connsiteX188" fmla="*/ 351781 w 1036210"/>
                <a:gd name="connsiteY188" fmla="*/ 1110373 h 1335540"/>
                <a:gd name="connsiteX189" fmla="*/ 353810 w 1036210"/>
                <a:gd name="connsiteY189" fmla="*/ 1108223 h 1335540"/>
                <a:gd name="connsiteX190" fmla="*/ 356009 w 1036210"/>
                <a:gd name="connsiteY190" fmla="*/ 1106239 h 1335540"/>
                <a:gd name="connsiteX191" fmla="*/ 358544 w 1036210"/>
                <a:gd name="connsiteY191" fmla="*/ 1104420 h 1335540"/>
                <a:gd name="connsiteX192" fmla="*/ 361250 w 1036210"/>
                <a:gd name="connsiteY192" fmla="*/ 1102932 h 1335540"/>
                <a:gd name="connsiteX193" fmla="*/ 363956 w 1036210"/>
                <a:gd name="connsiteY193" fmla="*/ 1101609 h 1335540"/>
                <a:gd name="connsiteX194" fmla="*/ 366830 w 1036210"/>
                <a:gd name="connsiteY194" fmla="*/ 1100452 h 1335540"/>
                <a:gd name="connsiteX195" fmla="*/ 369873 w 1036210"/>
                <a:gd name="connsiteY195" fmla="*/ 1099625 h 1335540"/>
                <a:gd name="connsiteX196" fmla="*/ 373086 w 1036210"/>
                <a:gd name="connsiteY196" fmla="*/ 1099294 h 1335540"/>
                <a:gd name="connsiteX197" fmla="*/ 794884 w 1036210"/>
                <a:gd name="connsiteY197" fmla="*/ 755120 h 1335540"/>
                <a:gd name="connsiteX198" fmla="*/ 794884 w 1036210"/>
                <a:gd name="connsiteY198" fmla="*/ 755447 h 1335540"/>
                <a:gd name="connsiteX199" fmla="*/ 794545 w 1036210"/>
                <a:gd name="connsiteY199" fmla="*/ 755774 h 1335540"/>
                <a:gd name="connsiteX200" fmla="*/ 796620 w 1036210"/>
                <a:gd name="connsiteY200" fmla="*/ 749272 h 1335540"/>
                <a:gd name="connsiteX201" fmla="*/ 796577 w 1036210"/>
                <a:gd name="connsiteY201" fmla="*/ 749886 h 1335540"/>
                <a:gd name="connsiteX202" fmla="*/ 796239 w 1036210"/>
                <a:gd name="connsiteY202" fmla="*/ 752176 h 1335540"/>
                <a:gd name="connsiteX203" fmla="*/ 795730 w 1036210"/>
                <a:gd name="connsiteY203" fmla="*/ 753811 h 1335540"/>
                <a:gd name="connsiteX204" fmla="*/ 795392 w 1036210"/>
                <a:gd name="connsiteY204" fmla="*/ 754466 h 1335540"/>
                <a:gd name="connsiteX205" fmla="*/ 795053 w 1036210"/>
                <a:gd name="connsiteY205" fmla="*/ 754956 h 1335540"/>
                <a:gd name="connsiteX206" fmla="*/ 794884 w 1036210"/>
                <a:gd name="connsiteY206" fmla="*/ 755120 h 1335540"/>
                <a:gd name="connsiteX207" fmla="*/ 794037 w 1036210"/>
                <a:gd name="connsiteY207" fmla="*/ 756592 h 1335540"/>
                <a:gd name="connsiteX208" fmla="*/ 793190 w 1036210"/>
                <a:gd name="connsiteY208" fmla="*/ 757573 h 1335540"/>
                <a:gd name="connsiteX209" fmla="*/ 794545 w 1036210"/>
                <a:gd name="connsiteY209" fmla="*/ 755283 h 1335540"/>
                <a:gd name="connsiteX210" fmla="*/ 795561 w 1036210"/>
                <a:gd name="connsiteY210" fmla="*/ 753157 h 1335540"/>
                <a:gd name="connsiteX211" fmla="*/ 796239 w 1036210"/>
                <a:gd name="connsiteY211" fmla="*/ 751358 h 1335540"/>
                <a:gd name="connsiteX212" fmla="*/ 796577 w 1036210"/>
                <a:gd name="connsiteY212" fmla="*/ 749559 h 1335540"/>
                <a:gd name="connsiteX213" fmla="*/ 796747 w 1036210"/>
                <a:gd name="connsiteY213" fmla="*/ 747269 h 1335540"/>
                <a:gd name="connsiteX214" fmla="*/ 796916 w 1036210"/>
                <a:gd name="connsiteY214" fmla="*/ 747596 h 1335540"/>
                <a:gd name="connsiteX215" fmla="*/ 796747 w 1036210"/>
                <a:gd name="connsiteY215" fmla="*/ 748414 h 1335540"/>
                <a:gd name="connsiteX216" fmla="*/ 796620 w 1036210"/>
                <a:gd name="connsiteY216" fmla="*/ 749272 h 1335540"/>
                <a:gd name="connsiteX217" fmla="*/ 796747 w 1036210"/>
                <a:gd name="connsiteY217" fmla="*/ 747432 h 1335540"/>
                <a:gd name="connsiteX218" fmla="*/ 767594 w 1036210"/>
                <a:gd name="connsiteY218" fmla="*/ 747128 h 1335540"/>
                <a:gd name="connsiteX219" fmla="*/ 767449 w 1036210"/>
                <a:gd name="connsiteY219" fmla="*/ 749231 h 1335540"/>
                <a:gd name="connsiteX220" fmla="*/ 767449 w 1036210"/>
                <a:gd name="connsiteY220" fmla="*/ 749068 h 1335540"/>
                <a:gd name="connsiteX221" fmla="*/ 767449 w 1036210"/>
                <a:gd name="connsiteY221" fmla="*/ 748250 h 1335540"/>
                <a:gd name="connsiteX222" fmla="*/ 769956 w 1036210"/>
                <a:gd name="connsiteY222" fmla="*/ 740595 h 1335540"/>
                <a:gd name="connsiteX223" fmla="*/ 769650 w 1036210"/>
                <a:gd name="connsiteY223" fmla="*/ 741053 h 1335540"/>
                <a:gd name="connsiteX224" fmla="*/ 768634 w 1036210"/>
                <a:gd name="connsiteY224" fmla="*/ 743179 h 1335540"/>
                <a:gd name="connsiteX225" fmla="*/ 767957 w 1036210"/>
                <a:gd name="connsiteY225" fmla="*/ 745306 h 1335540"/>
                <a:gd name="connsiteX226" fmla="*/ 767618 w 1036210"/>
                <a:gd name="connsiteY226" fmla="*/ 746941 h 1335540"/>
                <a:gd name="connsiteX227" fmla="*/ 767594 w 1036210"/>
                <a:gd name="connsiteY227" fmla="*/ 747128 h 1335540"/>
                <a:gd name="connsiteX228" fmla="*/ 767618 w 1036210"/>
                <a:gd name="connsiteY228" fmla="*/ 746778 h 1335540"/>
                <a:gd name="connsiteX229" fmla="*/ 767957 w 1036210"/>
                <a:gd name="connsiteY229" fmla="*/ 744815 h 1335540"/>
                <a:gd name="connsiteX230" fmla="*/ 768465 w 1036210"/>
                <a:gd name="connsiteY230" fmla="*/ 743016 h 1335540"/>
                <a:gd name="connsiteX231" fmla="*/ 768691 w 1036210"/>
                <a:gd name="connsiteY231" fmla="*/ 742634 h 1335540"/>
                <a:gd name="connsiteX232" fmla="*/ 768804 w 1036210"/>
                <a:gd name="connsiteY232" fmla="*/ 742525 h 1335540"/>
                <a:gd name="connsiteX233" fmla="*/ 768804 w 1036210"/>
                <a:gd name="connsiteY233" fmla="*/ 742443 h 1335540"/>
                <a:gd name="connsiteX234" fmla="*/ 769142 w 1036210"/>
                <a:gd name="connsiteY234" fmla="*/ 741871 h 1335540"/>
                <a:gd name="connsiteX235" fmla="*/ 769396 w 1036210"/>
                <a:gd name="connsiteY235" fmla="*/ 741380 h 1335540"/>
                <a:gd name="connsiteX236" fmla="*/ 769752 w 1036210"/>
                <a:gd name="connsiteY236" fmla="*/ 740791 h 1335540"/>
                <a:gd name="connsiteX237" fmla="*/ 770158 w 1036210"/>
                <a:gd name="connsiteY237" fmla="*/ 740290 h 1335540"/>
                <a:gd name="connsiteX238" fmla="*/ 770158 w 1036210"/>
                <a:gd name="connsiteY238" fmla="*/ 740399 h 1335540"/>
                <a:gd name="connsiteX239" fmla="*/ 769956 w 1036210"/>
                <a:gd name="connsiteY239" fmla="*/ 740595 h 1335540"/>
                <a:gd name="connsiteX240" fmla="*/ 1007792 w 1036210"/>
                <a:gd name="connsiteY240" fmla="*/ 303707 h 1335540"/>
                <a:gd name="connsiteX241" fmla="*/ 1036210 w 1036210"/>
                <a:gd name="connsiteY241" fmla="*/ 338777 h 1335540"/>
                <a:gd name="connsiteX242" fmla="*/ 941983 w 1036210"/>
                <a:gd name="connsiteY242" fmla="*/ 415129 h 1335540"/>
                <a:gd name="connsiteX243" fmla="*/ 913566 w 1036210"/>
                <a:gd name="connsiteY243" fmla="*/ 380058 h 1335540"/>
                <a:gd name="connsiteX244" fmla="*/ 28418 w 1036210"/>
                <a:gd name="connsiteY244" fmla="*/ 284751 h 1335540"/>
                <a:gd name="connsiteX245" fmla="*/ 122644 w 1036210"/>
                <a:gd name="connsiteY245" fmla="*/ 361103 h 1335540"/>
                <a:gd name="connsiteX246" fmla="*/ 94227 w 1036210"/>
                <a:gd name="connsiteY246" fmla="*/ 396174 h 1335540"/>
                <a:gd name="connsiteX247" fmla="*/ 0 w 1036210"/>
                <a:gd name="connsiteY247" fmla="*/ 319822 h 1335540"/>
                <a:gd name="connsiteX248" fmla="*/ 521216 w 1036210"/>
                <a:gd name="connsiteY248" fmla="*/ 260648 h 1335540"/>
                <a:gd name="connsiteX249" fmla="*/ 513426 w 1036210"/>
                <a:gd name="connsiteY249" fmla="*/ 260811 h 1335540"/>
                <a:gd name="connsiteX250" fmla="*/ 505636 w 1036210"/>
                <a:gd name="connsiteY250" fmla="*/ 261302 h 1335540"/>
                <a:gd name="connsiteX251" fmla="*/ 497846 w 1036210"/>
                <a:gd name="connsiteY251" fmla="*/ 261793 h 1335540"/>
                <a:gd name="connsiteX252" fmla="*/ 505636 w 1036210"/>
                <a:gd name="connsiteY252" fmla="*/ 262610 h 1335540"/>
                <a:gd name="connsiteX253" fmla="*/ 513257 w 1036210"/>
                <a:gd name="connsiteY253" fmla="*/ 263428 h 1335540"/>
                <a:gd name="connsiteX254" fmla="*/ 520877 w 1036210"/>
                <a:gd name="connsiteY254" fmla="*/ 264410 h 1335540"/>
                <a:gd name="connsiteX255" fmla="*/ 528667 w 1036210"/>
                <a:gd name="connsiteY255" fmla="*/ 265555 h 1335540"/>
                <a:gd name="connsiteX256" fmla="*/ 536288 w 1036210"/>
                <a:gd name="connsiteY256" fmla="*/ 267027 h 1335540"/>
                <a:gd name="connsiteX257" fmla="*/ 543740 w 1036210"/>
                <a:gd name="connsiteY257" fmla="*/ 268499 h 1335540"/>
                <a:gd name="connsiteX258" fmla="*/ 551191 w 1036210"/>
                <a:gd name="connsiteY258" fmla="*/ 270135 h 1335540"/>
                <a:gd name="connsiteX259" fmla="*/ 558642 w 1036210"/>
                <a:gd name="connsiteY259" fmla="*/ 271770 h 1335540"/>
                <a:gd name="connsiteX260" fmla="*/ 566263 w 1036210"/>
                <a:gd name="connsiteY260" fmla="*/ 273897 h 1335540"/>
                <a:gd name="connsiteX261" fmla="*/ 573545 w 1036210"/>
                <a:gd name="connsiteY261" fmla="*/ 275860 h 1335540"/>
                <a:gd name="connsiteX262" fmla="*/ 580827 w 1036210"/>
                <a:gd name="connsiteY262" fmla="*/ 277986 h 1335540"/>
                <a:gd name="connsiteX263" fmla="*/ 587939 w 1036210"/>
                <a:gd name="connsiteY263" fmla="*/ 280440 h 1335540"/>
                <a:gd name="connsiteX264" fmla="*/ 595052 w 1036210"/>
                <a:gd name="connsiteY264" fmla="*/ 282893 h 1335540"/>
                <a:gd name="connsiteX265" fmla="*/ 602165 w 1036210"/>
                <a:gd name="connsiteY265" fmla="*/ 285674 h 1335540"/>
                <a:gd name="connsiteX266" fmla="*/ 609108 w 1036210"/>
                <a:gd name="connsiteY266" fmla="*/ 288455 h 1335540"/>
                <a:gd name="connsiteX267" fmla="*/ 616052 w 1036210"/>
                <a:gd name="connsiteY267" fmla="*/ 291562 h 1335540"/>
                <a:gd name="connsiteX268" fmla="*/ 623164 w 1036210"/>
                <a:gd name="connsiteY268" fmla="*/ 294507 h 1335540"/>
                <a:gd name="connsiteX269" fmla="*/ 629938 w 1036210"/>
                <a:gd name="connsiteY269" fmla="*/ 297942 h 1335540"/>
                <a:gd name="connsiteX270" fmla="*/ 636542 w 1036210"/>
                <a:gd name="connsiteY270" fmla="*/ 301213 h 1335540"/>
                <a:gd name="connsiteX271" fmla="*/ 643147 w 1036210"/>
                <a:gd name="connsiteY271" fmla="*/ 304812 h 1335540"/>
                <a:gd name="connsiteX272" fmla="*/ 649751 w 1036210"/>
                <a:gd name="connsiteY272" fmla="*/ 308410 h 1335540"/>
                <a:gd name="connsiteX273" fmla="*/ 656187 w 1036210"/>
                <a:gd name="connsiteY273" fmla="*/ 312172 h 1335540"/>
                <a:gd name="connsiteX274" fmla="*/ 662453 w 1036210"/>
                <a:gd name="connsiteY274" fmla="*/ 316261 h 1335540"/>
                <a:gd name="connsiteX275" fmla="*/ 668719 w 1036210"/>
                <a:gd name="connsiteY275" fmla="*/ 320187 h 1335540"/>
                <a:gd name="connsiteX276" fmla="*/ 674816 w 1036210"/>
                <a:gd name="connsiteY276" fmla="*/ 324440 h 1335540"/>
                <a:gd name="connsiteX277" fmla="*/ 680912 w 1036210"/>
                <a:gd name="connsiteY277" fmla="*/ 328693 h 1335540"/>
                <a:gd name="connsiteX278" fmla="*/ 686839 w 1036210"/>
                <a:gd name="connsiteY278" fmla="*/ 333273 h 1335540"/>
                <a:gd name="connsiteX279" fmla="*/ 692597 w 1036210"/>
                <a:gd name="connsiteY279" fmla="*/ 337689 h 1335540"/>
                <a:gd name="connsiteX280" fmla="*/ 698355 w 1036210"/>
                <a:gd name="connsiteY280" fmla="*/ 342433 h 1335540"/>
                <a:gd name="connsiteX281" fmla="*/ 703774 w 1036210"/>
                <a:gd name="connsiteY281" fmla="*/ 347176 h 1335540"/>
                <a:gd name="connsiteX282" fmla="*/ 709362 w 1036210"/>
                <a:gd name="connsiteY282" fmla="*/ 352083 h 1335540"/>
                <a:gd name="connsiteX283" fmla="*/ 714612 w 1036210"/>
                <a:gd name="connsiteY283" fmla="*/ 356990 h 1335540"/>
                <a:gd name="connsiteX284" fmla="*/ 719862 w 1036210"/>
                <a:gd name="connsiteY284" fmla="*/ 362225 h 1335540"/>
                <a:gd name="connsiteX285" fmla="*/ 725112 w 1036210"/>
                <a:gd name="connsiteY285" fmla="*/ 367459 h 1335540"/>
                <a:gd name="connsiteX286" fmla="*/ 730023 w 1036210"/>
                <a:gd name="connsiteY286" fmla="*/ 372857 h 1335540"/>
                <a:gd name="connsiteX287" fmla="*/ 734765 w 1036210"/>
                <a:gd name="connsiteY287" fmla="*/ 378254 h 1335540"/>
                <a:gd name="connsiteX288" fmla="*/ 739507 w 1036210"/>
                <a:gd name="connsiteY288" fmla="*/ 383816 h 1335540"/>
                <a:gd name="connsiteX289" fmla="*/ 744248 w 1036210"/>
                <a:gd name="connsiteY289" fmla="*/ 389541 h 1335540"/>
                <a:gd name="connsiteX290" fmla="*/ 748651 w 1036210"/>
                <a:gd name="connsiteY290" fmla="*/ 395266 h 1335540"/>
                <a:gd name="connsiteX291" fmla="*/ 752885 w 1036210"/>
                <a:gd name="connsiteY291" fmla="*/ 401154 h 1335540"/>
                <a:gd name="connsiteX292" fmla="*/ 757119 w 1036210"/>
                <a:gd name="connsiteY292" fmla="*/ 407043 h 1335540"/>
                <a:gd name="connsiteX293" fmla="*/ 761352 w 1036210"/>
                <a:gd name="connsiteY293" fmla="*/ 412931 h 1335540"/>
                <a:gd name="connsiteX294" fmla="*/ 765078 w 1036210"/>
                <a:gd name="connsiteY294" fmla="*/ 418983 h 1335540"/>
                <a:gd name="connsiteX295" fmla="*/ 768973 w 1036210"/>
                <a:gd name="connsiteY295" fmla="*/ 425199 h 1335540"/>
                <a:gd name="connsiteX296" fmla="*/ 772529 w 1036210"/>
                <a:gd name="connsiteY296" fmla="*/ 431415 h 1335540"/>
                <a:gd name="connsiteX297" fmla="*/ 776086 w 1036210"/>
                <a:gd name="connsiteY297" fmla="*/ 437794 h 1335540"/>
                <a:gd name="connsiteX298" fmla="*/ 779473 w 1036210"/>
                <a:gd name="connsiteY298" fmla="*/ 444173 h 1335540"/>
                <a:gd name="connsiteX299" fmla="*/ 782521 w 1036210"/>
                <a:gd name="connsiteY299" fmla="*/ 450552 h 1335540"/>
                <a:gd name="connsiteX300" fmla="*/ 785739 w 1036210"/>
                <a:gd name="connsiteY300" fmla="*/ 457095 h 1335540"/>
                <a:gd name="connsiteX301" fmla="*/ 788448 w 1036210"/>
                <a:gd name="connsiteY301" fmla="*/ 463638 h 1335540"/>
                <a:gd name="connsiteX302" fmla="*/ 791158 w 1036210"/>
                <a:gd name="connsiteY302" fmla="*/ 470181 h 1335540"/>
                <a:gd name="connsiteX303" fmla="*/ 793698 w 1036210"/>
                <a:gd name="connsiteY303" fmla="*/ 476887 h 1335540"/>
                <a:gd name="connsiteX304" fmla="*/ 796069 w 1036210"/>
                <a:gd name="connsiteY304" fmla="*/ 483594 h 1335540"/>
                <a:gd name="connsiteX305" fmla="*/ 798440 w 1036210"/>
                <a:gd name="connsiteY305" fmla="*/ 490464 h 1335540"/>
                <a:gd name="connsiteX306" fmla="*/ 800472 w 1036210"/>
                <a:gd name="connsiteY306" fmla="*/ 497333 h 1335540"/>
                <a:gd name="connsiteX307" fmla="*/ 802335 w 1036210"/>
                <a:gd name="connsiteY307" fmla="*/ 504203 h 1335540"/>
                <a:gd name="connsiteX308" fmla="*/ 804029 w 1036210"/>
                <a:gd name="connsiteY308" fmla="*/ 511073 h 1335540"/>
                <a:gd name="connsiteX309" fmla="*/ 805722 w 1036210"/>
                <a:gd name="connsiteY309" fmla="*/ 517943 h 1335540"/>
                <a:gd name="connsiteX310" fmla="*/ 807246 w 1036210"/>
                <a:gd name="connsiteY310" fmla="*/ 524977 h 1335540"/>
                <a:gd name="connsiteX311" fmla="*/ 808432 w 1036210"/>
                <a:gd name="connsiteY311" fmla="*/ 532010 h 1335540"/>
                <a:gd name="connsiteX312" fmla="*/ 809448 w 1036210"/>
                <a:gd name="connsiteY312" fmla="*/ 539207 h 1335540"/>
                <a:gd name="connsiteX313" fmla="*/ 810464 w 1036210"/>
                <a:gd name="connsiteY313" fmla="*/ 546241 h 1335540"/>
                <a:gd name="connsiteX314" fmla="*/ 811311 w 1036210"/>
                <a:gd name="connsiteY314" fmla="*/ 553274 h 1335540"/>
                <a:gd name="connsiteX315" fmla="*/ 811988 w 1036210"/>
                <a:gd name="connsiteY315" fmla="*/ 560308 h 1335540"/>
                <a:gd name="connsiteX316" fmla="*/ 812327 w 1036210"/>
                <a:gd name="connsiteY316" fmla="*/ 567341 h 1335540"/>
                <a:gd name="connsiteX317" fmla="*/ 812665 w 1036210"/>
                <a:gd name="connsiteY317" fmla="*/ 574539 h 1335540"/>
                <a:gd name="connsiteX318" fmla="*/ 812835 w 1036210"/>
                <a:gd name="connsiteY318" fmla="*/ 581736 h 1335540"/>
                <a:gd name="connsiteX319" fmla="*/ 812665 w 1036210"/>
                <a:gd name="connsiteY319" fmla="*/ 588769 h 1335540"/>
                <a:gd name="connsiteX320" fmla="*/ 812496 w 1036210"/>
                <a:gd name="connsiteY320" fmla="*/ 595966 h 1335540"/>
                <a:gd name="connsiteX321" fmla="*/ 812157 w 1036210"/>
                <a:gd name="connsiteY321" fmla="*/ 603000 h 1335540"/>
                <a:gd name="connsiteX322" fmla="*/ 811649 w 1036210"/>
                <a:gd name="connsiteY322" fmla="*/ 610033 h 1335540"/>
                <a:gd name="connsiteX323" fmla="*/ 810972 w 1036210"/>
                <a:gd name="connsiteY323" fmla="*/ 617067 h 1335540"/>
                <a:gd name="connsiteX324" fmla="*/ 809956 w 1036210"/>
                <a:gd name="connsiteY324" fmla="*/ 624427 h 1335540"/>
                <a:gd name="connsiteX325" fmla="*/ 808940 w 1036210"/>
                <a:gd name="connsiteY325" fmla="*/ 631461 h 1335540"/>
                <a:gd name="connsiteX326" fmla="*/ 807754 w 1036210"/>
                <a:gd name="connsiteY326" fmla="*/ 638331 h 1335540"/>
                <a:gd name="connsiteX327" fmla="*/ 806569 w 1036210"/>
                <a:gd name="connsiteY327" fmla="*/ 645364 h 1335540"/>
                <a:gd name="connsiteX328" fmla="*/ 805045 w 1036210"/>
                <a:gd name="connsiteY328" fmla="*/ 652398 h 1335540"/>
                <a:gd name="connsiteX329" fmla="*/ 803182 w 1036210"/>
                <a:gd name="connsiteY329" fmla="*/ 659268 h 1335540"/>
                <a:gd name="connsiteX330" fmla="*/ 801488 w 1036210"/>
                <a:gd name="connsiteY330" fmla="*/ 666301 h 1335540"/>
                <a:gd name="connsiteX331" fmla="*/ 799456 w 1036210"/>
                <a:gd name="connsiteY331" fmla="*/ 673171 h 1335540"/>
                <a:gd name="connsiteX332" fmla="*/ 797255 w 1036210"/>
                <a:gd name="connsiteY332" fmla="*/ 679878 h 1335540"/>
                <a:gd name="connsiteX333" fmla="*/ 795053 w 1036210"/>
                <a:gd name="connsiteY333" fmla="*/ 686748 h 1335540"/>
                <a:gd name="connsiteX334" fmla="*/ 792513 w 1036210"/>
                <a:gd name="connsiteY334" fmla="*/ 693454 h 1335540"/>
                <a:gd name="connsiteX335" fmla="*/ 789803 w 1036210"/>
                <a:gd name="connsiteY335" fmla="*/ 700160 h 1335540"/>
                <a:gd name="connsiteX336" fmla="*/ 787094 w 1036210"/>
                <a:gd name="connsiteY336" fmla="*/ 706703 h 1335540"/>
                <a:gd name="connsiteX337" fmla="*/ 784045 w 1036210"/>
                <a:gd name="connsiteY337" fmla="*/ 713246 h 1335540"/>
                <a:gd name="connsiteX338" fmla="*/ 780997 w 1036210"/>
                <a:gd name="connsiteY338" fmla="*/ 719789 h 1335540"/>
                <a:gd name="connsiteX339" fmla="*/ 777610 w 1036210"/>
                <a:gd name="connsiteY339" fmla="*/ 726332 h 1335540"/>
                <a:gd name="connsiteX340" fmla="*/ 774392 w 1036210"/>
                <a:gd name="connsiteY340" fmla="*/ 732711 h 1335540"/>
                <a:gd name="connsiteX341" fmla="*/ 770666 w 1036210"/>
                <a:gd name="connsiteY341" fmla="*/ 738926 h 1335540"/>
                <a:gd name="connsiteX342" fmla="*/ 769933 w 1036210"/>
                <a:gd name="connsiteY342" fmla="*/ 740344 h 1335540"/>
                <a:gd name="connsiteX343" fmla="*/ 769650 w 1036210"/>
                <a:gd name="connsiteY343" fmla="*/ 740726 h 1335540"/>
                <a:gd name="connsiteX344" fmla="*/ 769820 w 1036210"/>
                <a:gd name="connsiteY344" fmla="*/ 740563 h 1335540"/>
                <a:gd name="connsiteX345" fmla="*/ 769933 w 1036210"/>
                <a:gd name="connsiteY345" fmla="*/ 740344 h 1335540"/>
                <a:gd name="connsiteX346" fmla="*/ 770497 w 1036210"/>
                <a:gd name="connsiteY346" fmla="*/ 739581 h 1335540"/>
                <a:gd name="connsiteX347" fmla="*/ 771175 w 1036210"/>
                <a:gd name="connsiteY347" fmla="*/ 738763 h 1335540"/>
                <a:gd name="connsiteX348" fmla="*/ 770158 w 1036210"/>
                <a:gd name="connsiteY348" fmla="*/ 740290 h 1335540"/>
                <a:gd name="connsiteX349" fmla="*/ 770158 w 1036210"/>
                <a:gd name="connsiteY349" fmla="*/ 740235 h 1335540"/>
                <a:gd name="connsiteX350" fmla="*/ 769989 w 1036210"/>
                <a:gd name="connsiteY350" fmla="*/ 740399 h 1335540"/>
                <a:gd name="connsiteX351" fmla="*/ 769752 w 1036210"/>
                <a:gd name="connsiteY351" fmla="*/ 740791 h 1335540"/>
                <a:gd name="connsiteX352" fmla="*/ 769650 w 1036210"/>
                <a:gd name="connsiteY352" fmla="*/ 740889 h 1335540"/>
                <a:gd name="connsiteX353" fmla="*/ 769396 w 1036210"/>
                <a:gd name="connsiteY353" fmla="*/ 741380 h 1335540"/>
                <a:gd name="connsiteX354" fmla="*/ 768804 w 1036210"/>
                <a:gd name="connsiteY354" fmla="*/ 742361 h 1335540"/>
                <a:gd name="connsiteX355" fmla="*/ 768804 w 1036210"/>
                <a:gd name="connsiteY355" fmla="*/ 742443 h 1335540"/>
                <a:gd name="connsiteX356" fmla="*/ 768691 w 1036210"/>
                <a:gd name="connsiteY356" fmla="*/ 742634 h 1335540"/>
                <a:gd name="connsiteX357" fmla="*/ 768465 w 1036210"/>
                <a:gd name="connsiteY357" fmla="*/ 742852 h 1335540"/>
                <a:gd name="connsiteX358" fmla="*/ 766941 w 1036210"/>
                <a:gd name="connsiteY358" fmla="*/ 746124 h 1335540"/>
                <a:gd name="connsiteX359" fmla="*/ 763554 w 1036210"/>
                <a:gd name="connsiteY359" fmla="*/ 752339 h 1335540"/>
                <a:gd name="connsiteX360" fmla="*/ 759828 w 1036210"/>
                <a:gd name="connsiteY360" fmla="*/ 758555 h 1335540"/>
                <a:gd name="connsiteX361" fmla="*/ 756272 w 1036210"/>
                <a:gd name="connsiteY361" fmla="*/ 764771 h 1335540"/>
                <a:gd name="connsiteX362" fmla="*/ 752208 w 1036210"/>
                <a:gd name="connsiteY362" fmla="*/ 770823 h 1335540"/>
                <a:gd name="connsiteX363" fmla="*/ 748143 w 1036210"/>
                <a:gd name="connsiteY363" fmla="*/ 776875 h 1335540"/>
                <a:gd name="connsiteX364" fmla="*/ 743910 w 1036210"/>
                <a:gd name="connsiteY364" fmla="*/ 783090 h 1335540"/>
                <a:gd name="connsiteX365" fmla="*/ 739337 w 1036210"/>
                <a:gd name="connsiteY365" fmla="*/ 789142 h 1335540"/>
                <a:gd name="connsiteX366" fmla="*/ 730531 w 1036210"/>
                <a:gd name="connsiteY366" fmla="*/ 801247 h 1335540"/>
                <a:gd name="connsiteX367" fmla="*/ 721556 w 1036210"/>
                <a:gd name="connsiteY367" fmla="*/ 813678 h 1335540"/>
                <a:gd name="connsiteX368" fmla="*/ 717152 w 1036210"/>
                <a:gd name="connsiteY368" fmla="*/ 820057 h 1335540"/>
                <a:gd name="connsiteX369" fmla="*/ 712749 w 1036210"/>
                <a:gd name="connsiteY369" fmla="*/ 826600 h 1335540"/>
                <a:gd name="connsiteX370" fmla="*/ 708515 w 1036210"/>
                <a:gd name="connsiteY370" fmla="*/ 832979 h 1335540"/>
                <a:gd name="connsiteX371" fmla="*/ 704620 w 1036210"/>
                <a:gd name="connsiteY371" fmla="*/ 839686 h 1335540"/>
                <a:gd name="connsiteX372" fmla="*/ 700556 w 1036210"/>
                <a:gd name="connsiteY372" fmla="*/ 846392 h 1335540"/>
                <a:gd name="connsiteX373" fmla="*/ 696661 w 1036210"/>
                <a:gd name="connsiteY373" fmla="*/ 853098 h 1335540"/>
                <a:gd name="connsiteX374" fmla="*/ 693105 w 1036210"/>
                <a:gd name="connsiteY374" fmla="*/ 860295 h 1335540"/>
                <a:gd name="connsiteX375" fmla="*/ 689549 w 1036210"/>
                <a:gd name="connsiteY375" fmla="*/ 867165 h 1335540"/>
                <a:gd name="connsiteX376" fmla="*/ 686500 w 1036210"/>
                <a:gd name="connsiteY376" fmla="*/ 874362 h 1335540"/>
                <a:gd name="connsiteX377" fmla="*/ 683452 w 1036210"/>
                <a:gd name="connsiteY377" fmla="*/ 881396 h 1335540"/>
                <a:gd name="connsiteX378" fmla="*/ 680743 w 1036210"/>
                <a:gd name="connsiteY378" fmla="*/ 888757 h 1335540"/>
                <a:gd name="connsiteX379" fmla="*/ 678203 w 1036210"/>
                <a:gd name="connsiteY379" fmla="*/ 896281 h 1335540"/>
                <a:gd name="connsiteX380" fmla="*/ 676001 w 1036210"/>
                <a:gd name="connsiteY380" fmla="*/ 903642 h 1335540"/>
                <a:gd name="connsiteX381" fmla="*/ 673969 w 1036210"/>
                <a:gd name="connsiteY381" fmla="*/ 911002 h 1335540"/>
                <a:gd name="connsiteX382" fmla="*/ 672106 w 1036210"/>
                <a:gd name="connsiteY382" fmla="*/ 918526 h 1335540"/>
                <a:gd name="connsiteX383" fmla="*/ 670582 w 1036210"/>
                <a:gd name="connsiteY383" fmla="*/ 926051 h 1335540"/>
                <a:gd name="connsiteX384" fmla="*/ 669227 w 1036210"/>
                <a:gd name="connsiteY384" fmla="*/ 933575 h 1335540"/>
                <a:gd name="connsiteX385" fmla="*/ 668211 w 1036210"/>
                <a:gd name="connsiteY385" fmla="*/ 941099 h 1335540"/>
                <a:gd name="connsiteX386" fmla="*/ 667364 w 1036210"/>
                <a:gd name="connsiteY386" fmla="*/ 948623 h 1335540"/>
                <a:gd name="connsiteX387" fmla="*/ 666687 w 1036210"/>
                <a:gd name="connsiteY387" fmla="*/ 956311 h 1335540"/>
                <a:gd name="connsiteX388" fmla="*/ 666009 w 1036210"/>
                <a:gd name="connsiteY388" fmla="*/ 963999 h 1335540"/>
                <a:gd name="connsiteX389" fmla="*/ 665840 w 1036210"/>
                <a:gd name="connsiteY389" fmla="*/ 971523 h 1335540"/>
                <a:gd name="connsiteX390" fmla="*/ 665671 w 1036210"/>
                <a:gd name="connsiteY390" fmla="*/ 979047 h 1335540"/>
                <a:gd name="connsiteX391" fmla="*/ 665840 w 1036210"/>
                <a:gd name="connsiteY391" fmla="*/ 986735 h 1335540"/>
                <a:gd name="connsiteX392" fmla="*/ 666179 w 1036210"/>
                <a:gd name="connsiteY392" fmla="*/ 994259 h 1335540"/>
                <a:gd name="connsiteX393" fmla="*/ 666687 w 1036210"/>
                <a:gd name="connsiteY393" fmla="*/ 1001784 h 1335540"/>
                <a:gd name="connsiteX394" fmla="*/ 667703 w 1036210"/>
                <a:gd name="connsiteY394" fmla="*/ 994259 h 1335540"/>
                <a:gd name="connsiteX395" fmla="*/ 668549 w 1036210"/>
                <a:gd name="connsiteY395" fmla="*/ 986899 h 1335540"/>
                <a:gd name="connsiteX396" fmla="*/ 669735 w 1036210"/>
                <a:gd name="connsiteY396" fmla="*/ 979374 h 1335540"/>
                <a:gd name="connsiteX397" fmla="*/ 670920 w 1036210"/>
                <a:gd name="connsiteY397" fmla="*/ 972014 h 1335540"/>
                <a:gd name="connsiteX398" fmla="*/ 672275 w 1036210"/>
                <a:gd name="connsiteY398" fmla="*/ 964653 h 1335540"/>
                <a:gd name="connsiteX399" fmla="*/ 673969 w 1036210"/>
                <a:gd name="connsiteY399" fmla="*/ 957293 h 1335540"/>
                <a:gd name="connsiteX400" fmla="*/ 675662 w 1036210"/>
                <a:gd name="connsiteY400" fmla="*/ 949932 h 1335540"/>
                <a:gd name="connsiteX401" fmla="*/ 677525 w 1036210"/>
                <a:gd name="connsiteY401" fmla="*/ 942898 h 1335540"/>
                <a:gd name="connsiteX402" fmla="*/ 679557 w 1036210"/>
                <a:gd name="connsiteY402" fmla="*/ 935701 h 1335540"/>
                <a:gd name="connsiteX403" fmla="*/ 681759 w 1036210"/>
                <a:gd name="connsiteY403" fmla="*/ 928668 h 1335540"/>
                <a:gd name="connsiteX404" fmla="*/ 683960 w 1036210"/>
                <a:gd name="connsiteY404" fmla="*/ 921634 h 1335540"/>
                <a:gd name="connsiteX405" fmla="*/ 686670 w 1036210"/>
                <a:gd name="connsiteY405" fmla="*/ 914764 h 1335540"/>
                <a:gd name="connsiteX406" fmla="*/ 689379 w 1036210"/>
                <a:gd name="connsiteY406" fmla="*/ 908058 h 1335540"/>
                <a:gd name="connsiteX407" fmla="*/ 692428 w 1036210"/>
                <a:gd name="connsiteY407" fmla="*/ 901188 h 1335540"/>
                <a:gd name="connsiteX408" fmla="*/ 695476 w 1036210"/>
                <a:gd name="connsiteY408" fmla="*/ 894482 h 1335540"/>
                <a:gd name="connsiteX409" fmla="*/ 698863 w 1036210"/>
                <a:gd name="connsiteY409" fmla="*/ 887939 h 1335540"/>
                <a:gd name="connsiteX410" fmla="*/ 702250 w 1036210"/>
                <a:gd name="connsiteY410" fmla="*/ 881396 h 1335540"/>
                <a:gd name="connsiteX411" fmla="*/ 705975 w 1036210"/>
                <a:gd name="connsiteY411" fmla="*/ 875180 h 1335540"/>
                <a:gd name="connsiteX412" fmla="*/ 709701 w 1036210"/>
                <a:gd name="connsiteY412" fmla="*/ 868801 h 1335540"/>
                <a:gd name="connsiteX413" fmla="*/ 713765 w 1036210"/>
                <a:gd name="connsiteY413" fmla="*/ 862749 h 1335540"/>
                <a:gd name="connsiteX414" fmla="*/ 717999 w 1036210"/>
                <a:gd name="connsiteY414" fmla="*/ 856697 h 1335540"/>
                <a:gd name="connsiteX415" fmla="*/ 722064 w 1036210"/>
                <a:gd name="connsiteY415" fmla="*/ 850645 h 1335540"/>
                <a:gd name="connsiteX416" fmla="*/ 726636 w 1036210"/>
                <a:gd name="connsiteY416" fmla="*/ 844756 h 1335540"/>
                <a:gd name="connsiteX417" fmla="*/ 731209 w 1036210"/>
                <a:gd name="connsiteY417" fmla="*/ 838868 h 1335540"/>
                <a:gd name="connsiteX418" fmla="*/ 740523 w 1036210"/>
                <a:gd name="connsiteY418" fmla="*/ 827254 h 1335540"/>
                <a:gd name="connsiteX419" fmla="*/ 750176 w 1036210"/>
                <a:gd name="connsiteY419" fmla="*/ 815641 h 1335540"/>
                <a:gd name="connsiteX420" fmla="*/ 759998 w 1036210"/>
                <a:gd name="connsiteY420" fmla="*/ 803864 h 1335540"/>
                <a:gd name="connsiteX421" fmla="*/ 769820 w 1036210"/>
                <a:gd name="connsiteY421" fmla="*/ 791923 h 1335540"/>
                <a:gd name="connsiteX422" fmla="*/ 774562 w 1036210"/>
                <a:gd name="connsiteY422" fmla="*/ 785708 h 1335540"/>
                <a:gd name="connsiteX423" fmla="*/ 779473 w 1036210"/>
                <a:gd name="connsiteY423" fmla="*/ 779328 h 1335540"/>
                <a:gd name="connsiteX424" fmla="*/ 783876 w 1036210"/>
                <a:gd name="connsiteY424" fmla="*/ 772949 h 1335540"/>
                <a:gd name="connsiteX425" fmla="*/ 788279 w 1036210"/>
                <a:gd name="connsiteY425" fmla="*/ 766243 h 1335540"/>
                <a:gd name="connsiteX426" fmla="*/ 790481 w 1036210"/>
                <a:gd name="connsiteY426" fmla="*/ 762971 h 1335540"/>
                <a:gd name="connsiteX427" fmla="*/ 792682 w 1036210"/>
                <a:gd name="connsiteY427" fmla="*/ 759373 h 1335540"/>
                <a:gd name="connsiteX428" fmla="*/ 794037 w 1036210"/>
                <a:gd name="connsiteY428" fmla="*/ 756756 h 1335540"/>
                <a:gd name="connsiteX429" fmla="*/ 794545 w 1036210"/>
                <a:gd name="connsiteY429" fmla="*/ 756101 h 1335540"/>
                <a:gd name="connsiteX430" fmla="*/ 794884 w 1036210"/>
                <a:gd name="connsiteY430" fmla="*/ 755447 h 1335540"/>
                <a:gd name="connsiteX431" fmla="*/ 795053 w 1036210"/>
                <a:gd name="connsiteY431" fmla="*/ 755120 h 1335540"/>
                <a:gd name="connsiteX432" fmla="*/ 795392 w 1036210"/>
                <a:gd name="connsiteY432" fmla="*/ 754466 h 1335540"/>
                <a:gd name="connsiteX433" fmla="*/ 796069 w 1036210"/>
                <a:gd name="connsiteY433" fmla="*/ 753484 h 1335540"/>
                <a:gd name="connsiteX434" fmla="*/ 800303 w 1036210"/>
                <a:gd name="connsiteY434" fmla="*/ 746778 h 1335540"/>
                <a:gd name="connsiteX435" fmla="*/ 804537 w 1036210"/>
                <a:gd name="connsiteY435" fmla="*/ 740071 h 1335540"/>
                <a:gd name="connsiteX436" fmla="*/ 808262 w 1036210"/>
                <a:gd name="connsiteY436" fmla="*/ 733202 h 1335540"/>
                <a:gd name="connsiteX437" fmla="*/ 811988 w 1036210"/>
                <a:gd name="connsiteY437" fmla="*/ 726004 h 1335540"/>
                <a:gd name="connsiteX438" fmla="*/ 815544 w 1036210"/>
                <a:gd name="connsiteY438" fmla="*/ 718971 h 1335540"/>
                <a:gd name="connsiteX439" fmla="*/ 818931 w 1036210"/>
                <a:gd name="connsiteY439" fmla="*/ 711774 h 1335540"/>
                <a:gd name="connsiteX440" fmla="*/ 821979 w 1036210"/>
                <a:gd name="connsiteY440" fmla="*/ 704577 h 1335540"/>
                <a:gd name="connsiteX441" fmla="*/ 825028 w 1036210"/>
                <a:gd name="connsiteY441" fmla="*/ 697380 h 1335540"/>
                <a:gd name="connsiteX442" fmla="*/ 827906 w 1036210"/>
                <a:gd name="connsiteY442" fmla="*/ 690019 h 1335540"/>
                <a:gd name="connsiteX443" fmla="*/ 830616 w 1036210"/>
                <a:gd name="connsiteY443" fmla="*/ 682331 h 1335540"/>
                <a:gd name="connsiteX444" fmla="*/ 832987 w 1036210"/>
                <a:gd name="connsiteY444" fmla="*/ 674971 h 1335540"/>
                <a:gd name="connsiteX445" fmla="*/ 835188 w 1036210"/>
                <a:gd name="connsiteY445" fmla="*/ 667283 h 1335540"/>
                <a:gd name="connsiteX446" fmla="*/ 837221 w 1036210"/>
                <a:gd name="connsiteY446" fmla="*/ 659595 h 1335540"/>
                <a:gd name="connsiteX447" fmla="*/ 839083 w 1036210"/>
                <a:gd name="connsiteY447" fmla="*/ 651907 h 1335540"/>
                <a:gd name="connsiteX448" fmla="*/ 840608 w 1036210"/>
                <a:gd name="connsiteY448" fmla="*/ 644219 h 1335540"/>
                <a:gd name="connsiteX449" fmla="*/ 842301 w 1036210"/>
                <a:gd name="connsiteY449" fmla="*/ 636532 h 1335540"/>
                <a:gd name="connsiteX450" fmla="*/ 843487 w 1036210"/>
                <a:gd name="connsiteY450" fmla="*/ 628680 h 1335540"/>
                <a:gd name="connsiteX451" fmla="*/ 844503 w 1036210"/>
                <a:gd name="connsiteY451" fmla="*/ 620829 h 1335540"/>
                <a:gd name="connsiteX452" fmla="*/ 845349 w 1036210"/>
                <a:gd name="connsiteY452" fmla="*/ 613141 h 1335540"/>
                <a:gd name="connsiteX453" fmla="*/ 846027 w 1036210"/>
                <a:gd name="connsiteY453" fmla="*/ 605126 h 1335540"/>
                <a:gd name="connsiteX454" fmla="*/ 846535 w 1036210"/>
                <a:gd name="connsiteY454" fmla="*/ 597275 h 1335540"/>
                <a:gd name="connsiteX455" fmla="*/ 846874 w 1036210"/>
                <a:gd name="connsiteY455" fmla="*/ 589423 h 1335540"/>
                <a:gd name="connsiteX456" fmla="*/ 846874 w 1036210"/>
                <a:gd name="connsiteY456" fmla="*/ 581572 h 1335540"/>
                <a:gd name="connsiteX457" fmla="*/ 846874 w 1036210"/>
                <a:gd name="connsiteY457" fmla="*/ 573557 h 1335540"/>
                <a:gd name="connsiteX458" fmla="*/ 846535 w 1036210"/>
                <a:gd name="connsiteY458" fmla="*/ 565869 h 1335540"/>
                <a:gd name="connsiteX459" fmla="*/ 846027 w 1036210"/>
                <a:gd name="connsiteY459" fmla="*/ 558018 h 1335540"/>
                <a:gd name="connsiteX460" fmla="*/ 845349 w 1036210"/>
                <a:gd name="connsiteY460" fmla="*/ 550003 h 1335540"/>
                <a:gd name="connsiteX461" fmla="*/ 844503 w 1036210"/>
                <a:gd name="connsiteY461" fmla="*/ 542152 h 1335540"/>
                <a:gd name="connsiteX462" fmla="*/ 843487 w 1036210"/>
                <a:gd name="connsiteY462" fmla="*/ 534464 h 1335540"/>
                <a:gd name="connsiteX463" fmla="*/ 842301 w 1036210"/>
                <a:gd name="connsiteY463" fmla="*/ 526449 h 1335540"/>
                <a:gd name="connsiteX464" fmla="*/ 840608 w 1036210"/>
                <a:gd name="connsiteY464" fmla="*/ 518761 h 1335540"/>
                <a:gd name="connsiteX465" fmla="*/ 839083 w 1036210"/>
                <a:gd name="connsiteY465" fmla="*/ 511073 h 1335540"/>
                <a:gd name="connsiteX466" fmla="*/ 837221 w 1036210"/>
                <a:gd name="connsiteY466" fmla="*/ 503386 h 1335540"/>
                <a:gd name="connsiteX467" fmla="*/ 835019 w 1036210"/>
                <a:gd name="connsiteY467" fmla="*/ 495698 h 1335540"/>
                <a:gd name="connsiteX468" fmla="*/ 832817 w 1036210"/>
                <a:gd name="connsiteY468" fmla="*/ 488174 h 1335540"/>
                <a:gd name="connsiteX469" fmla="*/ 830447 w 1036210"/>
                <a:gd name="connsiteY469" fmla="*/ 480649 h 1335540"/>
                <a:gd name="connsiteX470" fmla="*/ 827737 w 1036210"/>
                <a:gd name="connsiteY470" fmla="*/ 473289 h 1335540"/>
                <a:gd name="connsiteX471" fmla="*/ 825028 w 1036210"/>
                <a:gd name="connsiteY471" fmla="*/ 465764 h 1335540"/>
                <a:gd name="connsiteX472" fmla="*/ 821979 w 1036210"/>
                <a:gd name="connsiteY472" fmla="*/ 458404 h 1335540"/>
                <a:gd name="connsiteX473" fmla="*/ 818931 w 1036210"/>
                <a:gd name="connsiteY473" fmla="*/ 451207 h 1335540"/>
                <a:gd name="connsiteX474" fmla="*/ 815375 w 1036210"/>
                <a:gd name="connsiteY474" fmla="*/ 444010 h 1335540"/>
                <a:gd name="connsiteX475" fmla="*/ 811988 w 1036210"/>
                <a:gd name="connsiteY475" fmla="*/ 436976 h 1335540"/>
                <a:gd name="connsiteX476" fmla="*/ 808093 w 1036210"/>
                <a:gd name="connsiteY476" fmla="*/ 429943 h 1335540"/>
                <a:gd name="connsiteX477" fmla="*/ 804198 w 1036210"/>
                <a:gd name="connsiteY477" fmla="*/ 422909 h 1335540"/>
                <a:gd name="connsiteX478" fmla="*/ 800303 w 1036210"/>
                <a:gd name="connsiteY478" fmla="*/ 416039 h 1335540"/>
                <a:gd name="connsiteX479" fmla="*/ 795900 w 1036210"/>
                <a:gd name="connsiteY479" fmla="*/ 409333 h 1335540"/>
                <a:gd name="connsiteX480" fmla="*/ 791497 w 1036210"/>
                <a:gd name="connsiteY480" fmla="*/ 402790 h 1335540"/>
                <a:gd name="connsiteX481" fmla="*/ 787094 w 1036210"/>
                <a:gd name="connsiteY481" fmla="*/ 396247 h 1335540"/>
                <a:gd name="connsiteX482" fmla="*/ 782352 w 1036210"/>
                <a:gd name="connsiteY482" fmla="*/ 389868 h 1335540"/>
                <a:gd name="connsiteX483" fmla="*/ 777441 w 1036210"/>
                <a:gd name="connsiteY483" fmla="*/ 383652 h 1335540"/>
                <a:gd name="connsiteX484" fmla="*/ 772360 w 1036210"/>
                <a:gd name="connsiteY484" fmla="*/ 377437 h 1335540"/>
                <a:gd name="connsiteX485" fmla="*/ 767280 w 1036210"/>
                <a:gd name="connsiteY485" fmla="*/ 371548 h 1335540"/>
                <a:gd name="connsiteX486" fmla="*/ 761860 w 1036210"/>
                <a:gd name="connsiteY486" fmla="*/ 365496 h 1335540"/>
                <a:gd name="connsiteX487" fmla="*/ 756441 w 1036210"/>
                <a:gd name="connsiteY487" fmla="*/ 359771 h 1335540"/>
                <a:gd name="connsiteX488" fmla="*/ 750684 w 1036210"/>
                <a:gd name="connsiteY488" fmla="*/ 354210 h 1335540"/>
                <a:gd name="connsiteX489" fmla="*/ 744926 w 1036210"/>
                <a:gd name="connsiteY489" fmla="*/ 348648 h 1335540"/>
                <a:gd name="connsiteX490" fmla="*/ 738999 w 1036210"/>
                <a:gd name="connsiteY490" fmla="*/ 343250 h 1335540"/>
                <a:gd name="connsiteX491" fmla="*/ 732902 w 1036210"/>
                <a:gd name="connsiteY491" fmla="*/ 338016 h 1335540"/>
                <a:gd name="connsiteX492" fmla="*/ 726805 w 1036210"/>
                <a:gd name="connsiteY492" fmla="*/ 333109 h 1335540"/>
                <a:gd name="connsiteX493" fmla="*/ 720539 w 1036210"/>
                <a:gd name="connsiteY493" fmla="*/ 328202 h 1335540"/>
                <a:gd name="connsiteX494" fmla="*/ 714104 w 1036210"/>
                <a:gd name="connsiteY494" fmla="*/ 323295 h 1335540"/>
                <a:gd name="connsiteX495" fmla="*/ 707669 w 1036210"/>
                <a:gd name="connsiteY495" fmla="*/ 318715 h 1335540"/>
                <a:gd name="connsiteX496" fmla="*/ 701064 w 1036210"/>
                <a:gd name="connsiteY496" fmla="*/ 314135 h 1335540"/>
                <a:gd name="connsiteX497" fmla="*/ 694460 w 1036210"/>
                <a:gd name="connsiteY497" fmla="*/ 310046 h 1335540"/>
                <a:gd name="connsiteX498" fmla="*/ 687517 w 1036210"/>
                <a:gd name="connsiteY498" fmla="*/ 305793 h 1335540"/>
                <a:gd name="connsiteX499" fmla="*/ 680743 w 1036210"/>
                <a:gd name="connsiteY499" fmla="*/ 301867 h 1335540"/>
                <a:gd name="connsiteX500" fmla="*/ 673630 w 1036210"/>
                <a:gd name="connsiteY500" fmla="*/ 298105 h 1335540"/>
                <a:gd name="connsiteX501" fmla="*/ 666687 w 1036210"/>
                <a:gd name="connsiteY501" fmla="*/ 294343 h 1335540"/>
                <a:gd name="connsiteX502" fmla="*/ 659235 w 1036210"/>
                <a:gd name="connsiteY502" fmla="*/ 291072 h 1335540"/>
                <a:gd name="connsiteX503" fmla="*/ 652122 w 1036210"/>
                <a:gd name="connsiteY503" fmla="*/ 287637 h 1335540"/>
                <a:gd name="connsiteX504" fmla="*/ 644671 w 1036210"/>
                <a:gd name="connsiteY504" fmla="*/ 284692 h 1335540"/>
                <a:gd name="connsiteX505" fmla="*/ 637389 w 1036210"/>
                <a:gd name="connsiteY505" fmla="*/ 281585 h 1335540"/>
                <a:gd name="connsiteX506" fmla="*/ 629938 w 1036210"/>
                <a:gd name="connsiteY506" fmla="*/ 278967 h 1335540"/>
                <a:gd name="connsiteX507" fmla="*/ 622317 w 1036210"/>
                <a:gd name="connsiteY507" fmla="*/ 276350 h 1335540"/>
                <a:gd name="connsiteX508" fmla="*/ 614697 w 1036210"/>
                <a:gd name="connsiteY508" fmla="*/ 274060 h 1335540"/>
                <a:gd name="connsiteX509" fmla="*/ 607076 w 1036210"/>
                <a:gd name="connsiteY509" fmla="*/ 271770 h 1335540"/>
                <a:gd name="connsiteX510" fmla="*/ 599455 w 1036210"/>
                <a:gd name="connsiteY510" fmla="*/ 269807 h 1335540"/>
                <a:gd name="connsiteX511" fmla="*/ 591834 w 1036210"/>
                <a:gd name="connsiteY511" fmla="*/ 268172 h 1335540"/>
                <a:gd name="connsiteX512" fmla="*/ 583875 w 1036210"/>
                <a:gd name="connsiteY512" fmla="*/ 266536 h 1335540"/>
                <a:gd name="connsiteX513" fmla="*/ 576085 w 1036210"/>
                <a:gd name="connsiteY513" fmla="*/ 265064 h 1335540"/>
                <a:gd name="connsiteX514" fmla="*/ 568295 w 1036210"/>
                <a:gd name="connsiteY514" fmla="*/ 263919 h 1335540"/>
                <a:gd name="connsiteX515" fmla="*/ 560505 w 1036210"/>
                <a:gd name="connsiteY515" fmla="*/ 262774 h 1335540"/>
                <a:gd name="connsiteX516" fmla="*/ 552546 w 1036210"/>
                <a:gd name="connsiteY516" fmla="*/ 261956 h 1335540"/>
                <a:gd name="connsiteX517" fmla="*/ 544756 w 1036210"/>
                <a:gd name="connsiteY517" fmla="*/ 261465 h 1335540"/>
                <a:gd name="connsiteX518" fmla="*/ 536965 w 1036210"/>
                <a:gd name="connsiteY518" fmla="*/ 260975 h 1335540"/>
                <a:gd name="connsiteX519" fmla="*/ 529175 w 1036210"/>
                <a:gd name="connsiteY519" fmla="*/ 260811 h 1335540"/>
                <a:gd name="connsiteX520" fmla="*/ 509791 w 1036210"/>
                <a:gd name="connsiteY520" fmla="*/ 227108 h 1335540"/>
                <a:gd name="connsiteX521" fmla="*/ 518947 w 1036210"/>
                <a:gd name="connsiteY521" fmla="*/ 227272 h 1335540"/>
                <a:gd name="connsiteX522" fmla="*/ 528272 w 1036210"/>
                <a:gd name="connsiteY522" fmla="*/ 227599 h 1335540"/>
                <a:gd name="connsiteX523" fmla="*/ 537597 w 1036210"/>
                <a:gd name="connsiteY523" fmla="*/ 228254 h 1335540"/>
                <a:gd name="connsiteX524" fmla="*/ 546583 w 1036210"/>
                <a:gd name="connsiteY524" fmla="*/ 228908 h 1335540"/>
                <a:gd name="connsiteX525" fmla="*/ 555909 w 1036210"/>
                <a:gd name="connsiteY525" fmla="*/ 229890 h 1335540"/>
                <a:gd name="connsiteX526" fmla="*/ 564725 w 1036210"/>
                <a:gd name="connsiteY526" fmla="*/ 231199 h 1335540"/>
                <a:gd name="connsiteX527" fmla="*/ 573881 w 1036210"/>
                <a:gd name="connsiteY527" fmla="*/ 232672 h 1335540"/>
                <a:gd name="connsiteX528" fmla="*/ 582697 w 1036210"/>
                <a:gd name="connsiteY528" fmla="*/ 234308 h 1335540"/>
                <a:gd name="connsiteX529" fmla="*/ 591683 w 1036210"/>
                <a:gd name="connsiteY529" fmla="*/ 236272 h 1335540"/>
                <a:gd name="connsiteX530" fmla="*/ 600330 w 1036210"/>
                <a:gd name="connsiteY530" fmla="*/ 238235 h 1335540"/>
                <a:gd name="connsiteX531" fmla="*/ 608808 w 1036210"/>
                <a:gd name="connsiteY531" fmla="*/ 240363 h 1335540"/>
                <a:gd name="connsiteX532" fmla="*/ 617455 w 1036210"/>
                <a:gd name="connsiteY532" fmla="*/ 242981 h 1335540"/>
                <a:gd name="connsiteX533" fmla="*/ 625932 w 1036210"/>
                <a:gd name="connsiteY533" fmla="*/ 245599 h 1335540"/>
                <a:gd name="connsiteX534" fmla="*/ 634240 w 1036210"/>
                <a:gd name="connsiteY534" fmla="*/ 248545 h 1335540"/>
                <a:gd name="connsiteX535" fmla="*/ 642718 w 1036210"/>
                <a:gd name="connsiteY535" fmla="*/ 251490 h 1335540"/>
                <a:gd name="connsiteX536" fmla="*/ 650856 w 1036210"/>
                <a:gd name="connsiteY536" fmla="*/ 254763 h 1335540"/>
                <a:gd name="connsiteX537" fmla="*/ 658825 w 1036210"/>
                <a:gd name="connsiteY537" fmla="*/ 258036 h 1335540"/>
                <a:gd name="connsiteX538" fmla="*/ 666964 w 1036210"/>
                <a:gd name="connsiteY538" fmla="*/ 261799 h 1335540"/>
                <a:gd name="connsiteX539" fmla="*/ 674763 w 1036210"/>
                <a:gd name="connsiteY539" fmla="*/ 265400 h 1335540"/>
                <a:gd name="connsiteX540" fmla="*/ 682393 w 1036210"/>
                <a:gd name="connsiteY540" fmla="*/ 269491 h 1335540"/>
                <a:gd name="connsiteX541" fmla="*/ 690022 w 1036210"/>
                <a:gd name="connsiteY541" fmla="*/ 273581 h 1335540"/>
                <a:gd name="connsiteX542" fmla="*/ 697652 w 1036210"/>
                <a:gd name="connsiteY542" fmla="*/ 277836 h 1335540"/>
                <a:gd name="connsiteX543" fmla="*/ 705112 w 1036210"/>
                <a:gd name="connsiteY543" fmla="*/ 282254 h 1335540"/>
                <a:gd name="connsiteX544" fmla="*/ 712403 w 1036210"/>
                <a:gd name="connsiteY544" fmla="*/ 287000 h 1335540"/>
                <a:gd name="connsiteX545" fmla="*/ 719524 w 1036210"/>
                <a:gd name="connsiteY545" fmla="*/ 291745 h 1335540"/>
                <a:gd name="connsiteX546" fmla="*/ 726645 w 1036210"/>
                <a:gd name="connsiteY546" fmla="*/ 296818 h 1335540"/>
                <a:gd name="connsiteX547" fmla="*/ 733427 w 1036210"/>
                <a:gd name="connsiteY547" fmla="*/ 301727 h 1335540"/>
                <a:gd name="connsiteX548" fmla="*/ 740209 w 1036210"/>
                <a:gd name="connsiteY548" fmla="*/ 307127 h 1335540"/>
                <a:gd name="connsiteX549" fmla="*/ 746821 w 1036210"/>
                <a:gd name="connsiteY549" fmla="*/ 312528 h 1335540"/>
                <a:gd name="connsiteX550" fmla="*/ 753434 w 1036210"/>
                <a:gd name="connsiteY550" fmla="*/ 318091 h 1335540"/>
                <a:gd name="connsiteX551" fmla="*/ 759707 w 1036210"/>
                <a:gd name="connsiteY551" fmla="*/ 323818 h 1335540"/>
                <a:gd name="connsiteX552" fmla="*/ 765981 w 1036210"/>
                <a:gd name="connsiteY552" fmla="*/ 329710 h 1335540"/>
                <a:gd name="connsiteX553" fmla="*/ 772084 w 1036210"/>
                <a:gd name="connsiteY553" fmla="*/ 335764 h 1335540"/>
                <a:gd name="connsiteX554" fmla="*/ 778018 w 1036210"/>
                <a:gd name="connsiteY554" fmla="*/ 341818 h 1335540"/>
                <a:gd name="connsiteX555" fmla="*/ 783783 w 1036210"/>
                <a:gd name="connsiteY555" fmla="*/ 348200 h 1335540"/>
                <a:gd name="connsiteX556" fmla="*/ 789379 w 1036210"/>
                <a:gd name="connsiteY556" fmla="*/ 354582 h 1335540"/>
                <a:gd name="connsiteX557" fmla="*/ 794974 w 1036210"/>
                <a:gd name="connsiteY557" fmla="*/ 361128 h 1335540"/>
                <a:gd name="connsiteX558" fmla="*/ 800230 w 1036210"/>
                <a:gd name="connsiteY558" fmla="*/ 367673 h 1335540"/>
                <a:gd name="connsiteX559" fmla="*/ 805485 w 1036210"/>
                <a:gd name="connsiteY559" fmla="*/ 374546 h 1335540"/>
                <a:gd name="connsiteX560" fmla="*/ 810233 w 1036210"/>
                <a:gd name="connsiteY560" fmla="*/ 381583 h 1335540"/>
                <a:gd name="connsiteX561" fmla="*/ 815150 w 1036210"/>
                <a:gd name="connsiteY561" fmla="*/ 388619 h 1335540"/>
                <a:gd name="connsiteX562" fmla="*/ 819728 w 1036210"/>
                <a:gd name="connsiteY562" fmla="*/ 395655 h 1335540"/>
                <a:gd name="connsiteX563" fmla="*/ 824306 w 1036210"/>
                <a:gd name="connsiteY563" fmla="*/ 403020 h 1335540"/>
                <a:gd name="connsiteX564" fmla="*/ 828375 w 1036210"/>
                <a:gd name="connsiteY564" fmla="*/ 410383 h 1335540"/>
                <a:gd name="connsiteX565" fmla="*/ 832614 w 1036210"/>
                <a:gd name="connsiteY565" fmla="*/ 417911 h 1335540"/>
                <a:gd name="connsiteX566" fmla="*/ 836513 w 1036210"/>
                <a:gd name="connsiteY566" fmla="*/ 425438 h 1335540"/>
                <a:gd name="connsiteX567" fmla="*/ 840244 w 1036210"/>
                <a:gd name="connsiteY567" fmla="*/ 433129 h 1335540"/>
                <a:gd name="connsiteX568" fmla="*/ 843804 w 1036210"/>
                <a:gd name="connsiteY568" fmla="*/ 440820 h 1335540"/>
                <a:gd name="connsiteX569" fmla="*/ 847026 w 1036210"/>
                <a:gd name="connsiteY569" fmla="*/ 448838 h 1335540"/>
                <a:gd name="connsiteX570" fmla="*/ 850247 w 1036210"/>
                <a:gd name="connsiteY570" fmla="*/ 456857 h 1335540"/>
                <a:gd name="connsiteX571" fmla="*/ 853129 w 1036210"/>
                <a:gd name="connsiteY571" fmla="*/ 464875 h 1335540"/>
                <a:gd name="connsiteX572" fmla="*/ 856012 w 1036210"/>
                <a:gd name="connsiteY572" fmla="*/ 473220 h 1335540"/>
                <a:gd name="connsiteX573" fmla="*/ 858555 w 1036210"/>
                <a:gd name="connsiteY573" fmla="*/ 481402 h 1335540"/>
                <a:gd name="connsiteX574" fmla="*/ 860759 w 1036210"/>
                <a:gd name="connsiteY574" fmla="*/ 489584 h 1335540"/>
                <a:gd name="connsiteX575" fmla="*/ 862963 w 1036210"/>
                <a:gd name="connsiteY575" fmla="*/ 498093 h 1335540"/>
                <a:gd name="connsiteX576" fmla="*/ 864828 w 1036210"/>
                <a:gd name="connsiteY576" fmla="*/ 506603 h 1335540"/>
                <a:gd name="connsiteX577" fmla="*/ 866524 w 1036210"/>
                <a:gd name="connsiteY577" fmla="*/ 515275 h 1335540"/>
                <a:gd name="connsiteX578" fmla="*/ 868219 w 1036210"/>
                <a:gd name="connsiteY578" fmla="*/ 523948 h 1335540"/>
                <a:gd name="connsiteX579" fmla="*/ 869406 w 1036210"/>
                <a:gd name="connsiteY579" fmla="*/ 532457 h 1335540"/>
                <a:gd name="connsiteX580" fmla="*/ 870423 w 1036210"/>
                <a:gd name="connsiteY580" fmla="*/ 541457 h 1335540"/>
                <a:gd name="connsiteX581" fmla="*/ 871101 w 1036210"/>
                <a:gd name="connsiteY581" fmla="*/ 550130 h 1335540"/>
                <a:gd name="connsiteX582" fmla="*/ 871780 w 1036210"/>
                <a:gd name="connsiteY582" fmla="*/ 559130 h 1335540"/>
                <a:gd name="connsiteX583" fmla="*/ 872118 w 1036210"/>
                <a:gd name="connsiteY583" fmla="*/ 568130 h 1335540"/>
                <a:gd name="connsiteX584" fmla="*/ 872288 w 1036210"/>
                <a:gd name="connsiteY584" fmla="*/ 577131 h 1335540"/>
                <a:gd name="connsiteX585" fmla="*/ 872118 w 1036210"/>
                <a:gd name="connsiteY585" fmla="*/ 583349 h 1335540"/>
                <a:gd name="connsiteX586" fmla="*/ 871949 w 1036210"/>
                <a:gd name="connsiteY586" fmla="*/ 589567 h 1335540"/>
                <a:gd name="connsiteX587" fmla="*/ 871780 w 1036210"/>
                <a:gd name="connsiteY587" fmla="*/ 595622 h 1335540"/>
                <a:gd name="connsiteX588" fmla="*/ 871271 w 1036210"/>
                <a:gd name="connsiteY588" fmla="*/ 601676 h 1335540"/>
                <a:gd name="connsiteX589" fmla="*/ 870932 w 1036210"/>
                <a:gd name="connsiteY589" fmla="*/ 607895 h 1335540"/>
                <a:gd name="connsiteX590" fmla="*/ 870254 w 1036210"/>
                <a:gd name="connsiteY590" fmla="*/ 613949 h 1335540"/>
                <a:gd name="connsiteX591" fmla="*/ 869576 w 1036210"/>
                <a:gd name="connsiteY591" fmla="*/ 619840 h 1335540"/>
                <a:gd name="connsiteX592" fmla="*/ 868897 w 1036210"/>
                <a:gd name="connsiteY592" fmla="*/ 625895 h 1335540"/>
                <a:gd name="connsiteX593" fmla="*/ 867880 w 1036210"/>
                <a:gd name="connsiteY593" fmla="*/ 631786 h 1335540"/>
                <a:gd name="connsiteX594" fmla="*/ 866693 w 1036210"/>
                <a:gd name="connsiteY594" fmla="*/ 637677 h 1335540"/>
                <a:gd name="connsiteX595" fmla="*/ 865676 w 1036210"/>
                <a:gd name="connsiteY595" fmla="*/ 643567 h 1335540"/>
                <a:gd name="connsiteX596" fmla="*/ 864489 w 1036210"/>
                <a:gd name="connsiteY596" fmla="*/ 649459 h 1335540"/>
                <a:gd name="connsiteX597" fmla="*/ 863302 w 1036210"/>
                <a:gd name="connsiteY597" fmla="*/ 655350 h 1335540"/>
                <a:gd name="connsiteX598" fmla="*/ 861776 w 1036210"/>
                <a:gd name="connsiteY598" fmla="*/ 661077 h 1335540"/>
                <a:gd name="connsiteX599" fmla="*/ 860250 w 1036210"/>
                <a:gd name="connsiteY599" fmla="*/ 666804 h 1335540"/>
                <a:gd name="connsiteX600" fmla="*/ 858555 w 1036210"/>
                <a:gd name="connsiteY600" fmla="*/ 672532 h 1335540"/>
                <a:gd name="connsiteX601" fmla="*/ 855164 w 1036210"/>
                <a:gd name="connsiteY601" fmla="*/ 683659 h 1335540"/>
                <a:gd name="connsiteX602" fmla="*/ 851264 w 1036210"/>
                <a:gd name="connsiteY602" fmla="*/ 694786 h 1335540"/>
                <a:gd name="connsiteX603" fmla="*/ 846856 w 1036210"/>
                <a:gd name="connsiteY603" fmla="*/ 705750 h 1335540"/>
                <a:gd name="connsiteX604" fmla="*/ 842448 w 1036210"/>
                <a:gd name="connsiteY604" fmla="*/ 716550 h 1335540"/>
                <a:gd name="connsiteX605" fmla="*/ 837361 w 1036210"/>
                <a:gd name="connsiteY605" fmla="*/ 727187 h 1335540"/>
                <a:gd name="connsiteX606" fmla="*/ 831935 w 1036210"/>
                <a:gd name="connsiteY606" fmla="*/ 737496 h 1335540"/>
                <a:gd name="connsiteX607" fmla="*/ 826340 w 1036210"/>
                <a:gd name="connsiteY607" fmla="*/ 747805 h 1335540"/>
                <a:gd name="connsiteX608" fmla="*/ 820236 w 1036210"/>
                <a:gd name="connsiteY608" fmla="*/ 757787 h 1335540"/>
                <a:gd name="connsiteX609" fmla="*/ 820236 w 1036210"/>
                <a:gd name="connsiteY609" fmla="*/ 757951 h 1335540"/>
                <a:gd name="connsiteX610" fmla="*/ 820067 w 1036210"/>
                <a:gd name="connsiteY610" fmla="*/ 758114 h 1335540"/>
                <a:gd name="connsiteX611" fmla="*/ 820067 w 1036210"/>
                <a:gd name="connsiteY611" fmla="*/ 758278 h 1335540"/>
                <a:gd name="connsiteX612" fmla="*/ 819897 w 1036210"/>
                <a:gd name="connsiteY612" fmla="*/ 758606 h 1335540"/>
                <a:gd name="connsiteX613" fmla="*/ 815828 w 1036210"/>
                <a:gd name="connsiteY613" fmla="*/ 765642 h 1335540"/>
                <a:gd name="connsiteX614" fmla="*/ 811929 w 1036210"/>
                <a:gd name="connsiteY614" fmla="*/ 772678 h 1335540"/>
                <a:gd name="connsiteX615" fmla="*/ 807520 w 1036210"/>
                <a:gd name="connsiteY615" fmla="*/ 779387 h 1335540"/>
                <a:gd name="connsiteX616" fmla="*/ 803112 w 1036210"/>
                <a:gd name="connsiteY616" fmla="*/ 785933 h 1335540"/>
                <a:gd name="connsiteX617" fmla="*/ 798534 w 1036210"/>
                <a:gd name="connsiteY617" fmla="*/ 792478 h 1335540"/>
                <a:gd name="connsiteX618" fmla="*/ 793956 w 1036210"/>
                <a:gd name="connsiteY618" fmla="*/ 798860 h 1335540"/>
                <a:gd name="connsiteX619" fmla="*/ 784292 w 1036210"/>
                <a:gd name="connsiteY619" fmla="*/ 811624 h 1335540"/>
                <a:gd name="connsiteX620" fmla="*/ 774628 w 1036210"/>
                <a:gd name="connsiteY620" fmla="*/ 824224 h 1335540"/>
                <a:gd name="connsiteX621" fmla="*/ 764624 w 1036210"/>
                <a:gd name="connsiteY621" fmla="*/ 837152 h 1335540"/>
                <a:gd name="connsiteX622" fmla="*/ 759707 w 1036210"/>
                <a:gd name="connsiteY622" fmla="*/ 843697 h 1335540"/>
                <a:gd name="connsiteX623" fmla="*/ 755130 w 1036210"/>
                <a:gd name="connsiteY623" fmla="*/ 850570 h 1335540"/>
                <a:gd name="connsiteX624" fmla="*/ 750382 w 1036210"/>
                <a:gd name="connsiteY624" fmla="*/ 857443 h 1335540"/>
                <a:gd name="connsiteX625" fmla="*/ 745634 w 1036210"/>
                <a:gd name="connsiteY625" fmla="*/ 864480 h 1335540"/>
                <a:gd name="connsiteX626" fmla="*/ 741057 w 1036210"/>
                <a:gd name="connsiteY626" fmla="*/ 872007 h 1335540"/>
                <a:gd name="connsiteX627" fmla="*/ 736818 w 1036210"/>
                <a:gd name="connsiteY627" fmla="*/ 879698 h 1335540"/>
                <a:gd name="connsiteX628" fmla="*/ 732579 w 1036210"/>
                <a:gd name="connsiteY628" fmla="*/ 887552 h 1335540"/>
                <a:gd name="connsiteX629" fmla="*/ 728340 w 1036210"/>
                <a:gd name="connsiteY629" fmla="*/ 895734 h 1335540"/>
                <a:gd name="connsiteX630" fmla="*/ 724611 w 1036210"/>
                <a:gd name="connsiteY630" fmla="*/ 904407 h 1335540"/>
                <a:gd name="connsiteX631" fmla="*/ 720880 w 1036210"/>
                <a:gd name="connsiteY631" fmla="*/ 913407 h 1335540"/>
                <a:gd name="connsiteX632" fmla="*/ 717489 w 1036210"/>
                <a:gd name="connsiteY632" fmla="*/ 922898 h 1335540"/>
                <a:gd name="connsiteX633" fmla="*/ 714268 w 1036210"/>
                <a:gd name="connsiteY633" fmla="*/ 932717 h 1335540"/>
                <a:gd name="connsiteX634" fmla="*/ 711555 w 1036210"/>
                <a:gd name="connsiteY634" fmla="*/ 943026 h 1335540"/>
                <a:gd name="connsiteX635" fmla="*/ 710029 w 1036210"/>
                <a:gd name="connsiteY635" fmla="*/ 948426 h 1335540"/>
                <a:gd name="connsiteX636" fmla="*/ 708842 w 1036210"/>
                <a:gd name="connsiteY636" fmla="*/ 953826 h 1335540"/>
                <a:gd name="connsiteX637" fmla="*/ 707655 w 1036210"/>
                <a:gd name="connsiteY637" fmla="*/ 959390 h 1335540"/>
                <a:gd name="connsiteX638" fmla="*/ 706638 w 1036210"/>
                <a:gd name="connsiteY638" fmla="*/ 965281 h 1335540"/>
                <a:gd name="connsiteX639" fmla="*/ 705621 w 1036210"/>
                <a:gd name="connsiteY639" fmla="*/ 971171 h 1335540"/>
                <a:gd name="connsiteX640" fmla="*/ 704603 w 1036210"/>
                <a:gd name="connsiteY640" fmla="*/ 977226 h 1335540"/>
                <a:gd name="connsiteX641" fmla="*/ 703586 w 1036210"/>
                <a:gd name="connsiteY641" fmla="*/ 983281 h 1335540"/>
                <a:gd name="connsiteX642" fmla="*/ 702908 w 1036210"/>
                <a:gd name="connsiteY642" fmla="*/ 989663 h 1335540"/>
                <a:gd name="connsiteX643" fmla="*/ 702230 w 1036210"/>
                <a:gd name="connsiteY643" fmla="*/ 996208 h 1335540"/>
                <a:gd name="connsiteX644" fmla="*/ 701721 w 1036210"/>
                <a:gd name="connsiteY644" fmla="*/ 1002754 h 1335540"/>
                <a:gd name="connsiteX645" fmla="*/ 701382 w 1036210"/>
                <a:gd name="connsiteY645" fmla="*/ 1009626 h 1335540"/>
                <a:gd name="connsiteX646" fmla="*/ 700873 w 1036210"/>
                <a:gd name="connsiteY646" fmla="*/ 1016499 h 1335540"/>
                <a:gd name="connsiteX647" fmla="*/ 700704 w 1036210"/>
                <a:gd name="connsiteY647" fmla="*/ 1023863 h 1335540"/>
                <a:gd name="connsiteX648" fmla="*/ 700534 w 1036210"/>
                <a:gd name="connsiteY648" fmla="*/ 1031063 h 1335540"/>
                <a:gd name="connsiteX649" fmla="*/ 700365 w 1036210"/>
                <a:gd name="connsiteY649" fmla="*/ 1033845 h 1335540"/>
                <a:gd name="connsiteX650" fmla="*/ 699856 w 1036210"/>
                <a:gd name="connsiteY650" fmla="*/ 1036791 h 1335540"/>
                <a:gd name="connsiteX651" fmla="*/ 699178 w 1036210"/>
                <a:gd name="connsiteY651" fmla="*/ 1039572 h 1335540"/>
                <a:gd name="connsiteX652" fmla="*/ 698161 w 1036210"/>
                <a:gd name="connsiteY652" fmla="*/ 1042354 h 1335540"/>
                <a:gd name="connsiteX653" fmla="*/ 696804 w 1036210"/>
                <a:gd name="connsiteY653" fmla="*/ 1044645 h 1335540"/>
                <a:gd name="connsiteX654" fmla="*/ 695278 w 1036210"/>
                <a:gd name="connsiteY654" fmla="*/ 1047100 h 1335540"/>
                <a:gd name="connsiteX655" fmla="*/ 693583 w 1036210"/>
                <a:gd name="connsiteY655" fmla="*/ 1049391 h 1335540"/>
                <a:gd name="connsiteX656" fmla="*/ 691548 w 1036210"/>
                <a:gd name="connsiteY656" fmla="*/ 1051354 h 1335540"/>
                <a:gd name="connsiteX657" fmla="*/ 689514 w 1036210"/>
                <a:gd name="connsiteY657" fmla="*/ 1053154 h 1335540"/>
                <a:gd name="connsiteX658" fmla="*/ 687310 w 1036210"/>
                <a:gd name="connsiteY658" fmla="*/ 1054954 h 1335540"/>
                <a:gd name="connsiteX659" fmla="*/ 684766 w 1036210"/>
                <a:gd name="connsiteY659" fmla="*/ 1056264 h 1335540"/>
                <a:gd name="connsiteX660" fmla="*/ 682223 w 1036210"/>
                <a:gd name="connsiteY660" fmla="*/ 1057573 h 1335540"/>
                <a:gd name="connsiteX661" fmla="*/ 679510 w 1036210"/>
                <a:gd name="connsiteY661" fmla="*/ 1058391 h 1335540"/>
                <a:gd name="connsiteX662" fmla="*/ 676628 w 1036210"/>
                <a:gd name="connsiteY662" fmla="*/ 1059209 h 1335540"/>
                <a:gd name="connsiteX663" fmla="*/ 673746 w 1036210"/>
                <a:gd name="connsiteY663" fmla="*/ 1059700 h 1335540"/>
                <a:gd name="connsiteX664" fmla="*/ 670524 w 1036210"/>
                <a:gd name="connsiteY664" fmla="*/ 1059864 h 1335540"/>
                <a:gd name="connsiteX665" fmla="*/ 509791 w 1036210"/>
                <a:gd name="connsiteY665" fmla="*/ 1059864 h 1335540"/>
                <a:gd name="connsiteX666" fmla="*/ 348718 w 1036210"/>
                <a:gd name="connsiteY666" fmla="*/ 1059864 h 1335540"/>
                <a:gd name="connsiteX667" fmla="*/ 345497 w 1036210"/>
                <a:gd name="connsiteY667" fmla="*/ 1059700 h 1335540"/>
                <a:gd name="connsiteX668" fmla="*/ 342615 w 1036210"/>
                <a:gd name="connsiteY668" fmla="*/ 1059209 h 1335540"/>
                <a:gd name="connsiteX669" fmla="*/ 339733 w 1036210"/>
                <a:gd name="connsiteY669" fmla="*/ 1058391 h 1335540"/>
                <a:gd name="connsiteX670" fmla="*/ 337020 w 1036210"/>
                <a:gd name="connsiteY670" fmla="*/ 1057573 h 1335540"/>
                <a:gd name="connsiteX671" fmla="*/ 334477 w 1036210"/>
                <a:gd name="connsiteY671" fmla="*/ 1056264 h 1335540"/>
                <a:gd name="connsiteX672" fmla="*/ 331933 w 1036210"/>
                <a:gd name="connsiteY672" fmla="*/ 1054954 h 1335540"/>
                <a:gd name="connsiteX673" fmla="*/ 329729 w 1036210"/>
                <a:gd name="connsiteY673" fmla="*/ 1053154 h 1335540"/>
                <a:gd name="connsiteX674" fmla="*/ 327525 w 1036210"/>
                <a:gd name="connsiteY674" fmla="*/ 1051354 h 1335540"/>
                <a:gd name="connsiteX675" fmla="*/ 325660 w 1036210"/>
                <a:gd name="connsiteY675" fmla="*/ 1049391 h 1335540"/>
                <a:gd name="connsiteX676" fmla="*/ 323965 w 1036210"/>
                <a:gd name="connsiteY676" fmla="*/ 1047100 h 1335540"/>
                <a:gd name="connsiteX677" fmla="*/ 322438 w 1036210"/>
                <a:gd name="connsiteY677" fmla="*/ 1044809 h 1335540"/>
                <a:gd name="connsiteX678" fmla="*/ 321082 w 1036210"/>
                <a:gd name="connsiteY678" fmla="*/ 1042354 h 1335540"/>
                <a:gd name="connsiteX679" fmla="*/ 320065 w 1036210"/>
                <a:gd name="connsiteY679" fmla="*/ 1039572 h 1335540"/>
                <a:gd name="connsiteX680" fmla="*/ 319386 w 1036210"/>
                <a:gd name="connsiteY680" fmla="*/ 1036954 h 1335540"/>
                <a:gd name="connsiteX681" fmla="*/ 318878 w 1036210"/>
                <a:gd name="connsiteY681" fmla="*/ 1034009 h 1335540"/>
                <a:gd name="connsiteX682" fmla="*/ 318708 w 1036210"/>
                <a:gd name="connsiteY682" fmla="*/ 1031063 h 1335540"/>
                <a:gd name="connsiteX683" fmla="*/ 318539 w 1036210"/>
                <a:gd name="connsiteY683" fmla="*/ 1023863 h 1335540"/>
                <a:gd name="connsiteX684" fmla="*/ 318369 w 1036210"/>
                <a:gd name="connsiteY684" fmla="*/ 1016499 h 1335540"/>
                <a:gd name="connsiteX685" fmla="*/ 318030 w 1036210"/>
                <a:gd name="connsiteY685" fmla="*/ 1009626 h 1335540"/>
                <a:gd name="connsiteX686" fmla="*/ 317521 w 1036210"/>
                <a:gd name="connsiteY686" fmla="*/ 1002754 h 1335540"/>
                <a:gd name="connsiteX687" fmla="*/ 317013 w 1036210"/>
                <a:gd name="connsiteY687" fmla="*/ 996208 h 1335540"/>
                <a:gd name="connsiteX688" fmla="*/ 316335 w 1036210"/>
                <a:gd name="connsiteY688" fmla="*/ 989663 h 1335540"/>
                <a:gd name="connsiteX689" fmla="*/ 315656 w 1036210"/>
                <a:gd name="connsiteY689" fmla="*/ 983281 h 1335540"/>
                <a:gd name="connsiteX690" fmla="*/ 314639 w 1036210"/>
                <a:gd name="connsiteY690" fmla="*/ 977226 h 1335540"/>
                <a:gd name="connsiteX691" fmla="*/ 313622 w 1036210"/>
                <a:gd name="connsiteY691" fmla="*/ 971171 h 1335540"/>
                <a:gd name="connsiteX692" fmla="*/ 312774 w 1036210"/>
                <a:gd name="connsiteY692" fmla="*/ 965281 h 1335540"/>
                <a:gd name="connsiteX693" fmla="*/ 311587 w 1036210"/>
                <a:gd name="connsiteY693" fmla="*/ 959553 h 1335540"/>
                <a:gd name="connsiteX694" fmla="*/ 310400 w 1036210"/>
                <a:gd name="connsiteY694" fmla="*/ 953826 h 1335540"/>
                <a:gd name="connsiteX695" fmla="*/ 309214 w 1036210"/>
                <a:gd name="connsiteY695" fmla="*/ 948426 h 1335540"/>
                <a:gd name="connsiteX696" fmla="*/ 307857 w 1036210"/>
                <a:gd name="connsiteY696" fmla="*/ 943026 h 1335540"/>
                <a:gd name="connsiteX697" fmla="*/ 304975 w 1036210"/>
                <a:gd name="connsiteY697" fmla="*/ 932717 h 1335540"/>
                <a:gd name="connsiteX698" fmla="*/ 301753 w 1036210"/>
                <a:gd name="connsiteY698" fmla="*/ 922898 h 1335540"/>
                <a:gd name="connsiteX699" fmla="*/ 298363 w 1036210"/>
                <a:gd name="connsiteY699" fmla="*/ 913407 h 1335540"/>
                <a:gd name="connsiteX700" fmla="*/ 294632 w 1036210"/>
                <a:gd name="connsiteY700" fmla="*/ 904407 h 1335540"/>
                <a:gd name="connsiteX701" fmla="*/ 290902 w 1036210"/>
                <a:gd name="connsiteY701" fmla="*/ 895734 h 1335540"/>
                <a:gd name="connsiteX702" fmla="*/ 286833 w 1036210"/>
                <a:gd name="connsiteY702" fmla="*/ 887552 h 1335540"/>
                <a:gd name="connsiteX703" fmla="*/ 282425 w 1036210"/>
                <a:gd name="connsiteY703" fmla="*/ 879698 h 1335540"/>
                <a:gd name="connsiteX704" fmla="*/ 278186 w 1036210"/>
                <a:gd name="connsiteY704" fmla="*/ 872007 h 1335540"/>
                <a:gd name="connsiteX705" fmla="*/ 273608 w 1036210"/>
                <a:gd name="connsiteY705" fmla="*/ 864480 h 1335540"/>
                <a:gd name="connsiteX706" fmla="*/ 268861 w 1036210"/>
                <a:gd name="connsiteY706" fmla="*/ 857443 h 1335540"/>
                <a:gd name="connsiteX707" fmla="*/ 264114 w 1036210"/>
                <a:gd name="connsiteY707" fmla="*/ 850570 h 1335540"/>
                <a:gd name="connsiteX708" fmla="*/ 259535 w 1036210"/>
                <a:gd name="connsiteY708" fmla="*/ 843697 h 1335540"/>
                <a:gd name="connsiteX709" fmla="*/ 254618 w 1036210"/>
                <a:gd name="connsiteY709" fmla="*/ 837152 h 1335540"/>
                <a:gd name="connsiteX710" fmla="*/ 244785 w 1036210"/>
                <a:gd name="connsiteY710" fmla="*/ 824224 h 1335540"/>
                <a:gd name="connsiteX711" fmla="*/ 234951 w 1036210"/>
                <a:gd name="connsiteY711" fmla="*/ 811624 h 1335540"/>
                <a:gd name="connsiteX712" fmla="*/ 225286 w 1036210"/>
                <a:gd name="connsiteY712" fmla="*/ 798860 h 1335540"/>
                <a:gd name="connsiteX713" fmla="*/ 220709 w 1036210"/>
                <a:gd name="connsiteY713" fmla="*/ 792478 h 1335540"/>
                <a:gd name="connsiteX714" fmla="*/ 216131 w 1036210"/>
                <a:gd name="connsiteY714" fmla="*/ 785933 h 1335540"/>
                <a:gd name="connsiteX715" fmla="*/ 211722 w 1036210"/>
                <a:gd name="connsiteY715" fmla="*/ 779387 h 1335540"/>
                <a:gd name="connsiteX716" fmla="*/ 207314 w 1036210"/>
                <a:gd name="connsiteY716" fmla="*/ 772678 h 1335540"/>
                <a:gd name="connsiteX717" fmla="*/ 203415 w 1036210"/>
                <a:gd name="connsiteY717" fmla="*/ 765642 h 1335540"/>
                <a:gd name="connsiteX718" fmla="*/ 199346 w 1036210"/>
                <a:gd name="connsiteY718" fmla="*/ 758606 h 1335540"/>
                <a:gd name="connsiteX719" fmla="*/ 199176 w 1036210"/>
                <a:gd name="connsiteY719" fmla="*/ 758278 h 1335540"/>
                <a:gd name="connsiteX720" fmla="*/ 199006 w 1036210"/>
                <a:gd name="connsiteY720" fmla="*/ 758114 h 1335540"/>
                <a:gd name="connsiteX721" fmla="*/ 199176 w 1036210"/>
                <a:gd name="connsiteY721" fmla="*/ 758114 h 1335540"/>
                <a:gd name="connsiteX722" fmla="*/ 199176 w 1036210"/>
                <a:gd name="connsiteY722" fmla="*/ 757951 h 1335540"/>
                <a:gd name="connsiteX723" fmla="*/ 199006 w 1036210"/>
                <a:gd name="connsiteY723" fmla="*/ 757787 h 1335540"/>
                <a:gd name="connsiteX724" fmla="*/ 192902 w 1036210"/>
                <a:gd name="connsiteY724" fmla="*/ 747805 h 1335540"/>
                <a:gd name="connsiteX725" fmla="*/ 187307 w 1036210"/>
                <a:gd name="connsiteY725" fmla="*/ 737496 h 1335540"/>
                <a:gd name="connsiteX726" fmla="*/ 181882 w 1036210"/>
                <a:gd name="connsiteY726" fmla="*/ 727187 h 1335540"/>
                <a:gd name="connsiteX727" fmla="*/ 176796 w 1036210"/>
                <a:gd name="connsiteY727" fmla="*/ 716550 h 1335540"/>
                <a:gd name="connsiteX728" fmla="*/ 172387 w 1036210"/>
                <a:gd name="connsiteY728" fmla="*/ 705750 h 1335540"/>
                <a:gd name="connsiteX729" fmla="*/ 167979 w 1036210"/>
                <a:gd name="connsiteY729" fmla="*/ 694786 h 1335540"/>
                <a:gd name="connsiteX730" fmla="*/ 164079 w 1036210"/>
                <a:gd name="connsiteY730" fmla="*/ 683659 h 1335540"/>
                <a:gd name="connsiteX731" fmla="*/ 160688 w 1036210"/>
                <a:gd name="connsiteY731" fmla="*/ 672532 h 1335540"/>
                <a:gd name="connsiteX732" fmla="*/ 158993 w 1036210"/>
                <a:gd name="connsiteY732" fmla="*/ 666804 h 1335540"/>
                <a:gd name="connsiteX733" fmla="*/ 157467 w 1036210"/>
                <a:gd name="connsiteY733" fmla="*/ 661077 h 1335540"/>
                <a:gd name="connsiteX734" fmla="*/ 156110 w 1036210"/>
                <a:gd name="connsiteY734" fmla="*/ 655350 h 1335540"/>
                <a:gd name="connsiteX735" fmla="*/ 154754 w 1036210"/>
                <a:gd name="connsiteY735" fmla="*/ 649459 h 1335540"/>
                <a:gd name="connsiteX736" fmla="*/ 153567 w 1036210"/>
                <a:gd name="connsiteY736" fmla="*/ 643567 h 1335540"/>
                <a:gd name="connsiteX737" fmla="*/ 152550 w 1036210"/>
                <a:gd name="connsiteY737" fmla="*/ 637677 h 1335540"/>
                <a:gd name="connsiteX738" fmla="*/ 151363 w 1036210"/>
                <a:gd name="connsiteY738" fmla="*/ 631786 h 1335540"/>
                <a:gd name="connsiteX739" fmla="*/ 150515 w 1036210"/>
                <a:gd name="connsiteY739" fmla="*/ 625895 h 1335540"/>
                <a:gd name="connsiteX740" fmla="*/ 149667 w 1036210"/>
                <a:gd name="connsiteY740" fmla="*/ 619840 h 1335540"/>
                <a:gd name="connsiteX741" fmla="*/ 148989 w 1036210"/>
                <a:gd name="connsiteY741" fmla="*/ 613949 h 1335540"/>
                <a:gd name="connsiteX742" fmla="*/ 148311 w 1036210"/>
                <a:gd name="connsiteY742" fmla="*/ 607895 h 1335540"/>
                <a:gd name="connsiteX743" fmla="*/ 147972 w 1036210"/>
                <a:gd name="connsiteY743" fmla="*/ 601676 h 1335540"/>
                <a:gd name="connsiteX744" fmla="*/ 147463 w 1036210"/>
                <a:gd name="connsiteY744" fmla="*/ 595622 h 1335540"/>
                <a:gd name="connsiteX745" fmla="*/ 147294 w 1036210"/>
                <a:gd name="connsiteY745" fmla="*/ 589567 h 1335540"/>
                <a:gd name="connsiteX746" fmla="*/ 147124 w 1036210"/>
                <a:gd name="connsiteY746" fmla="*/ 583349 h 1335540"/>
                <a:gd name="connsiteX747" fmla="*/ 147124 w 1036210"/>
                <a:gd name="connsiteY747" fmla="*/ 577131 h 1335540"/>
                <a:gd name="connsiteX748" fmla="*/ 147124 w 1036210"/>
                <a:gd name="connsiteY748" fmla="*/ 568130 h 1335540"/>
                <a:gd name="connsiteX749" fmla="*/ 147463 w 1036210"/>
                <a:gd name="connsiteY749" fmla="*/ 559130 h 1335540"/>
                <a:gd name="connsiteX750" fmla="*/ 148141 w 1036210"/>
                <a:gd name="connsiteY750" fmla="*/ 550130 h 1335540"/>
                <a:gd name="connsiteX751" fmla="*/ 148819 w 1036210"/>
                <a:gd name="connsiteY751" fmla="*/ 541457 h 1335540"/>
                <a:gd name="connsiteX752" fmla="*/ 149837 w 1036210"/>
                <a:gd name="connsiteY752" fmla="*/ 532457 h 1335540"/>
                <a:gd name="connsiteX753" fmla="*/ 151193 w 1036210"/>
                <a:gd name="connsiteY753" fmla="*/ 523948 h 1335540"/>
                <a:gd name="connsiteX754" fmla="*/ 152719 w 1036210"/>
                <a:gd name="connsiteY754" fmla="*/ 515275 h 1335540"/>
                <a:gd name="connsiteX755" fmla="*/ 154415 w 1036210"/>
                <a:gd name="connsiteY755" fmla="*/ 506603 h 1335540"/>
                <a:gd name="connsiteX756" fmla="*/ 156280 w 1036210"/>
                <a:gd name="connsiteY756" fmla="*/ 498093 h 1335540"/>
                <a:gd name="connsiteX757" fmla="*/ 158484 w 1036210"/>
                <a:gd name="connsiteY757" fmla="*/ 489584 h 1335540"/>
                <a:gd name="connsiteX758" fmla="*/ 160858 w 1036210"/>
                <a:gd name="connsiteY758" fmla="*/ 481402 h 1335540"/>
                <a:gd name="connsiteX759" fmla="*/ 163231 w 1036210"/>
                <a:gd name="connsiteY759" fmla="*/ 473220 h 1335540"/>
                <a:gd name="connsiteX760" fmla="*/ 166114 w 1036210"/>
                <a:gd name="connsiteY760" fmla="*/ 464875 h 1335540"/>
                <a:gd name="connsiteX761" fmla="*/ 168996 w 1036210"/>
                <a:gd name="connsiteY761" fmla="*/ 456857 h 1335540"/>
                <a:gd name="connsiteX762" fmla="*/ 172217 w 1036210"/>
                <a:gd name="connsiteY762" fmla="*/ 448838 h 1335540"/>
                <a:gd name="connsiteX763" fmla="*/ 175439 w 1036210"/>
                <a:gd name="connsiteY763" fmla="*/ 440820 h 1335540"/>
                <a:gd name="connsiteX764" fmla="*/ 178999 w 1036210"/>
                <a:gd name="connsiteY764" fmla="*/ 433129 h 1335540"/>
                <a:gd name="connsiteX765" fmla="*/ 182730 w 1036210"/>
                <a:gd name="connsiteY765" fmla="*/ 425438 h 1335540"/>
                <a:gd name="connsiteX766" fmla="*/ 186629 w 1036210"/>
                <a:gd name="connsiteY766" fmla="*/ 417911 h 1335540"/>
                <a:gd name="connsiteX767" fmla="*/ 190868 w 1036210"/>
                <a:gd name="connsiteY767" fmla="*/ 410383 h 1335540"/>
                <a:gd name="connsiteX768" fmla="*/ 194937 w 1036210"/>
                <a:gd name="connsiteY768" fmla="*/ 403020 h 1335540"/>
                <a:gd name="connsiteX769" fmla="*/ 199515 w 1036210"/>
                <a:gd name="connsiteY769" fmla="*/ 395655 h 1335540"/>
                <a:gd name="connsiteX770" fmla="*/ 204093 w 1036210"/>
                <a:gd name="connsiteY770" fmla="*/ 388619 h 1335540"/>
                <a:gd name="connsiteX771" fmla="*/ 209010 w 1036210"/>
                <a:gd name="connsiteY771" fmla="*/ 381583 h 1335540"/>
                <a:gd name="connsiteX772" fmla="*/ 213757 w 1036210"/>
                <a:gd name="connsiteY772" fmla="*/ 374546 h 1335540"/>
                <a:gd name="connsiteX773" fmla="*/ 219013 w 1036210"/>
                <a:gd name="connsiteY773" fmla="*/ 367673 h 1335540"/>
                <a:gd name="connsiteX774" fmla="*/ 224269 w 1036210"/>
                <a:gd name="connsiteY774" fmla="*/ 361128 h 1335540"/>
                <a:gd name="connsiteX775" fmla="*/ 229864 w 1036210"/>
                <a:gd name="connsiteY775" fmla="*/ 354582 h 1335540"/>
                <a:gd name="connsiteX776" fmla="*/ 235460 w 1036210"/>
                <a:gd name="connsiteY776" fmla="*/ 348200 h 1335540"/>
                <a:gd name="connsiteX777" fmla="*/ 241224 w 1036210"/>
                <a:gd name="connsiteY777" fmla="*/ 341818 h 1335540"/>
                <a:gd name="connsiteX778" fmla="*/ 247158 w 1036210"/>
                <a:gd name="connsiteY778" fmla="*/ 335764 h 1335540"/>
                <a:gd name="connsiteX779" fmla="*/ 253262 w 1036210"/>
                <a:gd name="connsiteY779" fmla="*/ 329710 h 1335540"/>
                <a:gd name="connsiteX780" fmla="*/ 259535 w 1036210"/>
                <a:gd name="connsiteY780" fmla="*/ 323818 h 1335540"/>
                <a:gd name="connsiteX781" fmla="*/ 265809 w 1036210"/>
                <a:gd name="connsiteY781" fmla="*/ 318091 h 1335540"/>
                <a:gd name="connsiteX782" fmla="*/ 272421 w 1036210"/>
                <a:gd name="connsiteY782" fmla="*/ 312528 h 1335540"/>
                <a:gd name="connsiteX783" fmla="*/ 279034 w 1036210"/>
                <a:gd name="connsiteY783" fmla="*/ 307127 h 1335540"/>
                <a:gd name="connsiteX784" fmla="*/ 285816 w 1036210"/>
                <a:gd name="connsiteY784" fmla="*/ 301727 h 1335540"/>
                <a:gd name="connsiteX785" fmla="*/ 292598 w 1036210"/>
                <a:gd name="connsiteY785" fmla="*/ 296818 h 1335540"/>
                <a:gd name="connsiteX786" fmla="*/ 299719 w 1036210"/>
                <a:gd name="connsiteY786" fmla="*/ 291745 h 1335540"/>
                <a:gd name="connsiteX787" fmla="*/ 306840 w 1036210"/>
                <a:gd name="connsiteY787" fmla="*/ 287000 h 1335540"/>
                <a:gd name="connsiteX788" fmla="*/ 314131 w 1036210"/>
                <a:gd name="connsiteY788" fmla="*/ 282254 h 1335540"/>
                <a:gd name="connsiteX789" fmla="*/ 321591 w 1036210"/>
                <a:gd name="connsiteY789" fmla="*/ 277836 h 1335540"/>
                <a:gd name="connsiteX790" fmla="*/ 329220 w 1036210"/>
                <a:gd name="connsiteY790" fmla="*/ 273581 h 1335540"/>
                <a:gd name="connsiteX791" fmla="*/ 336850 w 1036210"/>
                <a:gd name="connsiteY791" fmla="*/ 269491 h 1335540"/>
                <a:gd name="connsiteX792" fmla="*/ 344480 w 1036210"/>
                <a:gd name="connsiteY792" fmla="*/ 265400 h 1335540"/>
                <a:gd name="connsiteX793" fmla="*/ 352279 w 1036210"/>
                <a:gd name="connsiteY793" fmla="*/ 261799 h 1335540"/>
                <a:gd name="connsiteX794" fmla="*/ 360417 w 1036210"/>
                <a:gd name="connsiteY794" fmla="*/ 258036 h 1335540"/>
                <a:gd name="connsiteX795" fmla="*/ 368556 w 1036210"/>
                <a:gd name="connsiteY795" fmla="*/ 254763 h 1335540"/>
                <a:gd name="connsiteX796" fmla="*/ 376695 w 1036210"/>
                <a:gd name="connsiteY796" fmla="*/ 251490 h 1335540"/>
                <a:gd name="connsiteX797" fmla="*/ 385002 w 1036210"/>
                <a:gd name="connsiteY797" fmla="*/ 248545 h 1335540"/>
                <a:gd name="connsiteX798" fmla="*/ 393310 w 1036210"/>
                <a:gd name="connsiteY798" fmla="*/ 245599 h 1335540"/>
                <a:gd name="connsiteX799" fmla="*/ 401788 w 1036210"/>
                <a:gd name="connsiteY799" fmla="*/ 242981 h 1335540"/>
                <a:gd name="connsiteX800" fmla="*/ 410435 w 1036210"/>
                <a:gd name="connsiteY800" fmla="*/ 240363 h 1335540"/>
                <a:gd name="connsiteX801" fmla="*/ 418912 w 1036210"/>
                <a:gd name="connsiteY801" fmla="*/ 238235 h 1335540"/>
                <a:gd name="connsiteX802" fmla="*/ 427729 w 1036210"/>
                <a:gd name="connsiteY802" fmla="*/ 236272 h 1335540"/>
                <a:gd name="connsiteX803" fmla="*/ 436546 w 1036210"/>
                <a:gd name="connsiteY803" fmla="*/ 234308 h 1335540"/>
                <a:gd name="connsiteX804" fmla="*/ 445362 w 1036210"/>
                <a:gd name="connsiteY804" fmla="*/ 232672 h 1335540"/>
                <a:gd name="connsiteX805" fmla="*/ 454518 w 1036210"/>
                <a:gd name="connsiteY805" fmla="*/ 231199 h 1335540"/>
                <a:gd name="connsiteX806" fmla="*/ 463504 w 1036210"/>
                <a:gd name="connsiteY806" fmla="*/ 229890 h 1335540"/>
                <a:gd name="connsiteX807" fmla="*/ 472660 w 1036210"/>
                <a:gd name="connsiteY807" fmla="*/ 228908 h 1335540"/>
                <a:gd name="connsiteX808" fmla="*/ 481646 w 1036210"/>
                <a:gd name="connsiteY808" fmla="*/ 228254 h 1335540"/>
                <a:gd name="connsiteX809" fmla="*/ 490971 w 1036210"/>
                <a:gd name="connsiteY809" fmla="*/ 227599 h 1335540"/>
                <a:gd name="connsiteX810" fmla="*/ 500296 w 1036210"/>
                <a:gd name="connsiteY810" fmla="*/ 227272 h 1335540"/>
                <a:gd name="connsiteX811" fmla="*/ 484237 w 1036210"/>
                <a:gd name="connsiteY811" fmla="*/ 0 h 1335540"/>
                <a:gd name="connsiteX812" fmla="*/ 530988 w 1036210"/>
                <a:gd name="connsiteY812" fmla="*/ 0 h 1335540"/>
                <a:gd name="connsiteX813" fmla="*/ 530988 w 1036210"/>
                <a:gd name="connsiteY813" fmla="*/ 117095 h 1335540"/>
                <a:gd name="connsiteX814" fmla="*/ 484237 w 1036210"/>
                <a:gd name="connsiteY814" fmla="*/ 117095 h 13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Lst>
              <a:rect l="l" t="t" r="r" b="b"/>
              <a:pathLst>
                <a:path w="1036210" h="1335540">
                  <a:moveTo>
                    <a:pt x="409742" y="1266007"/>
                  </a:moveTo>
                  <a:lnTo>
                    <a:pt x="609670" y="1266007"/>
                  </a:lnTo>
                  <a:lnTo>
                    <a:pt x="609670" y="1269632"/>
                  </a:lnTo>
                  <a:lnTo>
                    <a:pt x="609160" y="1273093"/>
                  </a:lnTo>
                  <a:lnTo>
                    <a:pt x="608650" y="1276553"/>
                  </a:lnTo>
                  <a:lnTo>
                    <a:pt x="607800" y="1280013"/>
                  </a:lnTo>
                  <a:lnTo>
                    <a:pt x="606610" y="1283473"/>
                  </a:lnTo>
                  <a:lnTo>
                    <a:pt x="605420" y="1286769"/>
                  </a:lnTo>
                  <a:lnTo>
                    <a:pt x="603720" y="1290064"/>
                  </a:lnTo>
                  <a:lnTo>
                    <a:pt x="601850" y="1293029"/>
                  </a:lnTo>
                  <a:lnTo>
                    <a:pt x="599980" y="1296325"/>
                  </a:lnTo>
                  <a:lnTo>
                    <a:pt x="597600" y="1299126"/>
                  </a:lnTo>
                  <a:lnTo>
                    <a:pt x="595220" y="1302092"/>
                  </a:lnTo>
                  <a:lnTo>
                    <a:pt x="592670" y="1304893"/>
                  </a:lnTo>
                  <a:lnTo>
                    <a:pt x="589950" y="1307694"/>
                  </a:lnTo>
                  <a:lnTo>
                    <a:pt x="587059" y="1310330"/>
                  </a:lnTo>
                  <a:lnTo>
                    <a:pt x="583829" y="1312802"/>
                  </a:lnTo>
                  <a:lnTo>
                    <a:pt x="580599" y="1315274"/>
                  </a:lnTo>
                  <a:lnTo>
                    <a:pt x="577029" y="1317580"/>
                  </a:lnTo>
                  <a:lnTo>
                    <a:pt x="573459" y="1319722"/>
                  </a:lnTo>
                  <a:lnTo>
                    <a:pt x="569549" y="1321864"/>
                  </a:lnTo>
                  <a:lnTo>
                    <a:pt x="565639" y="1323677"/>
                  </a:lnTo>
                  <a:lnTo>
                    <a:pt x="561729" y="1325654"/>
                  </a:lnTo>
                  <a:lnTo>
                    <a:pt x="557478" y="1327302"/>
                  </a:lnTo>
                  <a:lnTo>
                    <a:pt x="553058" y="1328785"/>
                  </a:lnTo>
                  <a:lnTo>
                    <a:pt x="548638" y="1330103"/>
                  </a:lnTo>
                  <a:lnTo>
                    <a:pt x="544047" y="1331256"/>
                  </a:lnTo>
                  <a:lnTo>
                    <a:pt x="539458" y="1332574"/>
                  </a:lnTo>
                  <a:lnTo>
                    <a:pt x="534697" y="1333398"/>
                  </a:lnTo>
                  <a:lnTo>
                    <a:pt x="529937" y="1334222"/>
                  </a:lnTo>
                  <a:lnTo>
                    <a:pt x="525007" y="1334881"/>
                  </a:lnTo>
                  <a:lnTo>
                    <a:pt x="519907" y="1335211"/>
                  </a:lnTo>
                  <a:lnTo>
                    <a:pt x="514806" y="1335540"/>
                  </a:lnTo>
                  <a:lnTo>
                    <a:pt x="509876" y="1335540"/>
                  </a:lnTo>
                  <a:lnTo>
                    <a:pt x="504606" y="1335540"/>
                  </a:lnTo>
                  <a:lnTo>
                    <a:pt x="499506" y="1335211"/>
                  </a:lnTo>
                  <a:lnTo>
                    <a:pt x="494406" y="1334881"/>
                  </a:lnTo>
                  <a:lnTo>
                    <a:pt x="489475" y="1334222"/>
                  </a:lnTo>
                  <a:lnTo>
                    <a:pt x="484715" y="1333398"/>
                  </a:lnTo>
                  <a:lnTo>
                    <a:pt x="479955" y="1332574"/>
                  </a:lnTo>
                  <a:lnTo>
                    <a:pt x="475365" y="1331256"/>
                  </a:lnTo>
                  <a:lnTo>
                    <a:pt x="470774" y="1330103"/>
                  </a:lnTo>
                  <a:lnTo>
                    <a:pt x="466354" y="1328785"/>
                  </a:lnTo>
                  <a:lnTo>
                    <a:pt x="462104" y="1327302"/>
                  </a:lnTo>
                  <a:lnTo>
                    <a:pt x="457854" y="1325654"/>
                  </a:lnTo>
                  <a:lnTo>
                    <a:pt x="453774" y="1323677"/>
                  </a:lnTo>
                  <a:lnTo>
                    <a:pt x="449864" y="1321864"/>
                  </a:lnTo>
                  <a:lnTo>
                    <a:pt x="445954" y="1319722"/>
                  </a:lnTo>
                  <a:lnTo>
                    <a:pt x="442383" y="1317580"/>
                  </a:lnTo>
                  <a:lnTo>
                    <a:pt x="438983" y="1315274"/>
                  </a:lnTo>
                  <a:lnTo>
                    <a:pt x="435753" y="1312802"/>
                  </a:lnTo>
                  <a:lnTo>
                    <a:pt x="432523" y="1310330"/>
                  </a:lnTo>
                  <a:lnTo>
                    <a:pt x="429633" y="1307694"/>
                  </a:lnTo>
                  <a:lnTo>
                    <a:pt x="426743" y="1304893"/>
                  </a:lnTo>
                  <a:lnTo>
                    <a:pt x="424192" y="1302092"/>
                  </a:lnTo>
                  <a:lnTo>
                    <a:pt x="421812" y="1299126"/>
                  </a:lnTo>
                  <a:lnTo>
                    <a:pt x="419432" y="1296325"/>
                  </a:lnTo>
                  <a:lnTo>
                    <a:pt x="417562" y="1293029"/>
                  </a:lnTo>
                  <a:lnTo>
                    <a:pt x="415862" y="1290064"/>
                  </a:lnTo>
                  <a:lnTo>
                    <a:pt x="414162" y="1286769"/>
                  </a:lnTo>
                  <a:lnTo>
                    <a:pt x="412802" y="1283473"/>
                  </a:lnTo>
                  <a:lnTo>
                    <a:pt x="411612" y="1280013"/>
                  </a:lnTo>
                  <a:lnTo>
                    <a:pt x="410762" y="1276553"/>
                  </a:lnTo>
                  <a:lnTo>
                    <a:pt x="410252" y="1273093"/>
                  </a:lnTo>
                  <a:lnTo>
                    <a:pt x="409912" y="1269632"/>
                  </a:lnTo>
                  <a:close/>
                  <a:moveTo>
                    <a:pt x="376299" y="1180932"/>
                  </a:moveTo>
                  <a:lnTo>
                    <a:pt x="643113" y="1180932"/>
                  </a:lnTo>
                  <a:lnTo>
                    <a:pt x="646326" y="1181097"/>
                  </a:lnTo>
                  <a:lnTo>
                    <a:pt x="649539" y="1181592"/>
                  </a:lnTo>
                  <a:lnTo>
                    <a:pt x="652582" y="1182251"/>
                  </a:lnTo>
                  <a:lnTo>
                    <a:pt x="655456" y="1183405"/>
                  </a:lnTo>
                  <a:lnTo>
                    <a:pt x="658162" y="1184560"/>
                  </a:lnTo>
                  <a:lnTo>
                    <a:pt x="661036" y="1186209"/>
                  </a:lnTo>
                  <a:lnTo>
                    <a:pt x="663403" y="1188023"/>
                  </a:lnTo>
                  <a:lnTo>
                    <a:pt x="665601" y="1190002"/>
                  </a:lnTo>
                  <a:lnTo>
                    <a:pt x="667799" y="1192311"/>
                  </a:lnTo>
                  <a:lnTo>
                    <a:pt x="669490" y="1194619"/>
                  </a:lnTo>
                  <a:lnTo>
                    <a:pt x="671012" y="1197093"/>
                  </a:lnTo>
                  <a:lnTo>
                    <a:pt x="672365" y="1199896"/>
                  </a:lnTo>
                  <a:lnTo>
                    <a:pt x="673548" y="1202700"/>
                  </a:lnTo>
                  <a:lnTo>
                    <a:pt x="674394" y="1205668"/>
                  </a:lnTo>
                  <a:lnTo>
                    <a:pt x="674732" y="1208801"/>
                  </a:lnTo>
                  <a:lnTo>
                    <a:pt x="674901" y="1211935"/>
                  </a:lnTo>
                  <a:lnTo>
                    <a:pt x="674732" y="1215068"/>
                  </a:lnTo>
                  <a:lnTo>
                    <a:pt x="674394" y="1218201"/>
                  </a:lnTo>
                  <a:lnTo>
                    <a:pt x="673548" y="1221169"/>
                  </a:lnTo>
                  <a:lnTo>
                    <a:pt x="672365" y="1224138"/>
                  </a:lnTo>
                  <a:lnTo>
                    <a:pt x="671012" y="1226776"/>
                  </a:lnTo>
                  <a:lnTo>
                    <a:pt x="669490" y="1229415"/>
                  </a:lnTo>
                  <a:lnTo>
                    <a:pt x="667799" y="1231724"/>
                  </a:lnTo>
                  <a:lnTo>
                    <a:pt x="665601" y="1233867"/>
                  </a:lnTo>
                  <a:lnTo>
                    <a:pt x="663403" y="1236011"/>
                  </a:lnTo>
                  <a:lnTo>
                    <a:pt x="661036" y="1237660"/>
                  </a:lnTo>
                  <a:lnTo>
                    <a:pt x="658162" y="1239144"/>
                  </a:lnTo>
                  <a:lnTo>
                    <a:pt x="655456" y="1240464"/>
                  </a:lnTo>
                  <a:lnTo>
                    <a:pt x="652582" y="1241618"/>
                  </a:lnTo>
                  <a:lnTo>
                    <a:pt x="649539" y="1242443"/>
                  </a:lnTo>
                  <a:lnTo>
                    <a:pt x="646326" y="1242938"/>
                  </a:lnTo>
                  <a:lnTo>
                    <a:pt x="643113" y="1243102"/>
                  </a:lnTo>
                  <a:lnTo>
                    <a:pt x="376299" y="1243102"/>
                  </a:lnTo>
                  <a:lnTo>
                    <a:pt x="373086" y="1242938"/>
                  </a:lnTo>
                  <a:lnTo>
                    <a:pt x="369873" y="1242443"/>
                  </a:lnTo>
                  <a:lnTo>
                    <a:pt x="366830" y="1241618"/>
                  </a:lnTo>
                  <a:lnTo>
                    <a:pt x="363956" y="1240464"/>
                  </a:lnTo>
                  <a:lnTo>
                    <a:pt x="361250" y="1239144"/>
                  </a:lnTo>
                  <a:lnTo>
                    <a:pt x="358544" y="1237660"/>
                  </a:lnTo>
                  <a:lnTo>
                    <a:pt x="356009" y="1236011"/>
                  </a:lnTo>
                  <a:lnTo>
                    <a:pt x="353810" y="1233867"/>
                  </a:lnTo>
                  <a:lnTo>
                    <a:pt x="351781" y="1231724"/>
                  </a:lnTo>
                  <a:lnTo>
                    <a:pt x="349921" y="1229415"/>
                  </a:lnTo>
                  <a:lnTo>
                    <a:pt x="348399" y="1226776"/>
                  </a:lnTo>
                  <a:lnTo>
                    <a:pt x="346878" y="1224138"/>
                  </a:lnTo>
                  <a:lnTo>
                    <a:pt x="345864" y="1221169"/>
                  </a:lnTo>
                  <a:lnTo>
                    <a:pt x="345018" y="1218201"/>
                  </a:lnTo>
                  <a:lnTo>
                    <a:pt x="344680" y="1215068"/>
                  </a:lnTo>
                  <a:lnTo>
                    <a:pt x="344511" y="1211935"/>
                  </a:lnTo>
                  <a:lnTo>
                    <a:pt x="344680" y="1208801"/>
                  </a:lnTo>
                  <a:lnTo>
                    <a:pt x="345018" y="1205668"/>
                  </a:lnTo>
                  <a:lnTo>
                    <a:pt x="345864" y="1202700"/>
                  </a:lnTo>
                  <a:lnTo>
                    <a:pt x="346878" y="1199896"/>
                  </a:lnTo>
                  <a:lnTo>
                    <a:pt x="348399" y="1197093"/>
                  </a:lnTo>
                  <a:lnTo>
                    <a:pt x="349921" y="1194619"/>
                  </a:lnTo>
                  <a:lnTo>
                    <a:pt x="351781" y="1192311"/>
                  </a:lnTo>
                  <a:lnTo>
                    <a:pt x="353810" y="1190002"/>
                  </a:lnTo>
                  <a:lnTo>
                    <a:pt x="356009" y="1188023"/>
                  </a:lnTo>
                  <a:lnTo>
                    <a:pt x="358544" y="1186209"/>
                  </a:lnTo>
                  <a:lnTo>
                    <a:pt x="361250" y="1184560"/>
                  </a:lnTo>
                  <a:lnTo>
                    <a:pt x="363956" y="1183405"/>
                  </a:lnTo>
                  <a:lnTo>
                    <a:pt x="366830" y="1182251"/>
                  </a:lnTo>
                  <a:lnTo>
                    <a:pt x="369873" y="1181592"/>
                  </a:lnTo>
                  <a:lnTo>
                    <a:pt x="373086" y="1181097"/>
                  </a:lnTo>
                  <a:close/>
                  <a:moveTo>
                    <a:pt x="376299" y="1099129"/>
                  </a:moveTo>
                  <a:lnTo>
                    <a:pt x="643113" y="1099129"/>
                  </a:lnTo>
                  <a:lnTo>
                    <a:pt x="646326" y="1099294"/>
                  </a:lnTo>
                  <a:lnTo>
                    <a:pt x="649539" y="1099625"/>
                  </a:lnTo>
                  <a:lnTo>
                    <a:pt x="652582" y="1100452"/>
                  </a:lnTo>
                  <a:lnTo>
                    <a:pt x="655456" y="1101609"/>
                  </a:lnTo>
                  <a:lnTo>
                    <a:pt x="658162" y="1102932"/>
                  </a:lnTo>
                  <a:lnTo>
                    <a:pt x="661036" y="1104420"/>
                  </a:lnTo>
                  <a:lnTo>
                    <a:pt x="663403" y="1106239"/>
                  </a:lnTo>
                  <a:lnTo>
                    <a:pt x="665601" y="1108223"/>
                  </a:lnTo>
                  <a:lnTo>
                    <a:pt x="667799" y="1110373"/>
                  </a:lnTo>
                  <a:lnTo>
                    <a:pt x="669490" y="1112853"/>
                  </a:lnTo>
                  <a:lnTo>
                    <a:pt x="671012" y="1115498"/>
                  </a:lnTo>
                  <a:lnTo>
                    <a:pt x="672365" y="1118144"/>
                  </a:lnTo>
                  <a:lnTo>
                    <a:pt x="673548" y="1120955"/>
                  </a:lnTo>
                  <a:lnTo>
                    <a:pt x="674394" y="1123931"/>
                  </a:lnTo>
                  <a:lnTo>
                    <a:pt x="674732" y="1127072"/>
                  </a:lnTo>
                  <a:lnTo>
                    <a:pt x="674901" y="1130214"/>
                  </a:lnTo>
                  <a:lnTo>
                    <a:pt x="674732" y="1133521"/>
                  </a:lnTo>
                  <a:lnTo>
                    <a:pt x="674394" y="1136497"/>
                  </a:lnTo>
                  <a:lnTo>
                    <a:pt x="673548" y="1139474"/>
                  </a:lnTo>
                  <a:lnTo>
                    <a:pt x="672365" y="1142284"/>
                  </a:lnTo>
                  <a:lnTo>
                    <a:pt x="671012" y="1145095"/>
                  </a:lnTo>
                  <a:lnTo>
                    <a:pt x="669490" y="1147575"/>
                  </a:lnTo>
                  <a:lnTo>
                    <a:pt x="667799" y="1150221"/>
                  </a:lnTo>
                  <a:lnTo>
                    <a:pt x="665601" y="1152371"/>
                  </a:lnTo>
                  <a:lnTo>
                    <a:pt x="663403" y="1154189"/>
                  </a:lnTo>
                  <a:lnTo>
                    <a:pt x="661036" y="1156008"/>
                  </a:lnTo>
                  <a:lnTo>
                    <a:pt x="658162" y="1157662"/>
                  </a:lnTo>
                  <a:lnTo>
                    <a:pt x="655456" y="1158985"/>
                  </a:lnTo>
                  <a:lnTo>
                    <a:pt x="652582" y="1159977"/>
                  </a:lnTo>
                  <a:lnTo>
                    <a:pt x="649539" y="1160638"/>
                  </a:lnTo>
                  <a:lnTo>
                    <a:pt x="646326" y="1161134"/>
                  </a:lnTo>
                  <a:lnTo>
                    <a:pt x="643113" y="1161299"/>
                  </a:lnTo>
                  <a:lnTo>
                    <a:pt x="376299" y="1161299"/>
                  </a:lnTo>
                  <a:lnTo>
                    <a:pt x="373086" y="1161134"/>
                  </a:lnTo>
                  <a:lnTo>
                    <a:pt x="369873" y="1160638"/>
                  </a:lnTo>
                  <a:lnTo>
                    <a:pt x="366830" y="1159977"/>
                  </a:lnTo>
                  <a:lnTo>
                    <a:pt x="363956" y="1158985"/>
                  </a:lnTo>
                  <a:lnTo>
                    <a:pt x="361250" y="1157662"/>
                  </a:lnTo>
                  <a:lnTo>
                    <a:pt x="358544" y="1156008"/>
                  </a:lnTo>
                  <a:lnTo>
                    <a:pt x="356009" y="1154189"/>
                  </a:lnTo>
                  <a:lnTo>
                    <a:pt x="353810" y="1152371"/>
                  </a:lnTo>
                  <a:lnTo>
                    <a:pt x="351781" y="1150221"/>
                  </a:lnTo>
                  <a:lnTo>
                    <a:pt x="349921" y="1147575"/>
                  </a:lnTo>
                  <a:lnTo>
                    <a:pt x="348399" y="1145095"/>
                  </a:lnTo>
                  <a:lnTo>
                    <a:pt x="346878" y="1142284"/>
                  </a:lnTo>
                  <a:lnTo>
                    <a:pt x="345864" y="1139474"/>
                  </a:lnTo>
                  <a:lnTo>
                    <a:pt x="345018" y="1136497"/>
                  </a:lnTo>
                  <a:lnTo>
                    <a:pt x="344680" y="1133521"/>
                  </a:lnTo>
                  <a:lnTo>
                    <a:pt x="344511" y="1130214"/>
                  </a:lnTo>
                  <a:lnTo>
                    <a:pt x="344680" y="1127072"/>
                  </a:lnTo>
                  <a:lnTo>
                    <a:pt x="345018" y="1123931"/>
                  </a:lnTo>
                  <a:lnTo>
                    <a:pt x="345864" y="1120955"/>
                  </a:lnTo>
                  <a:lnTo>
                    <a:pt x="346878" y="1118144"/>
                  </a:lnTo>
                  <a:lnTo>
                    <a:pt x="348399" y="1115498"/>
                  </a:lnTo>
                  <a:lnTo>
                    <a:pt x="349921" y="1112853"/>
                  </a:lnTo>
                  <a:lnTo>
                    <a:pt x="351781" y="1110373"/>
                  </a:lnTo>
                  <a:lnTo>
                    <a:pt x="353810" y="1108223"/>
                  </a:lnTo>
                  <a:lnTo>
                    <a:pt x="356009" y="1106239"/>
                  </a:lnTo>
                  <a:lnTo>
                    <a:pt x="358544" y="1104420"/>
                  </a:lnTo>
                  <a:lnTo>
                    <a:pt x="361250" y="1102932"/>
                  </a:lnTo>
                  <a:lnTo>
                    <a:pt x="363956" y="1101609"/>
                  </a:lnTo>
                  <a:lnTo>
                    <a:pt x="366830" y="1100452"/>
                  </a:lnTo>
                  <a:lnTo>
                    <a:pt x="369873" y="1099625"/>
                  </a:lnTo>
                  <a:lnTo>
                    <a:pt x="373086" y="1099294"/>
                  </a:lnTo>
                  <a:close/>
                  <a:moveTo>
                    <a:pt x="794884" y="755120"/>
                  </a:moveTo>
                  <a:lnTo>
                    <a:pt x="794884" y="755447"/>
                  </a:lnTo>
                  <a:lnTo>
                    <a:pt x="794545" y="755774"/>
                  </a:lnTo>
                  <a:close/>
                  <a:moveTo>
                    <a:pt x="796620" y="749272"/>
                  </a:moveTo>
                  <a:lnTo>
                    <a:pt x="796577" y="749886"/>
                  </a:lnTo>
                  <a:lnTo>
                    <a:pt x="796239" y="752176"/>
                  </a:lnTo>
                  <a:lnTo>
                    <a:pt x="795730" y="753811"/>
                  </a:lnTo>
                  <a:lnTo>
                    <a:pt x="795392" y="754466"/>
                  </a:lnTo>
                  <a:lnTo>
                    <a:pt x="795053" y="754956"/>
                  </a:lnTo>
                  <a:lnTo>
                    <a:pt x="794884" y="755120"/>
                  </a:lnTo>
                  <a:lnTo>
                    <a:pt x="794037" y="756592"/>
                  </a:lnTo>
                  <a:lnTo>
                    <a:pt x="793190" y="757573"/>
                  </a:lnTo>
                  <a:lnTo>
                    <a:pt x="794545" y="755283"/>
                  </a:lnTo>
                  <a:lnTo>
                    <a:pt x="795561" y="753157"/>
                  </a:lnTo>
                  <a:lnTo>
                    <a:pt x="796239" y="751358"/>
                  </a:lnTo>
                  <a:lnTo>
                    <a:pt x="796577" y="749559"/>
                  </a:lnTo>
                  <a:close/>
                  <a:moveTo>
                    <a:pt x="796747" y="747269"/>
                  </a:moveTo>
                  <a:lnTo>
                    <a:pt x="796916" y="747596"/>
                  </a:lnTo>
                  <a:lnTo>
                    <a:pt x="796747" y="748414"/>
                  </a:lnTo>
                  <a:lnTo>
                    <a:pt x="796620" y="749272"/>
                  </a:lnTo>
                  <a:lnTo>
                    <a:pt x="796747" y="747432"/>
                  </a:lnTo>
                  <a:close/>
                  <a:moveTo>
                    <a:pt x="767594" y="747128"/>
                  </a:moveTo>
                  <a:lnTo>
                    <a:pt x="767449" y="749231"/>
                  </a:lnTo>
                  <a:lnTo>
                    <a:pt x="767449" y="749068"/>
                  </a:lnTo>
                  <a:lnTo>
                    <a:pt x="767449" y="748250"/>
                  </a:lnTo>
                  <a:close/>
                  <a:moveTo>
                    <a:pt x="769956" y="740595"/>
                  </a:moveTo>
                  <a:lnTo>
                    <a:pt x="769650" y="741053"/>
                  </a:lnTo>
                  <a:lnTo>
                    <a:pt x="768634" y="743179"/>
                  </a:lnTo>
                  <a:lnTo>
                    <a:pt x="767957" y="745306"/>
                  </a:lnTo>
                  <a:lnTo>
                    <a:pt x="767618" y="746941"/>
                  </a:lnTo>
                  <a:lnTo>
                    <a:pt x="767594" y="747128"/>
                  </a:lnTo>
                  <a:lnTo>
                    <a:pt x="767618" y="746778"/>
                  </a:lnTo>
                  <a:lnTo>
                    <a:pt x="767957" y="744815"/>
                  </a:lnTo>
                  <a:lnTo>
                    <a:pt x="768465" y="743016"/>
                  </a:lnTo>
                  <a:lnTo>
                    <a:pt x="768691" y="742634"/>
                  </a:lnTo>
                  <a:lnTo>
                    <a:pt x="768804" y="742525"/>
                  </a:lnTo>
                  <a:lnTo>
                    <a:pt x="768804" y="742443"/>
                  </a:lnTo>
                  <a:lnTo>
                    <a:pt x="769142" y="741871"/>
                  </a:lnTo>
                  <a:lnTo>
                    <a:pt x="769396" y="741380"/>
                  </a:lnTo>
                  <a:lnTo>
                    <a:pt x="769752" y="740791"/>
                  </a:lnTo>
                  <a:close/>
                  <a:moveTo>
                    <a:pt x="770158" y="740290"/>
                  </a:moveTo>
                  <a:lnTo>
                    <a:pt x="770158" y="740399"/>
                  </a:lnTo>
                  <a:lnTo>
                    <a:pt x="769956" y="740595"/>
                  </a:lnTo>
                  <a:close/>
                  <a:moveTo>
                    <a:pt x="1007792" y="303707"/>
                  </a:moveTo>
                  <a:lnTo>
                    <a:pt x="1036210" y="338777"/>
                  </a:lnTo>
                  <a:lnTo>
                    <a:pt x="941983" y="415129"/>
                  </a:lnTo>
                  <a:lnTo>
                    <a:pt x="913566" y="380058"/>
                  </a:lnTo>
                  <a:close/>
                  <a:moveTo>
                    <a:pt x="28418" y="284751"/>
                  </a:moveTo>
                  <a:lnTo>
                    <a:pt x="122644" y="361103"/>
                  </a:lnTo>
                  <a:lnTo>
                    <a:pt x="94227" y="396174"/>
                  </a:lnTo>
                  <a:lnTo>
                    <a:pt x="0" y="319822"/>
                  </a:lnTo>
                  <a:close/>
                  <a:moveTo>
                    <a:pt x="521216" y="260648"/>
                  </a:moveTo>
                  <a:lnTo>
                    <a:pt x="513426" y="260811"/>
                  </a:lnTo>
                  <a:lnTo>
                    <a:pt x="505636" y="261302"/>
                  </a:lnTo>
                  <a:lnTo>
                    <a:pt x="497846" y="261793"/>
                  </a:lnTo>
                  <a:lnTo>
                    <a:pt x="505636" y="262610"/>
                  </a:lnTo>
                  <a:lnTo>
                    <a:pt x="513257" y="263428"/>
                  </a:lnTo>
                  <a:lnTo>
                    <a:pt x="520877" y="264410"/>
                  </a:lnTo>
                  <a:lnTo>
                    <a:pt x="528667" y="265555"/>
                  </a:lnTo>
                  <a:lnTo>
                    <a:pt x="536288" y="267027"/>
                  </a:lnTo>
                  <a:lnTo>
                    <a:pt x="543740" y="268499"/>
                  </a:lnTo>
                  <a:lnTo>
                    <a:pt x="551191" y="270135"/>
                  </a:lnTo>
                  <a:lnTo>
                    <a:pt x="558642" y="271770"/>
                  </a:lnTo>
                  <a:lnTo>
                    <a:pt x="566263" y="273897"/>
                  </a:lnTo>
                  <a:lnTo>
                    <a:pt x="573545" y="275860"/>
                  </a:lnTo>
                  <a:lnTo>
                    <a:pt x="580827" y="277986"/>
                  </a:lnTo>
                  <a:lnTo>
                    <a:pt x="587939" y="280440"/>
                  </a:lnTo>
                  <a:lnTo>
                    <a:pt x="595052" y="282893"/>
                  </a:lnTo>
                  <a:lnTo>
                    <a:pt x="602165" y="285674"/>
                  </a:lnTo>
                  <a:lnTo>
                    <a:pt x="609108" y="288455"/>
                  </a:lnTo>
                  <a:lnTo>
                    <a:pt x="616052" y="291562"/>
                  </a:lnTo>
                  <a:lnTo>
                    <a:pt x="623164" y="294507"/>
                  </a:lnTo>
                  <a:lnTo>
                    <a:pt x="629938" y="297942"/>
                  </a:lnTo>
                  <a:lnTo>
                    <a:pt x="636542" y="301213"/>
                  </a:lnTo>
                  <a:lnTo>
                    <a:pt x="643147" y="304812"/>
                  </a:lnTo>
                  <a:lnTo>
                    <a:pt x="649751" y="308410"/>
                  </a:lnTo>
                  <a:lnTo>
                    <a:pt x="656187" y="312172"/>
                  </a:lnTo>
                  <a:lnTo>
                    <a:pt x="662453" y="316261"/>
                  </a:lnTo>
                  <a:lnTo>
                    <a:pt x="668719" y="320187"/>
                  </a:lnTo>
                  <a:lnTo>
                    <a:pt x="674816" y="324440"/>
                  </a:lnTo>
                  <a:lnTo>
                    <a:pt x="680912" y="328693"/>
                  </a:lnTo>
                  <a:lnTo>
                    <a:pt x="686839" y="333273"/>
                  </a:lnTo>
                  <a:lnTo>
                    <a:pt x="692597" y="337689"/>
                  </a:lnTo>
                  <a:lnTo>
                    <a:pt x="698355" y="342433"/>
                  </a:lnTo>
                  <a:lnTo>
                    <a:pt x="703774" y="347176"/>
                  </a:lnTo>
                  <a:lnTo>
                    <a:pt x="709362" y="352083"/>
                  </a:lnTo>
                  <a:lnTo>
                    <a:pt x="714612" y="356990"/>
                  </a:lnTo>
                  <a:lnTo>
                    <a:pt x="719862" y="362225"/>
                  </a:lnTo>
                  <a:lnTo>
                    <a:pt x="725112" y="367459"/>
                  </a:lnTo>
                  <a:lnTo>
                    <a:pt x="730023" y="372857"/>
                  </a:lnTo>
                  <a:lnTo>
                    <a:pt x="734765" y="378254"/>
                  </a:lnTo>
                  <a:lnTo>
                    <a:pt x="739507" y="383816"/>
                  </a:lnTo>
                  <a:lnTo>
                    <a:pt x="744248" y="389541"/>
                  </a:lnTo>
                  <a:lnTo>
                    <a:pt x="748651" y="395266"/>
                  </a:lnTo>
                  <a:lnTo>
                    <a:pt x="752885" y="401154"/>
                  </a:lnTo>
                  <a:lnTo>
                    <a:pt x="757119" y="407043"/>
                  </a:lnTo>
                  <a:lnTo>
                    <a:pt x="761352" y="412931"/>
                  </a:lnTo>
                  <a:lnTo>
                    <a:pt x="765078" y="418983"/>
                  </a:lnTo>
                  <a:lnTo>
                    <a:pt x="768973" y="425199"/>
                  </a:lnTo>
                  <a:lnTo>
                    <a:pt x="772529" y="431415"/>
                  </a:lnTo>
                  <a:lnTo>
                    <a:pt x="776086" y="437794"/>
                  </a:lnTo>
                  <a:lnTo>
                    <a:pt x="779473" y="444173"/>
                  </a:lnTo>
                  <a:lnTo>
                    <a:pt x="782521" y="450552"/>
                  </a:lnTo>
                  <a:lnTo>
                    <a:pt x="785739" y="457095"/>
                  </a:lnTo>
                  <a:lnTo>
                    <a:pt x="788448" y="463638"/>
                  </a:lnTo>
                  <a:lnTo>
                    <a:pt x="791158" y="470181"/>
                  </a:lnTo>
                  <a:lnTo>
                    <a:pt x="793698" y="476887"/>
                  </a:lnTo>
                  <a:lnTo>
                    <a:pt x="796069" y="483594"/>
                  </a:lnTo>
                  <a:lnTo>
                    <a:pt x="798440" y="490464"/>
                  </a:lnTo>
                  <a:lnTo>
                    <a:pt x="800472" y="497333"/>
                  </a:lnTo>
                  <a:lnTo>
                    <a:pt x="802335" y="504203"/>
                  </a:lnTo>
                  <a:lnTo>
                    <a:pt x="804029" y="511073"/>
                  </a:lnTo>
                  <a:lnTo>
                    <a:pt x="805722" y="517943"/>
                  </a:lnTo>
                  <a:lnTo>
                    <a:pt x="807246" y="524977"/>
                  </a:lnTo>
                  <a:lnTo>
                    <a:pt x="808432" y="532010"/>
                  </a:lnTo>
                  <a:lnTo>
                    <a:pt x="809448" y="539207"/>
                  </a:lnTo>
                  <a:lnTo>
                    <a:pt x="810464" y="546241"/>
                  </a:lnTo>
                  <a:lnTo>
                    <a:pt x="811311" y="553274"/>
                  </a:lnTo>
                  <a:lnTo>
                    <a:pt x="811988" y="560308"/>
                  </a:lnTo>
                  <a:lnTo>
                    <a:pt x="812327" y="567341"/>
                  </a:lnTo>
                  <a:lnTo>
                    <a:pt x="812665" y="574539"/>
                  </a:lnTo>
                  <a:lnTo>
                    <a:pt x="812835" y="581736"/>
                  </a:lnTo>
                  <a:lnTo>
                    <a:pt x="812665" y="588769"/>
                  </a:lnTo>
                  <a:lnTo>
                    <a:pt x="812496" y="595966"/>
                  </a:lnTo>
                  <a:lnTo>
                    <a:pt x="812157" y="603000"/>
                  </a:lnTo>
                  <a:lnTo>
                    <a:pt x="811649" y="610033"/>
                  </a:lnTo>
                  <a:lnTo>
                    <a:pt x="810972" y="617067"/>
                  </a:lnTo>
                  <a:lnTo>
                    <a:pt x="809956" y="624427"/>
                  </a:lnTo>
                  <a:lnTo>
                    <a:pt x="808940" y="631461"/>
                  </a:lnTo>
                  <a:lnTo>
                    <a:pt x="807754" y="638331"/>
                  </a:lnTo>
                  <a:lnTo>
                    <a:pt x="806569" y="645364"/>
                  </a:lnTo>
                  <a:lnTo>
                    <a:pt x="805045" y="652398"/>
                  </a:lnTo>
                  <a:lnTo>
                    <a:pt x="803182" y="659268"/>
                  </a:lnTo>
                  <a:lnTo>
                    <a:pt x="801488" y="666301"/>
                  </a:lnTo>
                  <a:lnTo>
                    <a:pt x="799456" y="673171"/>
                  </a:lnTo>
                  <a:lnTo>
                    <a:pt x="797255" y="679878"/>
                  </a:lnTo>
                  <a:lnTo>
                    <a:pt x="795053" y="686748"/>
                  </a:lnTo>
                  <a:lnTo>
                    <a:pt x="792513" y="693454"/>
                  </a:lnTo>
                  <a:lnTo>
                    <a:pt x="789803" y="700160"/>
                  </a:lnTo>
                  <a:lnTo>
                    <a:pt x="787094" y="706703"/>
                  </a:lnTo>
                  <a:lnTo>
                    <a:pt x="784045" y="713246"/>
                  </a:lnTo>
                  <a:lnTo>
                    <a:pt x="780997" y="719789"/>
                  </a:lnTo>
                  <a:lnTo>
                    <a:pt x="777610" y="726332"/>
                  </a:lnTo>
                  <a:lnTo>
                    <a:pt x="774392" y="732711"/>
                  </a:lnTo>
                  <a:lnTo>
                    <a:pt x="770666" y="738926"/>
                  </a:lnTo>
                  <a:lnTo>
                    <a:pt x="769933" y="740344"/>
                  </a:lnTo>
                  <a:lnTo>
                    <a:pt x="769650" y="740726"/>
                  </a:lnTo>
                  <a:lnTo>
                    <a:pt x="769820" y="740563"/>
                  </a:lnTo>
                  <a:lnTo>
                    <a:pt x="769933" y="740344"/>
                  </a:lnTo>
                  <a:lnTo>
                    <a:pt x="770497" y="739581"/>
                  </a:lnTo>
                  <a:lnTo>
                    <a:pt x="771175" y="738763"/>
                  </a:lnTo>
                  <a:lnTo>
                    <a:pt x="770158" y="740290"/>
                  </a:lnTo>
                  <a:lnTo>
                    <a:pt x="770158" y="740235"/>
                  </a:lnTo>
                  <a:lnTo>
                    <a:pt x="769989" y="740399"/>
                  </a:lnTo>
                  <a:lnTo>
                    <a:pt x="769752" y="740791"/>
                  </a:lnTo>
                  <a:lnTo>
                    <a:pt x="769650" y="740889"/>
                  </a:lnTo>
                  <a:lnTo>
                    <a:pt x="769396" y="741380"/>
                  </a:lnTo>
                  <a:lnTo>
                    <a:pt x="768804" y="742361"/>
                  </a:lnTo>
                  <a:lnTo>
                    <a:pt x="768804" y="742443"/>
                  </a:lnTo>
                  <a:lnTo>
                    <a:pt x="768691" y="742634"/>
                  </a:lnTo>
                  <a:lnTo>
                    <a:pt x="768465" y="742852"/>
                  </a:lnTo>
                  <a:lnTo>
                    <a:pt x="766941" y="746124"/>
                  </a:lnTo>
                  <a:lnTo>
                    <a:pt x="763554" y="752339"/>
                  </a:lnTo>
                  <a:lnTo>
                    <a:pt x="759828" y="758555"/>
                  </a:lnTo>
                  <a:lnTo>
                    <a:pt x="756272" y="764771"/>
                  </a:lnTo>
                  <a:lnTo>
                    <a:pt x="752208" y="770823"/>
                  </a:lnTo>
                  <a:lnTo>
                    <a:pt x="748143" y="776875"/>
                  </a:lnTo>
                  <a:lnTo>
                    <a:pt x="743910" y="783090"/>
                  </a:lnTo>
                  <a:lnTo>
                    <a:pt x="739337" y="789142"/>
                  </a:lnTo>
                  <a:lnTo>
                    <a:pt x="730531" y="801247"/>
                  </a:lnTo>
                  <a:lnTo>
                    <a:pt x="721556" y="813678"/>
                  </a:lnTo>
                  <a:lnTo>
                    <a:pt x="717152" y="820057"/>
                  </a:lnTo>
                  <a:lnTo>
                    <a:pt x="712749" y="826600"/>
                  </a:lnTo>
                  <a:lnTo>
                    <a:pt x="708515" y="832979"/>
                  </a:lnTo>
                  <a:lnTo>
                    <a:pt x="704620" y="839686"/>
                  </a:lnTo>
                  <a:lnTo>
                    <a:pt x="700556" y="846392"/>
                  </a:lnTo>
                  <a:lnTo>
                    <a:pt x="696661" y="853098"/>
                  </a:lnTo>
                  <a:lnTo>
                    <a:pt x="693105" y="860295"/>
                  </a:lnTo>
                  <a:lnTo>
                    <a:pt x="689549" y="867165"/>
                  </a:lnTo>
                  <a:lnTo>
                    <a:pt x="686500" y="874362"/>
                  </a:lnTo>
                  <a:lnTo>
                    <a:pt x="683452" y="881396"/>
                  </a:lnTo>
                  <a:lnTo>
                    <a:pt x="680743" y="888757"/>
                  </a:lnTo>
                  <a:lnTo>
                    <a:pt x="678203" y="896281"/>
                  </a:lnTo>
                  <a:lnTo>
                    <a:pt x="676001" y="903642"/>
                  </a:lnTo>
                  <a:lnTo>
                    <a:pt x="673969" y="911002"/>
                  </a:lnTo>
                  <a:lnTo>
                    <a:pt x="672106" y="918526"/>
                  </a:lnTo>
                  <a:lnTo>
                    <a:pt x="670582" y="926051"/>
                  </a:lnTo>
                  <a:lnTo>
                    <a:pt x="669227" y="933575"/>
                  </a:lnTo>
                  <a:lnTo>
                    <a:pt x="668211" y="941099"/>
                  </a:lnTo>
                  <a:lnTo>
                    <a:pt x="667364" y="948623"/>
                  </a:lnTo>
                  <a:lnTo>
                    <a:pt x="666687" y="956311"/>
                  </a:lnTo>
                  <a:lnTo>
                    <a:pt x="666009" y="963999"/>
                  </a:lnTo>
                  <a:lnTo>
                    <a:pt x="665840" y="971523"/>
                  </a:lnTo>
                  <a:lnTo>
                    <a:pt x="665671" y="979047"/>
                  </a:lnTo>
                  <a:lnTo>
                    <a:pt x="665840" y="986735"/>
                  </a:lnTo>
                  <a:lnTo>
                    <a:pt x="666179" y="994259"/>
                  </a:lnTo>
                  <a:lnTo>
                    <a:pt x="666687" y="1001784"/>
                  </a:lnTo>
                  <a:lnTo>
                    <a:pt x="667703" y="994259"/>
                  </a:lnTo>
                  <a:lnTo>
                    <a:pt x="668549" y="986899"/>
                  </a:lnTo>
                  <a:lnTo>
                    <a:pt x="669735" y="979374"/>
                  </a:lnTo>
                  <a:lnTo>
                    <a:pt x="670920" y="972014"/>
                  </a:lnTo>
                  <a:lnTo>
                    <a:pt x="672275" y="964653"/>
                  </a:lnTo>
                  <a:lnTo>
                    <a:pt x="673969" y="957293"/>
                  </a:lnTo>
                  <a:lnTo>
                    <a:pt x="675662" y="949932"/>
                  </a:lnTo>
                  <a:lnTo>
                    <a:pt x="677525" y="942898"/>
                  </a:lnTo>
                  <a:lnTo>
                    <a:pt x="679557" y="935701"/>
                  </a:lnTo>
                  <a:lnTo>
                    <a:pt x="681759" y="928668"/>
                  </a:lnTo>
                  <a:lnTo>
                    <a:pt x="683960" y="921634"/>
                  </a:lnTo>
                  <a:lnTo>
                    <a:pt x="686670" y="914764"/>
                  </a:lnTo>
                  <a:lnTo>
                    <a:pt x="689379" y="908058"/>
                  </a:lnTo>
                  <a:lnTo>
                    <a:pt x="692428" y="901188"/>
                  </a:lnTo>
                  <a:lnTo>
                    <a:pt x="695476" y="894482"/>
                  </a:lnTo>
                  <a:lnTo>
                    <a:pt x="698863" y="887939"/>
                  </a:lnTo>
                  <a:lnTo>
                    <a:pt x="702250" y="881396"/>
                  </a:lnTo>
                  <a:lnTo>
                    <a:pt x="705975" y="875180"/>
                  </a:lnTo>
                  <a:lnTo>
                    <a:pt x="709701" y="868801"/>
                  </a:lnTo>
                  <a:lnTo>
                    <a:pt x="713765" y="862749"/>
                  </a:lnTo>
                  <a:lnTo>
                    <a:pt x="717999" y="856697"/>
                  </a:lnTo>
                  <a:lnTo>
                    <a:pt x="722064" y="850645"/>
                  </a:lnTo>
                  <a:lnTo>
                    <a:pt x="726636" y="844756"/>
                  </a:lnTo>
                  <a:lnTo>
                    <a:pt x="731209" y="838868"/>
                  </a:lnTo>
                  <a:lnTo>
                    <a:pt x="740523" y="827254"/>
                  </a:lnTo>
                  <a:lnTo>
                    <a:pt x="750176" y="815641"/>
                  </a:lnTo>
                  <a:lnTo>
                    <a:pt x="759998" y="803864"/>
                  </a:lnTo>
                  <a:lnTo>
                    <a:pt x="769820" y="791923"/>
                  </a:lnTo>
                  <a:lnTo>
                    <a:pt x="774562" y="785708"/>
                  </a:lnTo>
                  <a:lnTo>
                    <a:pt x="779473" y="779328"/>
                  </a:lnTo>
                  <a:lnTo>
                    <a:pt x="783876" y="772949"/>
                  </a:lnTo>
                  <a:lnTo>
                    <a:pt x="788279" y="766243"/>
                  </a:lnTo>
                  <a:lnTo>
                    <a:pt x="790481" y="762971"/>
                  </a:lnTo>
                  <a:lnTo>
                    <a:pt x="792682" y="759373"/>
                  </a:lnTo>
                  <a:lnTo>
                    <a:pt x="794037" y="756756"/>
                  </a:lnTo>
                  <a:lnTo>
                    <a:pt x="794545" y="756101"/>
                  </a:lnTo>
                  <a:lnTo>
                    <a:pt x="794884" y="755447"/>
                  </a:lnTo>
                  <a:lnTo>
                    <a:pt x="795053" y="755120"/>
                  </a:lnTo>
                  <a:lnTo>
                    <a:pt x="795392" y="754466"/>
                  </a:lnTo>
                  <a:lnTo>
                    <a:pt x="796069" y="753484"/>
                  </a:lnTo>
                  <a:lnTo>
                    <a:pt x="800303" y="746778"/>
                  </a:lnTo>
                  <a:lnTo>
                    <a:pt x="804537" y="740071"/>
                  </a:lnTo>
                  <a:lnTo>
                    <a:pt x="808262" y="733202"/>
                  </a:lnTo>
                  <a:lnTo>
                    <a:pt x="811988" y="726004"/>
                  </a:lnTo>
                  <a:lnTo>
                    <a:pt x="815544" y="718971"/>
                  </a:lnTo>
                  <a:lnTo>
                    <a:pt x="818931" y="711774"/>
                  </a:lnTo>
                  <a:lnTo>
                    <a:pt x="821979" y="704577"/>
                  </a:lnTo>
                  <a:lnTo>
                    <a:pt x="825028" y="697380"/>
                  </a:lnTo>
                  <a:lnTo>
                    <a:pt x="827906" y="690019"/>
                  </a:lnTo>
                  <a:lnTo>
                    <a:pt x="830616" y="682331"/>
                  </a:lnTo>
                  <a:lnTo>
                    <a:pt x="832987" y="674971"/>
                  </a:lnTo>
                  <a:lnTo>
                    <a:pt x="835188" y="667283"/>
                  </a:lnTo>
                  <a:lnTo>
                    <a:pt x="837221" y="659595"/>
                  </a:lnTo>
                  <a:lnTo>
                    <a:pt x="839083" y="651907"/>
                  </a:lnTo>
                  <a:lnTo>
                    <a:pt x="840608" y="644219"/>
                  </a:lnTo>
                  <a:lnTo>
                    <a:pt x="842301" y="636532"/>
                  </a:lnTo>
                  <a:lnTo>
                    <a:pt x="843487" y="628680"/>
                  </a:lnTo>
                  <a:lnTo>
                    <a:pt x="844503" y="620829"/>
                  </a:lnTo>
                  <a:lnTo>
                    <a:pt x="845349" y="613141"/>
                  </a:lnTo>
                  <a:lnTo>
                    <a:pt x="846027" y="605126"/>
                  </a:lnTo>
                  <a:lnTo>
                    <a:pt x="846535" y="597275"/>
                  </a:lnTo>
                  <a:lnTo>
                    <a:pt x="846874" y="589423"/>
                  </a:lnTo>
                  <a:lnTo>
                    <a:pt x="846874" y="581572"/>
                  </a:lnTo>
                  <a:lnTo>
                    <a:pt x="846874" y="573557"/>
                  </a:lnTo>
                  <a:lnTo>
                    <a:pt x="846535" y="565869"/>
                  </a:lnTo>
                  <a:lnTo>
                    <a:pt x="846027" y="558018"/>
                  </a:lnTo>
                  <a:lnTo>
                    <a:pt x="845349" y="550003"/>
                  </a:lnTo>
                  <a:lnTo>
                    <a:pt x="844503" y="542152"/>
                  </a:lnTo>
                  <a:lnTo>
                    <a:pt x="843487" y="534464"/>
                  </a:lnTo>
                  <a:lnTo>
                    <a:pt x="842301" y="526449"/>
                  </a:lnTo>
                  <a:lnTo>
                    <a:pt x="840608" y="518761"/>
                  </a:lnTo>
                  <a:lnTo>
                    <a:pt x="839083" y="511073"/>
                  </a:lnTo>
                  <a:lnTo>
                    <a:pt x="837221" y="503386"/>
                  </a:lnTo>
                  <a:lnTo>
                    <a:pt x="835019" y="495698"/>
                  </a:lnTo>
                  <a:lnTo>
                    <a:pt x="832817" y="488174"/>
                  </a:lnTo>
                  <a:lnTo>
                    <a:pt x="830447" y="480649"/>
                  </a:lnTo>
                  <a:lnTo>
                    <a:pt x="827737" y="473289"/>
                  </a:lnTo>
                  <a:lnTo>
                    <a:pt x="825028" y="465764"/>
                  </a:lnTo>
                  <a:lnTo>
                    <a:pt x="821979" y="458404"/>
                  </a:lnTo>
                  <a:lnTo>
                    <a:pt x="818931" y="451207"/>
                  </a:lnTo>
                  <a:lnTo>
                    <a:pt x="815375" y="444010"/>
                  </a:lnTo>
                  <a:lnTo>
                    <a:pt x="811988" y="436976"/>
                  </a:lnTo>
                  <a:lnTo>
                    <a:pt x="808093" y="429943"/>
                  </a:lnTo>
                  <a:lnTo>
                    <a:pt x="804198" y="422909"/>
                  </a:lnTo>
                  <a:lnTo>
                    <a:pt x="800303" y="416039"/>
                  </a:lnTo>
                  <a:lnTo>
                    <a:pt x="795900" y="409333"/>
                  </a:lnTo>
                  <a:lnTo>
                    <a:pt x="791497" y="402790"/>
                  </a:lnTo>
                  <a:lnTo>
                    <a:pt x="787094" y="396247"/>
                  </a:lnTo>
                  <a:lnTo>
                    <a:pt x="782352" y="389868"/>
                  </a:lnTo>
                  <a:lnTo>
                    <a:pt x="777441" y="383652"/>
                  </a:lnTo>
                  <a:lnTo>
                    <a:pt x="772360" y="377437"/>
                  </a:lnTo>
                  <a:lnTo>
                    <a:pt x="767280" y="371548"/>
                  </a:lnTo>
                  <a:lnTo>
                    <a:pt x="761860" y="365496"/>
                  </a:lnTo>
                  <a:lnTo>
                    <a:pt x="756441" y="359771"/>
                  </a:lnTo>
                  <a:lnTo>
                    <a:pt x="750684" y="354210"/>
                  </a:lnTo>
                  <a:lnTo>
                    <a:pt x="744926" y="348648"/>
                  </a:lnTo>
                  <a:lnTo>
                    <a:pt x="738999" y="343250"/>
                  </a:lnTo>
                  <a:lnTo>
                    <a:pt x="732902" y="338016"/>
                  </a:lnTo>
                  <a:lnTo>
                    <a:pt x="726805" y="333109"/>
                  </a:lnTo>
                  <a:lnTo>
                    <a:pt x="720539" y="328202"/>
                  </a:lnTo>
                  <a:lnTo>
                    <a:pt x="714104" y="323295"/>
                  </a:lnTo>
                  <a:lnTo>
                    <a:pt x="707669" y="318715"/>
                  </a:lnTo>
                  <a:lnTo>
                    <a:pt x="701064" y="314135"/>
                  </a:lnTo>
                  <a:lnTo>
                    <a:pt x="694460" y="310046"/>
                  </a:lnTo>
                  <a:lnTo>
                    <a:pt x="687517" y="305793"/>
                  </a:lnTo>
                  <a:lnTo>
                    <a:pt x="680743" y="301867"/>
                  </a:lnTo>
                  <a:lnTo>
                    <a:pt x="673630" y="298105"/>
                  </a:lnTo>
                  <a:lnTo>
                    <a:pt x="666687" y="294343"/>
                  </a:lnTo>
                  <a:lnTo>
                    <a:pt x="659235" y="291072"/>
                  </a:lnTo>
                  <a:lnTo>
                    <a:pt x="652122" y="287637"/>
                  </a:lnTo>
                  <a:lnTo>
                    <a:pt x="644671" y="284692"/>
                  </a:lnTo>
                  <a:lnTo>
                    <a:pt x="637389" y="281585"/>
                  </a:lnTo>
                  <a:lnTo>
                    <a:pt x="629938" y="278967"/>
                  </a:lnTo>
                  <a:lnTo>
                    <a:pt x="622317" y="276350"/>
                  </a:lnTo>
                  <a:lnTo>
                    <a:pt x="614697" y="274060"/>
                  </a:lnTo>
                  <a:lnTo>
                    <a:pt x="607076" y="271770"/>
                  </a:lnTo>
                  <a:lnTo>
                    <a:pt x="599455" y="269807"/>
                  </a:lnTo>
                  <a:lnTo>
                    <a:pt x="591834" y="268172"/>
                  </a:lnTo>
                  <a:lnTo>
                    <a:pt x="583875" y="266536"/>
                  </a:lnTo>
                  <a:lnTo>
                    <a:pt x="576085" y="265064"/>
                  </a:lnTo>
                  <a:lnTo>
                    <a:pt x="568295" y="263919"/>
                  </a:lnTo>
                  <a:lnTo>
                    <a:pt x="560505" y="262774"/>
                  </a:lnTo>
                  <a:lnTo>
                    <a:pt x="552546" y="261956"/>
                  </a:lnTo>
                  <a:lnTo>
                    <a:pt x="544756" y="261465"/>
                  </a:lnTo>
                  <a:lnTo>
                    <a:pt x="536965" y="260975"/>
                  </a:lnTo>
                  <a:lnTo>
                    <a:pt x="529175" y="260811"/>
                  </a:lnTo>
                  <a:close/>
                  <a:moveTo>
                    <a:pt x="509791" y="227108"/>
                  </a:moveTo>
                  <a:lnTo>
                    <a:pt x="518947" y="227272"/>
                  </a:lnTo>
                  <a:lnTo>
                    <a:pt x="528272" y="227599"/>
                  </a:lnTo>
                  <a:lnTo>
                    <a:pt x="537597" y="228254"/>
                  </a:lnTo>
                  <a:lnTo>
                    <a:pt x="546583" y="228908"/>
                  </a:lnTo>
                  <a:lnTo>
                    <a:pt x="555909" y="229890"/>
                  </a:lnTo>
                  <a:lnTo>
                    <a:pt x="564725" y="231199"/>
                  </a:lnTo>
                  <a:lnTo>
                    <a:pt x="573881" y="232672"/>
                  </a:lnTo>
                  <a:lnTo>
                    <a:pt x="582697" y="234308"/>
                  </a:lnTo>
                  <a:lnTo>
                    <a:pt x="591683" y="236272"/>
                  </a:lnTo>
                  <a:lnTo>
                    <a:pt x="600330" y="238235"/>
                  </a:lnTo>
                  <a:lnTo>
                    <a:pt x="608808" y="240363"/>
                  </a:lnTo>
                  <a:lnTo>
                    <a:pt x="617455" y="242981"/>
                  </a:lnTo>
                  <a:lnTo>
                    <a:pt x="625932" y="245599"/>
                  </a:lnTo>
                  <a:lnTo>
                    <a:pt x="634240" y="248545"/>
                  </a:lnTo>
                  <a:lnTo>
                    <a:pt x="642718" y="251490"/>
                  </a:lnTo>
                  <a:lnTo>
                    <a:pt x="650856" y="254763"/>
                  </a:lnTo>
                  <a:lnTo>
                    <a:pt x="658825" y="258036"/>
                  </a:lnTo>
                  <a:lnTo>
                    <a:pt x="666964" y="261799"/>
                  </a:lnTo>
                  <a:lnTo>
                    <a:pt x="674763" y="265400"/>
                  </a:lnTo>
                  <a:lnTo>
                    <a:pt x="682393" y="269491"/>
                  </a:lnTo>
                  <a:lnTo>
                    <a:pt x="690022" y="273581"/>
                  </a:lnTo>
                  <a:lnTo>
                    <a:pt x="697652" y="277836"/>
                  </a:lnTo>
                  <a:lnTo>
                    <a:pt x="705112" y="282254"/>
                  </a:lnTo>
                  <a:lnTo>
                    <a:pt x="712403" y="287000"/>
                  </a:lnTo>
                  <a:lnTo>
                    <a:pt x="719524" y="291745"/>
                  </a:lnTo>
                  <a:lnTo>
                    <a:pt x="726645" y="296818"/>
                  </a:lnTo>
                  <a:lnTo>
                    <a:pt x="733427" y="301727"/>
                  </a:lnTo>
                  <a:lnTo>
                    <a:pt x="740209" y="307127"/>
                  </a:lnTo>
                  <a:lnTo>
                    <a:pt x="746821" y="312528"/>
                  </a:lnTo>
                  <a:lnTo>
                    <a:pt x="753434" y="318091"/>
                  </a:lnTo>
                  <a:lnTo>
                    <a:pt x="759707" y="323818"/>
                  </a:lnTo>
                  <a:lnTo>
                    <a:pt x="765981" y="329710"/>
                  </a:lnTo>
                  <a:lnTo>
                    <a:pt x="772084" y="335764"/>
                  </a:lnTo>
                  <a:lnTo>
                    <a:pt x="778018" y="341818"/>
                  </a:lnTo>
                  <a:lnTo>
                    <a:pt x="783783" y="348200"/>
                  </a:lnTo>
                  <a:lnTo>
                    <a:pt x="789379" y="354582"/>
                  </a:lnTo>
                  <a:lnTo>
                    <a:pt x="794974" y="361128"/>
                  </a:lnTo>
                  <a:lnTo>
                    <a:pt x="800230" y="367673"/>
                  </a:lnTo>
                  <a:lnTo>
                    <a:pt x="805485" y="374546"/>
                  </a:lnTo>
                  <a:lnTo>
                    <a:pt x="810233" y="381583"/>
                  </a:lnTo>
                  <a:lnTo>
                    <a:pt x="815150" y="388619"/>
                  </a:lnTo>
                  <a:lnTo>
                    <a:pt x="819728" y="395655"/>
                  </a:lnTo>
                  <a:lnTo>
                    <a:pt x="824306" y="403020"/>
                  </a:lnTo>
                  <a:lnTo>
                    <a:pt x="828375" y="410383"/>
                  </a:lnTo>
                  <a:lnTo>
                    <a:pt x="832614" y="417911"/>
                  </a:lnTo>
                  <a:lnTo>
                    <a:pt x="836513" y="425438"/>
                  </a:lnTo>
                  <a:lnTo>
                    <a:pt x="840244" y="433129"/>
                  </a:lnTo>
                  <a:lnTo>
                    <a:pt x="843804" y="440820"/>
                  </a:lnTo>
                  <a:lnTo>
                    <a:pt x="847026" y="448838"/>
                  </a:lnTo>
                  <a:lnTo>
                    <a:pt x="850247" y="456857"/>
                  </a:lnTo>
                  <a:lnTo>
                    <a:pt x="853129" y="464875"/>
                  </a:lnTo>
                  <a:lnTo>
                    <a:pt x="856012" y="473220"/>
                  </a:lnTo>
                  <a:lnTo>
                    <a:pt x="858555" y="481402"/>
                  </a:lnTo>
                  <a:lnTo>
                    <a:pt x="860759" y="489584"/>
                  </a:lnTo>
                  <a:lnTo>
                    <a:pt x="862963" y="498093"/>
                  </a:lnTo>
                  <a:lnTo>
                    <a:pt x="864828" y="506603"/>
                  </a:lnTo>
                  <a:lnTo>
                    <a:pt x="866524" y="515275"/>
                  </a:lnTo>
                  <a:lnTo>
                    <a:pt x="868219" y="523948"/>
                  </a:lnTo>
                  <a:lnTo>
                    <a:pt x="869406" y="532457"/>
                  </a:lnTo>
                  <a:lnTo>
                    <a:pt x="870423" y="541457"/>
                  </a:lnTo>
                  <a:lnTo>
                    <a:pt x="871101" y="550130"/>
                  </a:lnTo>
                  <a:lnTo>
                    <a:pt x="871780" y="559130"/>
                  </a:lnTo>
                  <a:lnTo>
                    <a:pt x="872118" y="568130"/>
                  </a:lnTo>
                  <a:lnTo>
                    <a:pt x="872288" y="577131"/>
                  </a:lnTo>
                  <a:lnTo>
                    <a:pt x="872118" y="583349"/>
                  </a:lnTo>
                  <a:lnTo>
                    <a:pt x="871949" y="589567"/>
                  </a:lnTo>
                  <a:lnTo>
                    <a:pt x="871780" y="595622"/>
                  </a:lnTo>
                  <a:lnTo>
                    <a:pt x="871271" y="601676"/>
                  </a:lnTo>
                  <a:lnTo>
                    <a:pt x="870932" y="607895"/>
                  </a:lnTo>
                  <a:lnTo>
                    <a:pt x="870254" y="613949"/>
                  </a:lnTo>
                  <a:lnTo>
                    <a:pt x="869576" y="619840"/>
                  </a:lnTo>
                  <a:lnTo>
                    <a:pt x="868897" y="625895"/>
                  </a:lnTo>
                  <a:lnTo>
                    <a:pt x="867880" y="631786"/>
                  </a:lnTo>
                  <a:lnTo>
                    <a:pt x="866693" y="637677"/>
                  </a:lnTo>
                  <a:lnTo>
                    <a:pt x="865676" y="643567"/>
                  </a:lnTo>
                  <a:lnTo>
                    <a:pt x="864489" y="649459"/>
                  </a:lnTo>
                  <a:lnTo>
                    <a:pt x="863302" y="655350"/>
                  </a:lnTo>
                  <a:lnTo>
                    <a:pt x="861776" y="661077"/>
                  </a:lnTo>
                  <a:lnTo>
                    <a:pt x="860250" y="666804"/>
                  </a:lnTo>
                  <a:lnTo>
                    <a:pt x="858555" y="672532"/>
                  </a:lnTo>
                  <a:lnTo>
                    <a:pt x="855164" y="683659"/>
                  </a:lnTo>
                  <a:lnTo>
                    <a:pt x="851264" y="694786"/>
                  </a:lnTo>
                  <a:lnTo>
                    <a:pt x="846856" y="705750"/>
                  </a:lnTo>
                  <a:lnTo>
                    <a:pt x="842448" y="716550"/>
                  </a:lnTo>
                  <a:lnTo>
                    <a:pt x="837361" y="727187"/>
                  </a:lnTo>
                  <a:lnTo>
                    <a:pt x="831935" y="737496"/>
                  </a:lnTo>
                  <a:lnTo>
                    <a:pt x="826340" y="747805"/>
                  </a:lnTo>
                  <a:lnTo>
                    <a:pt x="820236" y="757787"/>
                  </a:lnTo>
                  <a:lnTo>
                    <a:pt x="820236" y="757951"/>
                  </a:lnTo>
                  <a:lnTo>
                    <a:pt x="820067" y="758114"/>
                  </a:lnTo>
                  <a:lnTo>
                    <a:pt x="820067" y="758278"/>
                  </a:lnTo>
                  <a:lnTo>
                    <a:pt x="819897" y="758606"/>
                  </a:lnTo>
                  <a:lnTo>
                    <a:pt x="815828" y="765642"/>
                  </a:lnTo>
                  <a:lnTo>
                    <a:pt x="811929" y="772678"/>
                  </a:lnTo>
                  <a:lnTo>
                    <a:pt x="807520" y="779387"/>
                  </a:lnTo>
                  <a:lnTo>
                    <a:pt x="803112" y="785933"/>
                  </a:lnTo>
                  <a:lnTo>
                    <a:pt x="798534" y="792478"/>
                  </a:lnTo>
                  <a:lnTo>
                    <a:pt x="793956" y="798860"/>
                  </a:lnTo>
                  <a:lnTo>
                    <a:pt x="784292" y="811624"/>
                  </a:lnTo>
                  <a:lnTo>
                    <a:pt x="774628" y="824224"/>
                  </a:lnTo>
                  <a:lnTo>
                    <a:pt x="764624" y="837152"/>
                  </a:lnTo>
                  <a:lnTo>
                    <a:pt x="759707" y="843697"/>
                  </a:lnTo>
                  <a:lnTo>
                    <a:pt x="755130" y="850570"/>
                  </a:lnTo>
                  <a:lnTo>
                    <a:pt x="750382" y="857443"/>
                  </a:lnTo>
                  <a:lnTo>
                    <a:pt x="745634" y="864480"/>
                  </a:lnTo>
                  <a:lnTo>
                    <a:pt x="741057" y="872007"/>
                  </a:lnTo>
                  <a:lnTo>
                    <a:pt x="736818" y="879698"/>
                  </a:lnTo>
                  <a:lnTo>
                    <a:pt x="732579" y="887552"/>
                  </a:lnTo>
                  <a:lnTo>
                    <a:pt x="728340" y="895734"/>
                  </a:lnTo>
                  <a:lnTo>
                    <a:pt x="724611" y="904407"/>
                  </a:lnTo>
                  <a:lnTo>
                    <a:pt x="720880" y="913407"/>
                  </a:lnTo>
                  <a:lnTo>
                    <a:pt x="717489" y="922898"/>
                  </a:lnTo>
                  <a:lnTo>
                    <a:pt x="714268" y="932717"/>
                  </a:lnTo>
                  <a:lnTo>
                    <a:pt x="711555" y="943026"/>
                  </a:lnTo>
                  <a:lnTo>
                    <a:pt x="710029" y="948426"/>
                  </a:lnTo>
                  <a:lnTo>
                    <a:pt x="708842" y="953826"/>
                  </a:lnTo>
                  <a:lnTo>
                    <a:pt x="707655" y="959390"/>
                  </a:lnTo>
                  <a:lnTo>
                    <a:pt x="706638" y="965281"/>
                  </a:lnTo>
                  <a:lnTo>
                    <a:pt x="705621" y="971171"/>
                  </a:lnTo>
                  <a:lnTo>
                    <a:pt x="704603" y="977226"/>
                  </a:lnTo>
                  <a:lnTo>
                    <a:pt x="703586" y="983281"/>
                  </a:lnTo>
                  <a:lnTo>
                    <a:pt x="702908" y="989663"/>
                  </a:lnTo>
                  <a:lnTo>
                    <a:pt x="702230" y="996208"/>
                  </a:lnTo>
                  <a:lnTo>
                    <a:pt x="701721" y="1002754"/>
                  </a:lnTo>
                  <a:lnTo>
                    <a:pt x="701382" y="1009626"/>
                  </a:lnTo>
                  <a:lnTo>
                    <a:pt x="700873" y="1016499"/>
                  </a:lnTo>
                  <a:lnTo>
                    <a:pt x="700704" y="1023863"/>
                  </a:lnTo>
                  <a:lnTo>
                    <a:pt x="700534" y="1031063"/>
                  </a:lnTo>
                  <a:lnTo>
                    <a:pt x="700365" y="1033845"/>
                  </a:lnTo>
                  <a:lnTo>
                    <a:pt x="699856" y="1036791"/>
                  </a:lnTo>
                  <a:lnTo>
                    <a:pt x="699178" y="1039572"/>
                  </a:lnTo>
                  <a:lnTo>
                    <a:pt x="698161" y="1042354"/>
                  </a:lnTo>
                  <a:lnTo>
                    <a:pt x="696804" y="1044645"/>
                  </a:lnTo>
                  <a:lnTo>
                    <a:pt x="695278" y="1047100"/>
                  </a:lnTo>
                  <a:lnTo>
                    <a:pt x="693583" y="1049391"/>
                  </a:lnTo>
                  <a:lnTo>
                    <a:pt x="691548" y="1051354"/>
                  </a:lnTo>
                  <a:lnTo>
                    <a:pt x="689514" y="1053154"/>
                  </a:lnTo>
                  <a:lnTo>
                    <a:pt x="687310" y="1054954"/>
                  </a:lnTo>
                  <a:lnTo>
                    <a:pt x="684766" y="1056264"/>
                  </a:lnTo>
                  <a:lnTo>
                    <a:pt x="682223" y="1057573"/>
                  </a:lnTo>
                  <a:lnTo>
                    <a:pt x="679510" y="1058391"/>
                  </a:lnTo>
                  <a:lnTo>
                    <a:pt x="676628" y="1059209"/>
                  </a:lnTo>
                  <a:lnTo>
                    <a:pt x="673746" y="1059700"/>
                  </a:lnTo>
                  <a:lnTo>
                    <a:pt x="670524" y="1059864"/>
                  </a:lnTo>
                  <a:lnTo>
                    <a:pt x="509791" y="1059864"/>
                  </a:lnTo>
                  <a:lnTo>
                    <a:pt x="348718" y="1059864"/>
                  </a:lnTo>
                  <a:lnTo>
                    <a:pt x="345497" y="1059700"/>
                  </a:lnTo>
                  <a:lnTo>
                    <a:pt x="342615" y="1059209"/>
                  </a:lnTo>
                  <a:lnTo>
                    <a:pt x="339733" y="1058391"/>
                  </a:lnTo>
                  <a:lnTo>
                    <a:pt x="337020" y="1057573"/>
                  </a:lnTo>
                  <a:lnTo>
                    <a:pt x="334477" y="1056264"/>
                  </a:lnTo>
                  <a:lnTo>
                    <a:pt x="331933" y="1054954"/>
                  </a:lnTo>
                  <a:lnTo>
                    <a:pt x="329729" y="1053154"/>
                  </a:lnTo>
                  <a:lnTo>
                    <a:pt x="327525" y="1051354"/>
                  </a:lnTo>
                  <a:lnTo>
                    <a:pt x="325660" y="1049391"/>
                  </a:lnTo>
                  <a:lnTo>
                    <a:pt x="323965" y="1047100"/>
                  </a:lnTo>
                  <a:lnTo>
                    <a:pt x="322438" y="1044809"/>
                  </a:lnTo>
                  <a:lnTo>
                    <a:pt x="321082" y="1042354"/>
                  </a:lnTo>
                  <a:lnTo>
                    <a:pt x="320065" y="1039572"/>
                  </a:lnTo>
                  <a:lnTo>
                    <a:pt x="319386" y="1036954"/>
                  </a:lnTo>
                  <a:lnTo>
                    <a:pt x="318878" y="1034009"/>
                  </a:lnTo>
                  <a:lnTo>
                    <a:pt x="318708" y="1031063"/>
                  </a:lnTo>
                  <a:lnTo>
                    <a:pt x="318539" y="1023863"/>
                  </a:lnTo>
                  <a:lnTo>
                    <a:pt x="318369" y="1016499"/>
                  </a:lnTo>
                  <a:lnTo>
                    <a:pt x="318030" y="1009626"/>
                  </a:lnTo>
                  <a:lnTo>
                    <a:pt x="317521" y="1002754"/>
                  </a:lnTo>
                  <a:lnTo>
                    <a:pt x="317013" y="996208"/>
                  </a:lnTo>
                  <a:lnTo>
                    <a:pt x="316335" y="989663"/>
                  </a:lnTo>
                  <a:lnTo>
                    <a:pt x="315656" y="983281"/>
                  </a:lnTo>
                  <a:lnTo>
                    <a:pt x="314639" y="977226"/>
                  </a:lnTo>
                  <a:lnTo>
                    <a:pt x="313622" y="971171"/>
                  </a:lnTo>
                  <a:lnTo>
                    <a:pt x="312774" y="965281"/>
                  </a:lnTo>
                  <a:lnTo>
                    <a:pt x="311587" y="959553"/>
                  </a:lnTo>
                  <a:lnTo>
                    <a:pt x="310400" y="953826"/>
                  </a:lnTo>
                  <a:lnTo>
                    <a:pt x="309214" y="948426"/>
                  </a:lnTo>
                  <a:lnTo>
                    <a:pt x="307857" y="943026"/>
                  </a:lnTo>
                  <a:lnTo>
                    <a:pt x="304975" y="932717"/>
                  </a:lnTo>
                  <a:lnTo>
                    <a:pt x="301753" y="922898"/>
                  </a:lnTo>
                  <a:lnTo>
                    <a:pt x="298363" y="913407"/>
                  </a:lnTo>
                  <a:lnTo>
                    <a:pt x="294632" y="904407"/>
                  </a:lnTo>
                  <a:lnTo>
                    <a:pt x="290902" y="895734"/>
                  </a:lnTo>
                  <a:lnTo>
                    <a:pt x="286833" y="887552"/>
                  </a:lnTo>
                  <a:lnTo>
                    <a:pt x="282425" y="879698"/>
                  </a:lnTo>
                  <a:lnTo>
                    <a:pt x="278186" y="872007"/>
                  </a:lnTo>
                  <a:lnTo>
                    <a:pt x="273608" y="864480"/>
                  </a:lnTo>
                  <a:lnTo>
                    <a:pt x="268861" y="857443"/>
                  </a:lnTo>
                  <a:lnTo>
                    <a:pt x="264114" y="850570"/>
                  </a:lnTo>
                  <a:lnTo>
                    <a:pt x="259535" y="843697"/>
                  </a:lnTo>
                  <a:lnTo>
                    <a:pt x="254618" y="837152"/>
                  </a:lnTo>
                  <a:lnTo>
                    <a:pt x="244785" y="824224"/>
                  </a:lnTo>
                  <a:lnTo>
                    <a:pt x="234951" y="811624"/>
                  </a:lnTo>
                  <a:lnTo>
                    <a:pt x="225286" y="798860"/>
                  </a:lnTo>
                  <a:lnTo>
                    <a:pt x="220709" y="792478"/>
                  </a:lnTo>
                  <a:lnTo>
                    <a:pt x="216131" y="785933"/>
                  </a:lnTo>
                  <a:lnTo>
                    <a:pt x="211722" y="779387"/>
                  </a:lnTo>
                  <a:lnTo>
                    <a:pt x="207314" y="772678"/>
                  </a:lnTo>
                  <a:lnTo>
                    <a:pt x="203415" y="765642"/>
                  </a:lnTo>
                  <a:lnTo>
                    <a:pt x="199346" y="758606"/>
                  </a:lnTo>
                  <a:lnTo>
                    <a:pt x="199176" y="758278"/>
                  </a:lnTo>
                  <a:lnTo>
                    <a:pt x="199006" y="758114"/>
                  </a:lnTo>
                  <a:lnTo>
                    <a:pt x="199176" y="758114"/>
                  </a:lnTo>
                  <a:lnTo>
                    <a:pt x="199176" y="757951"/>
                  </a:lnTo>
                  <a:lnTo>
                    <a:pt x="199006" y="757787"/>
                  </a:lnTo>
                  <a:lnTo>
                    <a:pt x="192902" y="747805"/>
                  </a:lnTo>
                  <a:lnTo>
                    <a:pt x="187307" y="737496"/>
                  </a:lnTo>
                  <a:lnTo>
                    <a:pt x="181882" y="727187"/>
                  </a:lnTo>
                  <a:lnTo>
                    <a:pt x="176796" y="716550"/>
                  </a:lnTo>
                  <a:lnTo>
                    <a:pt x="172387" y="705750"/>
                  </a:lnTo>
                  <a:lnTo>
                    <a:pt x="167979" y="694786"/>
                  </a:lnTo>
                  <a:lnTo>
                    <a:pt x="164079" y="683659"/>
                  </a:lnTo>
                  <a:lnTo>
                    <a:pt x="160688" y="672532"/>
                  </a:lnTo>
                  <a:lnTo>
                    <a:pt x="158993" y="666804"/>
                  </a:lnTo>
                  <a:lnTo>
                    <a:pt x="157467" y="661077"/>
                  </a:lnTo>
                  <a:lnTo>
                    <a:pt x="156110" y="655350"/>
                  </a:lnTo>
                  <a:lnTo>
                    <a:pt x="154754" y="649459"/>
                  </a:lnTo>
                  <a:lnTo>
                    <a:pt x="153567" y="643567"/>
                  </a:lnTo>
                  <a:lnTo>
                    <a:pt x="152550" y="637677"/>
                  </a:lnTo>
                  <a:lnTo>
                    <a:pt x="151363" y="631786"/>
                  </a:lnTo>
                  <a:lnTo>
                    <a:pt x="150515" y="625895"/>
                  </a:lnTo>
                  <a:lnTo>
                    <a:pt x="149667" y="619840"/>
                  </a:lnTo>
                  <a:lnTo>
                    <a:pt x="148989" y="613949"/>
                  </a:lnTo>
                  <a:lnTo>
                    <a:pt x="148311" y="607895"/>
                  </a:lnTo>
                  <a:lnTo>
                    <a:pt x="147972" y="601676"/>
                  </a:lnTo>
                  <a:lnTo>
                    <a:pt x="147463" y="595622"/>
                  </a:lnTo>
                  <a:lnTo>
                    <a:pt x="147294" y="589567"/>
                  </a:lnTo>
                  <a:lnTo>
                    <a:pt x="147124" y="583349"/>
                  </a:lnTo>
                  <a:lnTo>
                    <a:pt x="147124" y="577131"/>
                  </a:lnTo>
                  <a:lnTo>
                    <a:pt x="147124" y="568130"/>
                  </a:lnTo>
                  <a:lnTo>
                    <a:pt x="147463" y="559130"/>
                  </a:lnTo>
                  <a:lnTo>
                    <a:pt x="148141" y="550130"/>
                  </a:lnTo>
                  <a:lnTo>
                    <a:pt x="148819" y="541457"/>
                  </a:lnTo>
                  <a:lnTo>
                    <a:pt x="149837" y="532457"/>
                  </a:lnTo>
                  <a:lnTo>
                    <a:pt x="151193" y="523948"/>
                  </a:lnTo>
                  <a:lnTo>
                    <a:pt x="152719" y="515275"/>
                  </a:lnTo>
                  <a:lnTo>
                    <a:pt x="154415" y="506603"/>
                  </a:lnTo>
                  <a:lnTo>
                    <a:pt x="156280" y="498093"/>
                  </a:lnTo>
                  <a:lnTo>
                    <a:pt x="158484" y="489584"/>
                  </a:lnTo>
                  <a:lnTo>
                    <a:pt x="160858" y="481402"/>
                  </a:lnTo>
                  <a:lnTo>
                    <a:pt x="163231" y="473220"/>
                  </a:lnTo>
                  <a:lnTo>
                    <a:pt x="166114" y="464875"/>
                  </a:lnTo>
                  <a:lnTo>
                    <a:pt x="168996" y="456857"/>
                  </a:lnTo>
                  <a:lnTo>
                    <a:pt x="172217" y="448838"/>
                  </a:lnTo>
                  <a:lnTo>
                    <a:pt x="175439" y="440820"/>
                  </a:lnTo>
                  <a:lnTo>
                    <a:pt x="178999" y="433129"/>
                  </a:lnTo>
                  <a:lnTo>
                    <a:pt x="182730" y="425438"/>
                  </a:lnTo>
                  <a:lnTo>
                    <a:pt x="186629" y="417911"/>
                  </a:lnTo>
                  <a:lnTo>
                    <a:pt x="190868" y="410383"/>
                  </a:lnTo>
                  <a:lnTo>
                    <a:pt x="194937" y="403020"/>
                  </a:lnTo>
                  <a:lnTo>
                    <a:pt x="199515" y="395655"/>
                  </a:lnTo>
                  <a:lnTo>
                    <a:pt x="204093" y="388619"/>
                  </a:lnTo>
                  <a:lnTo>
                    <a:pt x="209010" y="381583"/>
                  </a:lnTo>
                  <a:lnTo>
                    <a:pt x="213757" y="374546"/>
                  </a:lnTo>
                  <a:lnTo>
                    <a:pt x="219013" y="367673"/>
                  </a:lnTo>
                  <a:lnTo>
                    <a:pt x="224269" y="361128"/>
                  </a:lnTo>
                  <a:lnTo>
                    <a:pt x="229864" y="354582"/>
                  </a:lnTo>
                  <a:lnTo>
                    <a:pt x="235460" y="348200"/>
                  </a:lnTo>
                  <a:lnTo>
                    <a:pt x="241224" y="341818"/>
                  </a:lnTo>
                  <a:lnTo>
                    <a:pt x="247158" y="335764"/>
                  </a:lnTo>
                  <a:lnTo>
                    <a:pt x="253262" y="329710"/>
                  </a:lnTo>
                  <a:lnTo>
                    <a:pt x="259535" y="323818"/>
                  </a:lnTo>
                  <a:lnTo>
                    <a:pt x="265809" y="318091"/>
                  </a:lnTo>
                  <a:lnTo>
                    <a:pt x="272421" y="312528"/>
                  </a:lnTo>
                  <a:lnTo>
                    <a:pt x="279034" y="307127"/>
                  </a:lnTo>
                  <a:lnTo>
                    <a:pt x="285816" y="301727"/>
                  </a:lnTo>
                  <a:lnTo>
                    <a:pt x="292598" y="296818"/>
                  </a:lnTo>
                  <a:lnTo>
                    <a:pt x="299719" y="291745"/>
                  </a:lnTo>
                  <a:lnTo>
                    <a:pt x="306840" y="287000"/>
                  </a:lnTo>
                  <a:lnTo>
                    <a:pt x="314131" y="282254"/>
                  </a:lnTo>
                  <a:lnTo>
                    <a:pt x="321591" y="277836"/>
                  </a:lnTo>
                  <a:lnTo>
                    <a:pt x="329220" y="273581"/>
                  </a:lnTo>
                  <a:lnTo>
                    <a:pt x="336850" y="269491"/>
                  </a:lnTo>
                  <a:lnTo>
                    <a:pt x="344480" y="265400"/>
                  </a:lnTo>
                  <a:lnTo>
                    <a:pt x="352279" y="261799"/>
                  </a:lnTo>
                  <a:lnTo>
                    <a:pt x="360417" y="258036"/>
                  </a:lnTo>
                  <a:lnTo>
                    <a:pt x="368556" y="254763"/>
                  </a:lnTo>
                  <a:lnTo>
                    <a:pt x="376695" y="251490"/>
                  </a:lnTo>
                  <a:lnTo>
                    <a:pt x="385002" y="248545"/>
                  </a:lnTo>
                  <a:lnTo>
                    <a:pt x="393310" y="245599"/>
                  </a:lnTo>
                  <a:lnTo>
                    <a:pt x="401788" y="242981"/>
                  </a:lnTo>
                  <a:lnTo>
                    <a:pt x="410435" y="240363"/>
                  </a:lnTo>
                  <a:lnTo>
                    <a:pt x="418912" y="238235"/>
                  </a:lnTo>
                  <a:lnTo>
                    <a:pt x="427729" y="236272"/>
                  </a:lnTo>
                  <a:lnTo>
                    <a:pt x="436546" y="234308"/>
                  </a:lnTo>
                  <a:lnTo>
                    <a:pt x="445362" y="232672"/>
                  </a:lnTo>
                  <a:lnTo>
                    <a:pt x="454518" y="231199"/>
                  </a:lnTo>
                  <a:lnTo>
                    <a:pt x="463504" y="229890"/>
                  </a:lnTo>
                  <a:lnTo>
                    <a:pt x="472660" y="228908"/>
                  </a:lnTo>
                  <a:lnTo>
                    <a:pt x="481646" y="228254"/>
                  </a:lnTo>
                  <a:lnTo>
                    <a:pt x="490971" y="227599"/>
                  </a:lnTo>
                  <a:lnTo>
                    <a:pt x="500296" y="227272"/>
                  </a:lnTo>
                  <a:close/>
                  <a:moveTo>
                    <a:pt x="484237" y="0"/>
                  </a:moveTo>
                  <a:lnTo>
                    <a:pt x="530988" y="0"/>
                  </a:lnTo>
                  <a:lnTo>
                    <a:pt x="530988" y="117095"/>
                  </a:lnTo>
                  <a:lnTo>
                    <a:pt x="484237" y="117095"/>
                  </a:lnTo>
                  <a:close/>
                </a:path>
              </a:pathLst>
            </a:custGeom>
            <a:solidFill>
              <a:srgbClr val="FFC000"/>
            </a:solidFill>
            <a:ln>
              <a:noFill/>
            </a:ln>
          </p:spPr>
          <p:txBody>
            <a:bodyPr lIns="0" tIns="0" rIns="0" bIns="0" anchor="ctr">
              <a:scene3d>
                <a:camera prst="orthographicFront"/>
                <a:lightRig rig="threePt" dir="t"/>
              </a:scene3d>
              <a:sp3d>
                <a:contourClr>
                  <a:srgbClr val="FFFFFF"/>
                </a:contourClr>
              </a:sp3d>
            </a:bodyPr>
            <a:lstStyle/>
            <a:p>
              <a:pPr algn="ctr" fontAlgn="auto">
                <a:spcBef>
                  <a:spcPts val="0"/>
                </a:spcBef>
                <a:spcAft>
                  <a:spcPts val="0"/>
                </a:spcAft>
                <a:defRPr/>
              </a:pPr>
              <a:r>
                <a:rPr lang="en-US" altLang="zh-CN" sz="2800" b="1">
                  <a:solidFill>
                    <a:srgbClr val="FFFFFF"/>
                  </a:solidFill>
                  <a:latin typeface="+mn-lt"/>
                  <a:ea typeface="+mn-ea"/>
                </a:rPr>
                <a:t>B</a:t>
              </a:r>
              <a:endParaRPr lang="zh-CN" altLang="en-US" sz="2800" b="1" dirty="0">
                <a:solidFill>
                  <a:srgbClr val="FFFFFF"/>
                </a:solidFill>
                <a:latin typeface="+mn-lt"/>
                <a:ea typeface="+mn-ea"/>
              </a:endParaRPr>
            </a:p>
          </p:txBody>
        </p:sp>
      </p:grpSp>
      <p:cxnSp>
        <p:nvCxnSpPr>
          <p:cNvPr id="4" name="直接箭头连接符 3"/>
          <p:cNvCxnSpPr/>
          <p:nvPr/>
        </p:nvCxnSpPr>
        <p:spPr bwMode="auto">
          <a:xfrm>
            <a:off x="5713999" y="2364346"/>
            <a:ext cx="1792640" cy="0"/>
          </a:xfrm>
          <a:prstGeom prst="straightConnector1">
            <a:avLst/>
          </a:prstGeom>
          <a:noFill/>
          <a:ln w="38100">
            <a:solidFill>
              <a:srgbClr val="C5C5C5"/>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直接箭头连接符 60"/>
          <p:cNvCxnSpPr/>
          <p:nvPr/>
        </p:nvCxnSpPr>
        <p:spPr bwMode="auto">
          <a:xfrm>
            <a:off x="3756992" y="3781507"/>
            <a:ext cx="1792640" cy="0"/>
          </a:xfrm>
          <a:prstGeom prst="straightConnector1">
            <a:avLst/>
          </a:prstGeom>
          <a:noFill/>
          <a:ln w="38100">
            <a:solidFill>
              <a:srgbClr val="C5C5C5"/>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pic>
        <p:nvPicPr>
          <p:cNvPr id="19458" name="Picture 2" descr="6t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2908" y="4032477"/>
            <a:ext cx="2120514" cy="121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6t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2270" y="2573424"/>
            <a:ext cx="1934899" cy="108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ox(in)">
                                      <p:cBhvr>
                                        <p:cTn id="7" dur="2000"/>
                                        <p:tgtEl>
                                          <p:spTgt spid="43"/>
                                        </p:tgtEl>
                                      </p:cBhvr>
                                    </p:animEffect>
                                  </p:childTnLst>
                                </p:cTn>
                              </p:par>
                              <p:par>
                                <p:cTn id="8" presetID="4" presetClass="entr" presetSubtype="16"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ox(in)">
                                      <p:cBhvr>
                                        <p:cTn id="10" dur="20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ox(in)">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6.3 </a:t>
            </a:r>
            <a:r>
              <a:rPr lang="zh-CN" altLang="en-US">
                <a:solidFill>
                  <a:schemeClr val="tx2">
                    <a:lumMod val="90000"/>
                    <a:lumOff val="10000"/>
                  </a:schemeClr>
                </a:solidFill>
                <a:latin typeface="黑体" panose="02010609060101010101" charset="-122"/>
                <a:ea typeface="黑体" panose="02010609060101010101" charset="-122"/>
                <a:cs typeface="+mj-cs"/>
              </a:rPr>
              <a:t>图</a:t>
            </a:r>
            <a:r>
              <a:rPr lang="zh-CN" altLang="en-US" smtClean="0">
                <a:solidFill>
                  <a:schemeClr val="tx2">
                    <a:lumMod val="90000"/>
                    <a:lumOff val="10000"/>
                  </a:schemeClr>
                </a:solidFill>
                <a:latin typeface="黑体" panose="02010609060101010101" charset="-122"/>
                <a:ea typeface="黑体" panose="02010609060101010101" charset="-122"/>
                <a:cs typeface="+mj-cs"/>
              </a:rPr>
              <a:t>的存储结构及实现</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6.3.1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6.3.2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邻接矩阵</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边集数组</a:t>
            </a:r>
            <a:endParaRPr lang="zh-CN" altLang="zh-CN" sz="2400">
              <a:solidFill>
                <a:schemeClr val="tx1"/>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6.3.3</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6.3.4</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邻接表</a:t>
            </a:r>
            <a:endParaRPr lang="zh-CN" altLang="zh-CN" sz="2400">
              <a:solidFill>
                <a:schemeClr val="tx1"/>
              </a:solidFill>
            </a:endParaRPr>
          </a:p>
        </p:txBody>
      </p:sp>
      <p:sp>
        <p:nvSpPr>
          <p:cNvPr id="14" name="矩形 16"/>
          <p:cNvSpPr>
            <a:spLocks noChangeArrowheads="1"/>
          </p:cNvSpPr>
          <p:nvPr/>
        </p:nvSpPr>
        <p:spPr bwMode="auto">
          <a:xfrm>
            <a:off x="3353407" y="4327252"/>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十字链表</a:t>
            </a:r>
            <a:endParaRPr lang="zh-CN" altLang="zh-CN" sz="2400">
              <a:solidFill>
                <a:schemeClr val="tx1"/>
              </a:solidFill>
            </a:endParaRPr>
          </a:p>
        </p:txBody>
      </p:sp>
      <p:sp>
        <p:nvSpPr>
          <p:cNvPr id="15" name="TextBox 14"/>
          <p:cNvSpPr txBox="1"/>
          <p:nvPr/>
        </p:nvSpPr>
        <p:spPr>
          <a:xfrm>
            <a:off x="2051720" y="5050624"/>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6.3.5</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 name="TextBox 15"/>
          <p:cNvSpPr txBox="1"/>
          <p:nvPr/>
        </p:nvSpPr>
        <p:spPr>
          <a:xfrm>
            <a:off x="2051720" y="5742774"/>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6.3.6</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7" name="矩形 22"/>
          <p:cNvSpPr>
            <a:spLocks noChangeArrowheads="1"/>
          </p:cNvSpPr>
          <p:nvPr/>
        </p:nvSpPr>
        <p:spPr bwMode="auto">
          <a:xfrm>
            <a:off x="3321720" y="5023637"/>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邻接多重表</a:t>
            </a:r>
            <a:endParaRPr lang="zh-CN" altLang="zh-CN" sz="2400">
              <a:solidFill>
                <a:schemeClr val="tx1"/>
              </a:solidFill>
            </a:endParaRPr>
          </a:p>
        </p:txBody>
      </p:sp>
      <p:sp>
        <p:nvSpPr>
          <p:cNvPr id="18" name="矩形 16"/>
          <p:cNvSpPr>
            <a:spLocks noChangeArrowheads="1"/>
          </p:cNvSpPr>
          <p:nvPr/>
        </p:nvSpPr>
        <p:spPr bwMode="auto">
          <a:xfrm>
            <a:off x="3321720" y="5749124"/>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存储结构归结比较</a:t>
            </a:r>
            <a:endParaRPr lang="zh-CN" altLang="zh-CN" sz="2400">
              <a:solidFill>
                <a:schemeClr val="tx1"/>
              </a:solidFill>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a:solidFill>
                  <a:schemeClr val="tx2">
                    <a:lumMod val="90000"/>
                    <a:lumOff val="10000"/>
                  </a:schemeClr>
                </a:solidFill>
                <a:latin typeface="黑体" panose="02010609060101010101" charset="-122"/>
                <a:ea typeface="黑体" panose="02010609060101010101" charset="-122"/>
                <a:cs typeface="+mj-cs"/>
              </a:rPr>
              <a:t>6.3 </a:t>
            </a:r>
            <a:r>
              <a:rPr lang="zh-CN" altLang="en-US">
                <a:solidFill>
                  <a:schemeClr val="tx2">
                    <a:lumMod val="90000"/>
                    <a:lumOff val="10000"/>
                  </a:schemeClr>
                </a:solidFill>
                <a:latin typeface="黑体" panose="02010609060101010101" charset="-122"/>
                <a:ea typeface="黑体" panose="02010609060101010101" charset="-122"/>
                <a:cs typeface="+mj-cs"/>
              </a:rPr>
              <a:t>图的存储结构及实现</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6.3.1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6.3.2</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邻接矩阵</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边集数组</a:t>
            </a:r>
            <a:endParaRPr lang="zh-CN" altLang="zh-CN" sz="2400">
              <a:solidFill>
                <a:schemeClr val="bg1">
                  <a:lumMod val="7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6.3.3</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6.3.4</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邻接表</a:t>
            </a:r>
            <a:endParaRPr lang="zh-CN" altLang="zh-CN" sz="2400">
              <a:solidFill>
                <a:schemeClr val="bg1">
                  <a:lumMod val="75000"/>
                </a:schemeClr>
              </a:solidFill>
            </a:endParaRPr>
          </a:p>
        </p:txBody>
      </p:sp>
      <p:sp>
        <p:nvSpPr>
          <p:cNvPr id="14" name="矩形 16"/>
          <p:cNvSpPr>
            <a:spLocks noChangeArrowheads="1"/>
          </p:cNvSpPr>
          <p:nvPr/>
        </p:nvSpPr>
        <p:spPr bwMode="auto">
          <a:xfrm>
            <a:off x="3353407" y="4327252"/>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十字链表</a:t>
            </a:r>
            <a:endParaRPr lang="zh-CN" altLang="zh-CN" sz="2400">
              <a:solidFill>
                <a:schemeClr val="bg1">
                  <a:lumMod val="75000"/>
                </a:schemeClr>
              </a:solidFill>
            </a:endParaRPr>
          </a:p>
        </p:txBody>
      </p:sp>
      <p:sp>
        <p:nvSpPr>
          <p:cNvPr id="15" name="TextBox 14"/>
          <p:cNvSpPr txBox="1"/>
          <p:nvPr/>
        </p:nvSpPr>
        <p:spPr>
          <a:xfrm>
            <a:off x="2051720" y="5050624"/>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6.3.5</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6" name="TextBox 15"/>
          <p:cNvSpPr txBox="1"/>
          <p:nvPr/>
        </p:nvSpPr>
        <p:spPr>
          <a:xfrm>
            <a:off x="2051720" y="5742774"/>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6.3.6</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7" name="矩形 22"/>
          <p:cNvSpPr>
            <a:spLocks noChangeArrowheads="1"/>
          </p:cNvSpPr>
          <p:nvPr/>
        </p:nvSpPr>
        <p:spPr bwMode="auto">
          <a:xfrm>
            <a:off x="3321720" y="5023637"/>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邻接多重表</a:t>
            </a:r>
            <a:endParaRPr lang="zh-CN" altLang="zh-CN" sz="2400">
              <a:solidFill>
                <a:schemeClr val="bg1">
                  <a:lumMod val="75000"/>
                </a:schemeClr>
              </a:solidFill>
            </a:endParaRPr>
          </a:p>
        </p:txBody>
      </p:sp>
      <p:sp>
        <p:nvSpPr>
          <p:cNvPr id="18" name="矩形 16"/>
          <p:cNvSpPr>
            <a:spLocks noChangeArrowheads="1"/>
          </p:cNvSpPr>
          <p:nvPr/>
        </p:nvSpPr>
        <p:spPr bwMode="auto">
          <a:xfrm>
            <a:off x="3321720" y="5749124"/>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存储结构归结比较</a:t>
            </a:r>
            <a:endParaRPr lang="zh-CN" altLang="zh-CN" sz="2400">
              <a:solidFill>
                <a:schemeClr val="bg1">
                  <a:lumMod val="75000"/>
                </a:schemeClr>
              </a:solidFill>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页脚占位符 3"/>
          <p:cNvSpPr>
            <a:spLocks noGrp="1"/>
          </p:cNvSpPr>
          <p:nvPr>
            <p:ph type="ftr" sz="quarter" idx="10"/>
          </p:nvPr>
        </p:nvSpPr>
        <p:spPr/>
        <p:txBody>
          <a:bodyPr/>
          <a:lstStyle/>
          <a:p>
            <a:pPr>
              <a:defRPr/>
            </a:pPr>
            <a:fld id="{8D867EBF-AFA0-4111-ADA3-9D6949B7C04E}" type="slidenum">
              <a:rPr lang="zh-CN" altLang="en-US">
                <a:ea typeface="黑体" panose="02010609060101010101" charset="-122"/>
              </a:rPr>
            </a:fld>
            <a:endParaRPr lang="en-US" altLang="zh-CN">
              <a:ea typeface="黑体" panose="02010609060101010101" charset="-122"/>
            </a:endParaRPr>
          </a:p>
        </p:txBody>
      </p:sp>
      <p:sp>
        <p:nvSpPr>
          <p:cNvPr id="18436" name="Rectangle 7"/>
          <p:cNvSpPr>
            <a:spLocks noGrp="1" noChangeArrowheads="1"/>
          </p:cNvSpPr>
          <p:nvPr>
            <p:ph type="title"/>
          </p:nvPr>
        </p:nvSpPr>
        <p:spPr>
          <a:xfrm>
            <a:off x="1407874" y="125324"/>
            <a:ext cx="6256814" cy="1200329"/>
          </a:xfrm>
          <a:noFill/>
        </p:spPr>
        <p:txBody>
          <a:bodyPr/>
          <a:lstStyle/>
          <a:p>
            <a:pPr eaLnBrk="1" hangingPunct="1"/>
            <a:r>
              <a:rPr lang="zh-CN" altLang="en-US" smtClean="0"/>
              <a:t>图的数组表示法</a:t>
            </a:r>
            <a:r>
              <a:rPr lang="en-US" altLang="zh-CN" smtClean="0">
                <a:latin typeface="Arial" panose="020B0604020202020204" pitchFamily="34" charset="0"/>
              </a:rPr>
              <a:t>——</a:t>
            </a:r>
            <a:r>
              <a:rPr lang="zh-CN" altLang="en-US" smtClean="0"/>
              <a:t>邻接矩阵</a:t>
            </a:r>
            <a:endParaRPr lang="zh-CN" altLang="en-US" smtClean="0"/>
          </a:p>
        </p:txBody>
      </p:sp>
      <p:sp>
        <p:nvSpPr>
          <p:cNvPr id="33" name="MH_SubTitle_2"/>
          <p:cNvSpPr/>
          <p:nvPr>
            <p:custDataLst>
              <p:tags r:id="rId1"/>
            </p:custDataLst>
          </p:nvPr>
        </p:nvSpPr>
        <p:spPr>
          <a:xfrm>
            <a:off x="1480294" y="1822097"/>
            <a:ext cx="2160587" cy="2160588"/>
          </a:xfrm>
          <a:prstGeom prst="ellipse">
            <a:avLst/>
          </a:prstGeom>
          <a:noFill/>
          <a:ln w="127000" cap="flat" cmpd="thinThick" algn="ctr">
            <a:solidFill>
              <a:schemeClr val="accent1"/>
            </a:solidFill>
            <a:prstDash val="solid"/>
            <a:miter lim="800000"/>
          </a:ln>
          <a:effectLst/>
        </p:spPr>
        <p:txBody>
          <a:bodyPr lIns="0" tIns="0" rIns="0" bIns="0" anchor="ctr">
            <a:normAutofit/>
          </a:bodyPr>
          <a:lstStyle/>
          <a:p>
            <a:pPr algn="ctr" fontAlgn="auto">
              <a:spcBef>
                <a:spcPts val="0"/>
              </a:spcBef>
              <a:spcAft>
                <a:spcPts val="0"/>
              </a:spcAft>
              <a:defRPr/>
            </a:pPr>
            <a:r>
              <a:rPr lang="zh-CN" altLang="en-US" sz="5400" kern="0" smtClean="0">
                <a:latin typeface="+mn-lt"/>
                <a:ea typeface="+mn-ea"/>
              </a:rPr>
              <a:t>图</a:t>
            </a:r>
            <a:endParaRPr lang="zh-CN" altLang="en-US" sz="5400" kern="0" dirty="0">
              <a:latin typeface="+mn-lt"/>
              <a:ea typeface="+mn-ea"/>
            </a:endParaRPr>
          </a:p>
        </p:txBody>
      </p:sp>
      <p:sp>
        <p:nvSpPr>
          <p:cNvPr id="31" name="MH_SubTitle_3"/>
          <p:cNvSpPr/>
          <p:nvPr>
            <p:custDataLst>
              <p:tags r:id="rId2"/>
            </p:custDataLst>
          </p:nvPr>
        </p:nvSpPr>
        <p:spPr>
          <a:xfrm>
            <a:off x="3066480" y="3060725"/>
            <a:ext cx="1433512" cy="1431925"/>
          </a:xfrm>
          <a:prstGeom prst="ellipse">
            <a:avLst/>
          </a:prstGeom>
          <a:noFill/>
          <a:ln w="127000" cap="flat" cmpd="thinThick" algn="ctr">
            <a:solidFill>
              <a:schemeClr val="bg2">
                <a:lumMod val="90000"/>
              </a:schemeClr>
            </a:solidFill>
            <a:prstDash val="solid"/>
            <a:miter lim="800000"/>
          </a:ln>
          <a:effectLst/>
        </p:spPr>
        <p:txBody>
          <a:bodyPr lIns="0" tIns="0" rIns="0" bIns="0" anchor="ctr">
            <a:normAutofit/>
          </a:bodyPr>
          <a:lstStyle/>
          <a:p>
            <a:pPr algn="ctr" fontAlgn="auto">
              <a:spcBef>
                <a:spcPts val="0"/>
              </a:spcBef>
              <a:spcAft>
                <a:spcPts val="0"/>
              </a:spcAft>
              <a:defRPr/>
            </a:pPr>
            <a:r>
              <a:rPr lang="zh-CN" altLang="en-US" sz="3200" kern="0" smtClean="0">
                <a:latin typeface="+mn-lt"/>
                <a:ea typeface="+mn-ea"/>
              </a:rPr>
              <a:t>边</a:t>
            </a:r>
            <a:endParaRPr lang="zh-CN" altLang="en-US" sz="3200" kern="0" dirty="0">
              <a:latin typeface="+mn-lt"/>
              <a:ea typeface="+mn-ea"/>
            </a:endParaRPr>
          </a:p>
        </p:txBody>
      </p:sp>
      <p:sp>
        <p:nvSpPr>
          <p:cNvPr id="32" name="MH_Text_3"/>
          <p:cNvSpPr txBox="1"/>
          <p:nvPr>
            <p:custDataLst>
              <p:tags r:id="rId3"/>
            </p:custDataLst>
          </p:nvPr>
        </p:nvSpPr>
        <p:spPr>
          <a:xfrm>
            <a:off x="4460489" y="3503886"/>
            <a:ext cx="2936875" cy="513694"/>
          </a:xfrm>
          <a:prstGeom prst="rect">
            <a:avLst/>
          </a:prstGeom>
          <a:noFill/>
          <a:ln>
            <a:noFill/>
          </a:ln>
        </p:spPr>
        <p:txBody>
          <a:bodyPr lIns="0" tIns="0" rIns="0" bIns="0" anchor="ctr">
            <a:normAutofit/>
          </a:bodyPr>
          <a:lstStyle/>
          <a:p>
            <a:r>
              <a:rPr lang="zh-CN" altLang="en-US" sz="2000" b="1">
                <a:solidFill>
                  <a:srgbClr val="4D4D4D"/>
                </a:solidFill>
                <a:latin typeface="黑体" panose="02010609060101010101" charset="-122"/>
                <a:ea typeface="黑体" panose="02010609060101010101" charset="-122"/>
              </a:rPr>
              <a:t>用一个二维数组存放</a:t>
            </a:r>
            <a:endParaRPr lang="zh-CN" altLang="en-US" sz="2000" b="1">
              <a:solidFill>
                <a:srgbClr val="4D4D4D"/>
              </a:solidFill>
              <a:latin typeface="黑体" panose="02010609060101010101" charset="-122"/>
              <a:ea typeface="黑体" panose="02010609060101010101" charset="-122"/>
            </a:endParaRPr>
          </a:p>
        </p:txBody>
      </p:sp>
      <p:sp>
        <p:nvSpPr>
          <p:cNvPr id="37" name="MH_SubTitle_1"/>
          <p:cNvSpPr/>
          <p:nvPr>
            <p:custDataLst>
              <p:tags r:id="rId4"/>
            </p:custDataLst>
          </p:nvPr>
        </p:nvSpPr>
        <p:spPr>
          <a:xfrm>
            <a:off x="3066479" y="1340768"/>
            <a:ext cx="1433513" cy="1431925"/>
          </a:xfrm>
          <a:prstGeom prst="ellipse">
            <a:avLst/>
          </a:prstGeom>
          <a:noFill/>
          <a:ln w="127000" cap="flat" cmpd="thinThick" algn="ctr">
            <a:solidFill>
              <a:schemeClr val="bg2">
                <a:lumMod val="90000"/>
              </a:schemeClr>
            </a:solidFill>
            <a:prstDash val="solid"/>
            <a:miter lim="800000"/>
          </a:ln>
          <a:effectLst/>
        </p:spPr>
        <p:txBody>
          <a:bodyPr lIns="0" tIns="0" rIns="0" bIns="0" anchor="ctr">
            <a:normAutofit/>
          </a:bodyPr>
          <a:lstStyle/>
          <a:p>
            <a:pPr algn="ctr" fontAlgn="auto">
              <a:spcBef>
                <a:spcPts val="0"/>
              </a:spcBef>
              <a:spcAft>
                <a:spcPts val="0"/>
              </a:spcAft>
              <a:defRPr/>
            </a:pPr>
            <a:r>
              <a:rPr lang="zh-CN" altLang="en-US" sz="2800" kern="0" smtClean="0">
                <a:latin typeface="+mn-lt"/>
                <a:ea typeface="+mn-ea"/>
              </a:rPr>
              <a:t>顶点</a:t>
            </a:r>
            <a:endParaRPr lang="zh-CN" altLang="en-US" sz="2800" kern="0" dirty="0">
              <a:latin typeface="+mn-lt"/>
              <a:ea typeface="+mn-ea"/>
            </a:endParaRPr>
          </a:p>
        </p:txBody>
      </p:sp>
      <p:sp>
        <p:nvSpPr>
          <p:cNvPr id="38" name="MH_Text_1"/>
          <p:cNvSpPr txBox="1"/>
          <p:nvPr>
            <p:custDataLst>
              <p:tags r:id="rId5"/>
            </p:custDataLst>
          </p:nvPr>
        </p:nvSpPr>
        <p:spPr>
          <a:xfrm>
            <a:off x="4587266" y="1871143"/>
            <a:ext cx="2938462" cy="513693"/>
          </a:xfrm>
          <a:prstGeom prst="rect">
            <a:avLst/>
          </a:prstGeom>
          <a:noFill/>
          <a:ln>
            <a:noFill/>
          </a:ln>
        </p:spPr>
        <p:txBody>
          <a:bodyPr lIns="0" tIns="0" rIns="0" bIns="0" anchor="ctr">
            <a:normAutofit/>
          </a:bodyPr>
          <a:lstStyle/>
          <a:p>
            <a:r>
              <a:rPr lang="zh-CN" altLang="en-US" sz="2000" b="1">
                <a:solidFill>
                  <a:srgbClr val="4D4D4D"/>
                </a:solidFill>
                <a:latin typeface="黑体" panose="02010609060101010101" charset="-122"/>
                <a:ea typeface="黑体" panose="02010609060101010101" charset="-122"/>
              </a:rPr>
              <a:t>用一个一维数组存放</a:t>
            </a:r>
            <a:endParaRPr lang="zh-CN" altLang="en-US" sz="2000" b="1">
              <a:solidFill>
                <a:srgbClr val="4D4D4D"/>
              </a:solidFill>
              <a:latin typeface="黑体" panose="02010609060101010101" charset="-122"/>
              <a:ea typeface="黑体" panose="02010609060101010101" charset="-122"/>
            </a:endParaRPr>
          </a:p>
        </p:txBody>
      </p:sp>
      <p:sp>
        <p:nvSpPr>
          <p:cNvPr id="8" name="云形标注 7"/>
          <p:cNvSpPr/>
          <p:nvPr/>
        </p:nvSpPr>
        <p:spPr>
          <a:xfrm>
            <a:off x="6520854" y="2470169"/>
            <a:ext cx="1916853" cy="887433"/>
          </a:xfrm>
          <a:prstGeom prst="cloudCallout">
            <a:avLst>
              <a:gd name="adj1" fmla="val -74068"/>
              <a:gd name="adj2" fmla="val 72683"/>
            </a:avLst>
          </a:prstGeom>
          <a:ln>
            <a:solidFill>
              <a:schemeClr val="tx1"/>
            </a:solidFill>
          </a:ln>
        </p:spPr>
        <p:txBody>
          <a:bodyPr rtlCol="0" anchor="ctr">
            <a:spAutoFit/>
          </a:bodyPr>
          <a:lstStyle/>
          <a:p>
            <a:pPr>
              <a:lnSpc>
                <a:spcPct val="70000"/>
              </a:lnSpc>
            </a:pPr>
            <a:r>
              <a:rPr lang="zh-CN" altLang="en-US">
                <a:solidFill>
                  <a:srgbClr val="3B3A00"/>
                </a:solidFill>
                <a:latin typeface="DECODE" pitchFamily="2" charset="2"/>
                <a:ea typeface="黑体" panose="02010609060101010101" charset="-122"/>
              </a:rPr>
              <a:t>邻接矩阵</a:t>
            </a:r>
            <a:endParaRPr lang="zh-CN" altLang="en-US">
              <a:solidFill>
                <a:srgbClr val="3B3A00"/>
              </a:solidFill>
              <a:latin typeface="DECODE" pitchFamily="2" charset="2"/>
              <a:ea typeface="黑体" panose="02010609060101010101" charset="-122"/>
            </a:endParaRPr>
          </a:p>
        </p:txBody>
      </p:sp>
      <p:sp>
        <p:nvSpPr>
          <p:cNvPr id="41" name="Rectangle 14"/>
          <p:cNvSpPr>
            <a:spLocks noChangeArrowheads="1"/>
          </p:cNvSpPr>
          <p:nvPr/>
        </p:nvSpPr>
        <p:spPr bwMode="auto">
          <a:xfrm>
            <a:off x="4766802" y="5009046"/>
            <a:ext cx="1988342" cy="402291"/>
          </a:xfrm>
          <a:prstGeom prst="rect">
            <a:avLst/>
          </a:prstGeom>
          <a:solidFill>
            <a:schemeClr val="bg1"/>
          </a:solidFill>
          <a:ln w="9525">
            <a:solidFill>
              <a:schemeClr val="tx1"/>
            </a:solidFill>
            <a:miter lim="800000"/>
          </a:ln>
          <a:effec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2000">
                <a:latin typeface="黑体" panose="02010609060101010101" charset="-122"/>
                <a:ea typeface="黑体" panose="02010609060101010101" charset="-122"/>
              </a:rPr>
              <a:t>有向图邻接矩阵</a:t>
            </a:r>
            <a:endParaRPr lang="zh-CN" altLang="en-US" sz="2000">
              <a:latin typeface="黑体" panose="02010609060101010101" charset="-122"/>
              <a:ea typeface="黑体" panose="02010609060101010101" charset="-122"/>
            </a:endParaRPr>
          </a:p>
        </p:txBody>
      </p:sp>
      <p:sp>
        <p:nvSpPr>
          <p:cNvPr id="42" name="Rectangle 15"/>
          <p:cNvSpPr>
            <a:spLocks noChangeArrowheads="1"/>
          </p:cNvSpPr>
          <p:nvPr/>
        </p:nvSpPr>
        <p:spPr bwMode="auto">
          <a:xfrm>
            <a:off x="4766802" y="5874234"/>
            <a:ext cx="1988342" cy="402291"/>
          </a:xfrm>
          <a:prstGeom prst="rect">
            <a:avLst/>
          </a:prstGeom>
          <a:solidFill>
            <a:schemeClr val="bg1"/>
          </a:solidFill>
          <a:ln w="9525">
            <a:solidFill>
              <a:schemeClr val="tx1"/>
            </a:solidFill>
            <a:miter lim="800000"/>
          </a:ln>
          <a:effec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2000">
                <a:latin typeface="黑体" panose="02010609060101010101" charset="-122"/>
                <a:ea typeface="黑体" panose="02010609060101010101" charset="-122"/>
              </a:rPr>
              <a:t>无向图邻接矩阵</a:t>
            </a:r>
            <a:endParaRPr lang="zh-CN" altLang="en-US" sz="2000">
              <a:latin typeface="黑体" panose="02010609060101010101" charset="-122"/>
              <a:ea typeface="黑体" panose="02010609060101010101" charset="-122"/>
            </a:endParaRPr>
          </a:p>
        </p:txBody>
      </p:sp>
      <p:sp>
        <p:nvSpPr>
          <p:cNvPr id="43" name="AutoShape 16"/>
          <p:cNvSpPr>
            <a:spLocks noChangeArrowheads="1"/>
          </p:cNvSpPr>
          <p:nvPr/>
        </p:nvSpPr>
        <p:spPr bwMode="auto">
          <a:xfrm>
            <a:off x="2251804" y="5328087"/>
            <a:ext cx="1800225" cy="695419"/>
          </a:xfrm>
          <a:prstGeom prst="roundRect">
            <a:avLst>
              <a:gd name="adj" fmla="val 16667"/>
            </a:avLst>
          </a:prstGeom>
          <a:solidFill>
            <a:schemeClr val="bg1"/>
          </a:solidFill>
          <a:ln w="9525">
            <a:solidFill>
              <a:schemeClr val="tx1"/>
            </a:solidFill>
            <a:round/>
          </a:ln>
          <a:effec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2400">
                <a:latin typeface="黑体" panose="02010609060101010101" charset="-122"/>
                <a:ea typeface="黑体" panose="02010609060101010101" charset="-122"/>
              </a:rPr>
              <a:t>邻接矩阵</a:t>
            </a:r>
            <a:endParaRPr lang="zh-CN" altLang="en-US" sz="2400">
              <a:latin typeface="黑体" panose="02010609060101010101" charset="-122"/>
              <a:ea typeface="黑体" panose="02010609060101010101" charset="-122"/>
            </a:endParaRPr>
          </a:p>
        </p:txBody>
      </p:sp>
      <p:cxnSp>
        <p:nvCxnSpPr>
          <p:cNvPr id="44" name="AutoShape 17"/>
          <p:cNvCxnSpPr>
            <a:cxnSpLocks noChangeShapeType="1"/>
            <a:stCxn id="43" idx="3"/>
            <a:endCxn id="41" idx="1"/>
          </p:cNvCxnSpPr>
          <p:nvPr/>
        </p:nvCxnSpPr>
        <p:spPr bwMode="auto">
          <a:xfrm flipV="1">
            <a:off x="4052029" y="5210192"/>
            <a:ext cx="714773" cy="465605"/>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AutoShape 18"/>
          <p:cNvCxnSpPr>
            <a:cxnSpLocks noChangeShapeType="1"/>
            <a:stCxn id="43" idx="3"/>
            <a:endCxn id="42" idx="1"/>
          </p:cNvCxnSpPr>
          <p:nvPr/>
        </p:nvCxnSpPr>
        <p:spPr bwMode="auto">
          <a:xfrm>
            <a:off x="4052029" y="5675797"/>
            <a:ext cx="714773" cy="399583"/>
          </a:xfrm>
          <a:prstGeom prst="straightConnector1">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zh-CN" altLang="zh-CN"/>
              <a:t>邻接矩阵的</a:t>
            </a:r>
            <a:r>
              <a:rPr lang="zh-CN" altLang="zh-CN" smtClean="0"/>
              <a:t>定义</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427676" y="2924944"/>
          <a:ext cx="6288647" cy="946019"/>
        </p:xfrm>
        <a:graphic>
          <a:graphicData uri="http://schemas.openxmlformats.org/presentationml/2006/ole">
            <mc:AlternateContent xmlns:mc="http://schemas.openxmlformats.org/markup-compatibility/2006">
              <mc:Choice xmlns:v="urn:schemas-microsoft-com:vml" Requires="v">
                <p:oleObj spid="_x0000_s1025" name="Equation" r:id="rId1" imgW="70408800" imgH="10668000" progId="">
                  <p:embed/>
                </p:oleObj>
              </mc:Choice>
              <mc:Fallback>
                <p:oleObj name="Equation" r:id="rId1" imgW="70408800" imgH="10668000" progId="">
                  <p:embed/>
                  <p:pic>
                    <p:nvPicPr>
                      <p:cNvPr id="0" name="Object 1" descr="image16"/>
                      <p:cNvPicPr>
                        <a:picLocks noChangeAspect="1"/>
                      </p:cNvPicPr>
                      <p:nvPr/>
                    </p:nvPicPr>
                    <p:blipFill>
                      <a:blip r:embed="rId2"/>
                      <a:stretch>
                        <a:fillRect/>
                      </a:stretch>
                    </p:blipFill>
                    <p:spPr>
                      <a:xfrm>
                        <a:off x="1427676" y="2924944"/>
                        <a:ext cx="6288647" cy="946019"/>
                      </a:xfrm>
                      <a:prstGeom prst="rect">
                        <a:avLst/>
                      </a:prstGeom>
                      <a:noFill/>
                      <a:ln w="57150" cap="flat" cmpd="sng">
                        <a:solidFill>
                          <a:srgbClr val="72A376"/>
                        </a:solidFill>
                        <a:prstDash val="solid"/>
                        <a:round/>
                        <a:headEnd type="none" w="med" len="med"/>
                        <a:tailEnd type="none" w="med" len="med"/>
                      </a:ln>
                    </p:spPr>
                  </p:pic>
                </p:oleObj>
              </mc:Fallback>
            </mc:AlternateContent>
          </a:graphicData>
        </a:graphic>
      </p:graphicFrame>
      <p:sp>
        <p:nvSpPr>
          <p:cNvPr id="7" name="矩形 6"/>
          <p:cNvSpPr/>
          <p:nvPr/>
        </p:nvSpPr>
        <p:spPr>
          <a:xfrm>
            <a:off x="2286000" y="1628800"/>
            <a:ext cx="4572000" cy="645160"/>
          </a:xfrm>
          <a:prstGeom prst="rect">
            <a:avLst/>
          </a:prstGeom>
        </p:spPr>
        <p:txBody>
          <a:bodyPr>
            <a:spAutoFit/>
          </a:bodyPr>
          <a:lstStyle/>
          <a:p>
            <a:r>
              <a:rPr lang="zh-CN" altLang="zh-CN"/>
              <a:t>假设图</a:t>
            </a:r>
            <a:r>
              <a:rPr lang="en-US" altLang="zh-CN"/>
              <a:t>G=(V, E)</a:t>
            </a:r>
            <a:r>
              <a:rPr lang="zh-CN" altLang="zh-CN"/>
              <a:t>有</a:t>
            </a:r>
            <a:r>
              <a:rPr lang="en-US" altLang="zh-CN"/>
              <a:t>n</a:t>
            </a:r>
            <a:r>
              <a:rPr lang="zh-CN" altLang="zh-CN"/>
              <a:t>个顶点，则邻接矩阵</a:t>
            </a:r>
            <a:r>
              <a:rPr lang="en-US" altLang="zh-CN"/>
              <a:t>AdjMatrix</a:t>
            </a:r>
            <a:r>
              <a:rPr lang="zh-CN" altLang="zh-CN"/>
              <a:t>是一个</a:t>
            </a:r>
            <a:r>
              <a:rPr lang="en-US" altLang="zh-CN" b="1" u="sng">
                <a:solidFill>
                  <a:srgbClr val="FF0000"/>
                </a:solidFill>
              </a:rPr>
              <a:t>n×n</a:t>
            </a:r>
            <a:r>
              <a:rPr lang="zh-CN" altLang="zh-CN" b="1" u="sng">
                <a:solidFill>
                  <a:srgbClr val="FF0000"/>
                </a:solidFill>
              </a:rPr>
              <a:t>的方阵</a:t>
            </a:r>
            <a:r>
              <a:rPr lang="zh-CN" altLang="zh-CN"/>
              <a:t>，定义为</a:t>
            </a:r>
            <a:endParaRPr lang="zh-CN" altLang="zh-CN"/>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2086737" y="5048861"/>
          <a:ext cx="4457862" cy="946019"/>
        </p:xfrm>
        <a:graphic>
          <a:graphicData uri="http://schemas.openxmlformats.org/presentationml/2006/ole">
            <mc:AlternateContent xmlns:mc="http://schemas.openxmlformats.org/markup-compatibility/2006">
              <mc:Choice xmlns:v="urn:schemas-microsoft-com:vml" Requires="v">
                <p:oleObj spid="_x0000_s1026" name="Equation" r:id="rId3" imgW="49987200" imgH="10668000" progId="">
                  <p:embed/>
                </p:oleObj>
              </mc:Choice>
              <mc:Fallback>
                <p:oleObj name="Equation" r:id="rId3" imgW="49987200" imgH="10668000" progId="">
                  <p:embed/>
                  <p:pic>
                    <p:nvPicPr>
                      <p:cNvPr id="0" name="Object 3" descr="image17"/>
                      <p:cNvPicPr>
                        <a:picLocks noChangeAspect="1"/>
                      </p:cNvPicPr>
                      <p:nvPr/>
                    </p:nvPicPr>
                    <p:blipFill>
                      <a:blip r:embed="rId4"/>
                      <a:stretch>
                        <a:fillRect/>
                      </a:stretch>
                    </p:blipFill>
                    <p:spPr>
                      <a:xfrm>
                        <a:off x="2086737" y="5048861"/>
                        <a:ext cx="4457862" cy="946019"/>
                      </a:xfrm>
                      <a:prstGeom prst="rect">
                        <a:avLst/>
                      </a:prstGeom>
                      <a:noFill/>
                      <a:ln w="57150" cap="flat" cmpd="sng">
                        <a:solidFill>
                          <a:srgbClr val="72A376"/>
                        </a:solidFill>
                        <a:prstDash val="solid"/>
                        <a:round/>
                        <a:headEnd type="none" w="med" len="med"/>
                        <a:tailEnd type="none" w="med" len="med"/>
                      </a:ln>
                    </p:spPr>
                  </p:pic>
                </p:oleObj>
              </mc:Fallback>
            </mc:AlternateContent>
          </a:graphicData>
        </a:graphic>
      </p:graphicFrame>
      <p:sp>
        <p:nvSpPr>
          <p:cNvPr id="10" name="云形标注 9"/>
          <p:cNvSpPr/>
          <p:nvPr/>
        </p:nvSpPr>
        <p:spPr>
          <a:xfrm>
            <a:off x="7308304" y="4941168"/>
            <a:ext cx="1584176" cy="733415"/>
          </a:xfrm>
          <a:prstGeom prst="cloudCallout">
            <a:avLst>
              <a:gd name="adj1" fmla="val -97794"/>
              <a:gd name="adj2" fmla="val 74968"/>
            </a:avLst>
          </a:prstGeom>
          <a:ln>
            <a:solidFill>
              <a:schemeClr val="tx1"/>
            </a:solidFill>
          </a:ln>
        </p:spPr>
        <p:txBody>
          <a:bodyPr rtlCol="0" anchor="ctr">
            <a:spAutoFit/>
          </a:bodyPr>
          <a:lstStyle/>
          <a:p>
            <a:pPr>
              <a:lnSpc>
                <a:spcPct val="70000"/>
              </a:lnSpc>
            </a:pPr>
            <a:r>
              <a:rPr lang="zh-CN" altLang="zh-CN">
                <a:solidFill>
                  <a:srgbClr val="3B3A00"/>
                </a:solidFill>
                <a:latin typeface="DECODE" pitchFamily="2" charset="2"/>
                <a:ea typeface="黑体" panose="02010609060101010101" charset="-122"/>
              </a:rPr>
              <a:t>图带权值时</a:t>
            </a:r>
            <a:endParaRPr lang="zh-CN" altLang="en-US">
              <a:solidFill>
                <a:srgbClr val="3B3A00"/>
              </a:solidFill>
              <a:latin typeface="DECODE" pitchFamily="2" charset="2"/>
              <a:ea typeface="黑体" panose="02010609060101010101"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无向图邻接矩阵</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6" name="AutoShape 37"/>
          <p:cNvSpPr>
            <a:spLocks noChangeArrowheads="1"/>
          </p:cNvSpPr>
          <p:nvPr/>
        </p:nvSpPr>
        <p:spPr bwMode="auto">
          <a:xfrm>
            <a:off x="1116013" y="5013325"/>
            <a:ext cx="6985000" cy="1438275"/>
          </a:xfrm>
          <a:prstGeom prst="roundRect">
            <a:avLst>
              <a:gd name="adj" fmla="val 16667"/>
            </a:avLst>
          </a:prstGeom>
          <a:noFill/>
          <a:ln w="28575" cmpd="sng">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285750" indent="-285750" algn="l">
              <a:spcBef>
                <a:spcPct val="50000"/>
              </a:spcBef>
              <a:buFont typeface="Arial" panose="020B0604020202020204" pitchFamily="34" charset="0"/>
              <a:buChar char="•"/>
            </a:pPr>
            <a:r>
              <a:rPr lang="zh-CN" altLang="en-US" sz="2000" b="1" smtClean="0">
                <a:solidFill>
                  <a:srgbClr val="FF0000"/>
                </a:solidFill>
                <a:ea typeface="黑体" panose="02010609060101010101" charset="-122"/>
              </a:rPr>
              <a:t>无向图</a:t>
            </a:r>
            <a:r>
              <a:rPr lang="zh-CN" altLang="en-US" sz="2000" b="1">
                <a:solidFill>
                  <a:srgbClr val="FF0000"/>
                </a:solidFill>
                <a:ea typeface="黑体" panose="02010609060101010101" charset="-122"/>
              </a:rPr>
              <a:t>的邻接矩阵对称</a:t>
            </a:r>
            <a:r>
              <a:rPr lang="zh-CN" altLang="en-US" sz="2000" b="1">
                <a:solidFill>
                  <a:srgbClr val="3B3A00"/>
                </a:solidFill>
                <a:ea typeface="黑体" panose="02010609060101010101" charset="-122"/>
              </a:rPr>
              <a:t>，可压缩存储； </a:t>
            </a:r>
            <a:endParaRPr lang="zh-CN" altLang="en-US" sz="2000" b="1">
              <a:solidFill>
                <a:srgbClr val="3B3A00"/>
              </a:solidFill>
              <a:ea typeface="黑体" panose="02010609060101010101" charset="-122"/>
            </a:endParaRPr>
          </a:p>
          <a:p>
            <a:pPr marL="285750" indent="-285750" algn="l">
              <a:spcBef>
                <a:spcPct val="50000"/>
              </a:spcBef>
              <a:buFont typeface="Arial" panose="020B0604020202020204" pitchFamily="34" charset="0"/>
              <a:buChar char="•"/>
            </a:pPr>
            <a:r>
              <a:rPr lang="zh-CN" altLang="en-US" sz="2000" b="1" smtClean="0">
                <a:solidFill>
                  <a:srgbClr val="3B3A00"/>
                </a:solidFill>
                <a:ea typeface="黑体" panose="02010609060101010101" charset="-122"/>
              </a:rPr>
              <a:t>无向图</a:t>
            </a:r>
            <a:r>
              <a:rPr lang="zh-CN" altLang="en-US" sz="2000" b="1">
                <a:solidFill>
                  <a:srgbClr val="3B3A00"/>
                </a:solidFill>
                <a:ea typeface="黑体" panose="02010609060101010101" charset="-122"/>
              </a:rPr>
              <a:t>中</a:t>
            </a:r>
            <a:r>
              <a:rPr lang="zh-CN" altLang="en-US" sz="2000" b="1">
                <a:solidFill>
                  <a:srgbClr val="FF0000"/>
                </a:solidFill>
                <a:ea typeface="黑体" panose="02010609060101010101" charset="-122"/>
              </a:rPr>
              <a:t>顶点 </a:t>
            </a:r>
            <a:r>
              <a:rPr lang="en-US" altLang="zh-CN" sz="2000" b="1" i="1">
                <a:solidFill>
                  <a:srgbClr val="FF0000"/>
                </a:solidFill>
                <a:ea typeface="黑体" panose="02010609060101010101" charset="-122"/>
              </a:rPr>
              <a:t>v</a:t>
            </a:r>
            <a:r>
              <a:rPr lang="en-US" altLang="zh-CN" sz="2000" b="1" i="1" baseline="-25000">
                <a:solidFill>
                  <a:srgbClr val="FF0000"/>
                </a:solidFill>
                <a:ea typeface="黑体" panose="02010609060101010101" charset="-122"/>
              </a:rPr>
              <a:t>i</a:t>
            </a:r>
            <a:r>
              <a:rPr lang="en-US" altLang="zh-CN" sz="2000" b="1">
                <a:solidFill>
                  <a:srgbClr val="FF0000"/>
                </a:solidFill>
                <a:ea typeface="黑体" panose="02010609060101010101" charset="-122"/>
              </a:rPr>
              <a:t> </a:t>
            </a:r>
            <a:r>
              <a:rPr lang="zh-CN" altLang="en-US" sz="2000" b="1">
                <a:solidFill>
                  <a:srgbClr val="FF0000"/>
                </a:solidFill>
                <a:ea typeface="黑体" panose="02010609060101010101" charset="-122"/>
              </a:rPr>
              <a:t>的度</a:t>
            </a:r>
            <a:r>
              <a:rPr lang="zh-CN" altLang="en-US" sz="2000" b="1">
                <a:solidFill>
                  <a:srgbClr val="3B3A00"/>
                </a:solidFill>
                <a:ea typeface="黑体" panose="02010609060101010101" charset="-122"/>
              </a:rPr>
              <a:t>是邻接矩阵中</a:t>
            </a:r>
            <a:r>
              <a:rPr lang="zh-CN" altLang="en-US" sz="2000" b="1">
                <a:solidFill>
                  <a:srgbClr val="FF0000"/>
                </a:solidFill>
                <a:ea typeface="黑体" panose="02010609060101010101" charset="-122"/>
              </a:rPr>
              <a:t>第 </a:t>
            </a:r>
            <a:r>
              <a:rPr lang="en-US" altLang="zh-CN" sz="2000" b="1" i="1">
                <a:solidFill>
                  <a:srgbClr val="FF0000"/>
                </a:solidFill>
                <a:ea typeface="黑体" panose="02010609060101010101" charset="-122"/>
              </a:rPr>
              <a:t>i</a:t>
            </a:r>
            <a:r>
              <a:rPr lang="en-US" altLang="zh-CN" sz="2000" b="1">
                <a:solidFill>
                  <a:srgbClr val="FF0000"/>
                </a:solidFill>
                <a:ea typeface="黑体" panose="02010609060101010101" charset="-122"/>
              </a:rPr>
              <a:t> </a:t>
            </a:r>
            <a:r>
              <a:rPr lang="zh-CN" altLang="en-US" sz="2000" b="1">
                <a:solidFill>
                  <a:srgbClr val="FF0000"/>
                </a:solidFill>
                <a:ea typeface="黑体" panose="02010609060101010101" charset="-122"/>
              </a:rPr>
              <a:t>行 </a:t>
            </a:r>
            <a:r>
              <a:rPr lang="en-US" altLang="zh-CN" sz="2000" b="1">
                <a:solidFill>
                  <a:srgbClr val="FF0000"/>
                </a:solidFill>
                <a:ea typeface="黑体" panose="02010609060101010101" charset="-122"/>
              </a:rPr>
              <a:t>1</a:t>
            </a:r>
            <a:r>
              <a:rPr lang="en-US" altLang="zh-CN" sz="2000">
                <a:solidFill>
                  <a:srgbClr val="FF0000"/>
                </a:solidFill>
                <a:ea typeface="黑体" panose="02010609060101010101" charset="-122"/>
              </a:rPr>
              <a:t> </a:t>
            </a:r>
            <a:r>
              <a:rPr lang="zh-CN" altLang="en-US" sz="2000" b="1">
                <a:solidFill>
                  <a:srgbClr val="FF0000"/>
                </a:solidFill>
                <a:ea typeface="黑体" panose="02010609060101010101" charset="-122"/>
              </a:rPr>
              <a:t>的个数</a:t>
            </a:r>
            <a:r>
              <a:rPr lang="zh-CN" altLang="en-US" sz="2000" b="1">
                <a:solidFill>
                  <a:srgbClr val="3B3A00"/>
                </a:solidFill>
                <a:ea typeface="黑体" panose="02010609060101010101" charset="-122"/>
              </a:rPr>
              <a:t>。 </a:t>
            </a:r>
            <a:endParaRPr lang="zh-CN" altLang="en-US" sz="2000" b="1">
              <a:solidFill>
                <a:srgbClr val="3B3A00"/>
              </a:solidFill>
              <a:ea typeface="黑体" panose="02010609060101010101" charset="-122"/>
            </a:endParaRPr>
          </a:p>
        </p:txBody>
      </p:sp>
      <p:sp>
        <p:nvSpPr>
          <p:cNvPr id="7" name="AutoShape 38"/>
          <p:cNvSpPr>
            <a:spLocks noChangeArrowheads="1"/>
          </p:cNvSpPr>
          <p:nvPr/>
        </p:nvSpPr>
        <p:spPr bwMode="auto">
          <a:xfrm>
            <a:off x="1116013" y="4652963"/>
            <a:ext cx="1152525" cy="504825"/>
          </a:xfrm>
          <a:prstGeom prst="roundRect">
            <a:avLst>
              <a:gd name="adj" fmla="val 16667"/>
            </a:avLst>
          </a:prstGeom>
          <a:solidFill>
            <a:schemeClr val="accent1">
              <a:lumMod val="75000"/>
            </a:schemeClr>
          </a:solidFill>
          <a:ln w="28575" cmpd="sng">
            <a:solidFill>
              <a:schemeClr val="bg2"/>
            </a:solidFill>
            <a:round/>
          </a:ln>
          <a:effectLst/>
        </p:spPr>
        <p:txBody>
          <a:bodyPr wrap="none" anchor="ctr"/>
          <a:lstStyle/>
          <a:p>
            <a:r>
              <a:rPr lang="zh-CN" altLang="en-US" sz="2800">
                <a:solidFill>
                  <a:schemeClr val="bg1"/>
                </a:solidFill>
                <a:latin typeface="华文新魏" panose="02010800040101010101" pitchFamily="2" charset="-122"/>
                <a:ea typeface="华文新魏" panose="02010800040101010101" pitchFamily="2" charset="-122"/>
              </a:rPr>
              <a:t>特点</a:t>
            </a:r>
            <a:endParaRPr lang="zh-CN" altLang="en-US" sz="2800">
              <a:solidFill>
                <a:schemeClr val="bg1"/>
              </a:solidFill>
              <a:latin typeface="华文新魏" panose="02010800040101010101" pitchFamily="2" charset="-122"/>
              <a:ea typeface="华文新魏" panose="02010800040101010101" pitchFamily="2" charset="-122"/>
            </a:endParaRPr>
          </a:p>
        </p:txBody>
      </p:sp>
      <p:pic>
        <p:nvPicPr>
          <p:cNvPr id="5" name="图片 4"/>
          <p:cNvPicPr>
            <a:picLocks noChangeAspect="1"/>
          </p:cNvPicPr>
          <p:nvPr/>
        </p:nvPicPr>
        <p:blipFill>
          <a:blip r:embed="rId1" cstate="print"/>
          <a:stretch>
            <a:fillRect/>
          </a:stretch>
        </p:blipFill>
        <p:spPr>
          <a:xfrm>
            <a:off x="1116330" y="1377315"/>
            <a:ext cx="2618740" cy="2171700"/>
          </a:xfrm>
          <a:prstGeom prst="rect">
            <a:avLst/>
          </a:prstGeom>
        </p:spPr>
      </p:pic>
      <p:pic>
        <p:nvPicPr>
          <p:cNvPr id="8" name="图片 7"/>
          <p:cNvPicPr>
            <a:picLocks noChangeAspect="1"/>
          </p:cNvPicPr>
          <p:nvPr/>
        </p:nvPicPr>
        <p:blipFill>
          <a:blip r:embed="rId2" cstate="print"/>
          <a:stretch>
            <a:fillRect/>
          </a:stretch>
        </p:blipFill>
        <p:spPr>
          <a:xfrm>
            <a:off x="4615180" y="958215"/>
            <a:ext cx="2980690" cy="3695065"/>
          </a:xfrm>
          <a:prstGeom prst="rect">
            <a:avLst/>
          </a:prstGeom>
        </p:spPr>
      </p:pic>
      <p:sp>
        <p:nvSpPr>
          <p:cNvPr id="3" name="椭圆 2"/>
          <p:cNvSpPr/>
          <p:nvPr/>
        </p:nvSpPr>
        <p:spPr>
          <a:xfrm>
            <a:off x="1852930" y="1772285"/>
            <a:ext cx="360045" cy="360045"/>
          </a:xfrm>
          <a:prstGeom prst="ellipse">
            <a:avLst/>
          </a:prstGeom>
          <a:ln w="38100">
            <a:solidFill>
              <a:srgbClr val="FF0000"/>
            </a:solid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
        <p:nvSpPr>
          <p:cNvPr id="9" name="椭圆 8"/>
          <p:cNvSpPr/>
          <p:nvPr/>
        </p:nvSpPr>
        <p:spPr>
          <a:xfrm>
            <a:off x="2651125" y="1755775"/>
            <a:ext cx="360045" cy="360045"/>
          </a:xfrm>
          <a:prstGeom prst="ellipse">
            <a:avLst/>
          </a:prstGeom>
          <a:ln w="38100">
            <a:solidFill>
              <a:srgbClr val="FF0000"/>
            </a:solid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
        <p:nvSpPr>
          <p:cNvPr id="10" name="矩形 9"/>
          <p:cNvSpPr/>
          <p:nvPr/>
        </p:nvSpPr>
        <p:spPr>
          <a:xfrm>
            <a:off x="5575935" y="2803208"/>
            <a:ext cx="32448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nchor="ctr">
            <a:spAutoFit/>
          </a:bodyPr>
          <a:p>
            <a:r>
              <a:rPr lang="en-US" altLang="zh-CN" b="1" smtClean="0">
                <a:solidFill>
                  <a:srgbClr val="FF0000"/>
                </a:solidFill>
                <a:latin typeface="黑体" panose="02010609060101010101" charset="-122"/>
                <a:ea typeface="黑体" panose="02010609060101010101" charset="-122"/>
              </a:rPr>
              <a:t>1</a:t>
            </a:r>
            <a:endParaRPr lang="en-US" altLang="zh-CN" b="1" smtClean="0">
              <a:solidFill>
                <a:srgbClr val="FF0000"/>
              </a:solidFill>
              <a:latin typeface="黑体" panose="02010609060101010101" charset="-122"/>
              <a:ea typeface="黑体" panose="02010609060101010101" charset="-122"/>
            </a:endParaRPr>
          </a:p>
        </p:txBody>
      </p:sp>
      <p:cxnSp>
        <p:nvCxnSpPr>
          <p:cNvPr id="11" name="直接连接符 10"/>
          <p:cNvCxnSpPr>
            <a:stCxn id="3" idx="6"/>
            <a:endCxn id="9" idx="2"/>
          </p:cNvCxnSpPr>
          <p:nvPr/>
        </p:nvCxnSpPr>
        <p:spPr>
          <a:xfrm flipV="1">
            <a:off x="2212975" y="1936115"/>
            <a:ext cx="438150" cy="16510"/>
          </a:xfrm>
          <a:prstGeom prst="line">
            <a:avLst/>
          </a:prstGeom>
          <a:noFill/>
          <a:ln w="38100" cap="flat" cmpd="sng" algn="ctr">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1"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blinds(horizontal)">
                                      <p:cBhvr>
                                        <p:cTn id="23" dur="500"/>
                                        <p:tgtEl>
                                          <p:spTgt spid="1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1" animBg="1"/>
      <p:bldP spid="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有向图邻接矩阵</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21506" name="Picture 2" descr="6t17"/>
          <p:cNvPicPr>
            <a:picLocks noChangeAspect="1" noChangeArrowheads="1"/>
          </p:cNvPicPr>
          <p:nvPr/>
        </p:nvPicPr>
        <p:blipFill>
          <a:blip r:embed="rId1" cstate="print">
            <a:extLst>
              <a:ext uri="{28A0092B-C50C-407E-A947-70E740481C1C}">
                <a14:useLocalDpi xmlns:a14="http://schemas.microsoft.com/office/drawing/2010/main" val="0"/>
              </a:ext>
            </a:extLst>
          </a:blip>
          <a:srcRect r="59424" b="29401"/>
          <a:stretch>
            <a:fillRect/>
          </a:stretch>
        </p:blipFill>
        <p:spPr bwMode="auto">
          <a:xfrm>
            <a:off x="1157868" y="1556792"/>
            <a:ext cx="2478028" cy="265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6t17"/>
          <p:cNvPicPr>
            <a:picLocks noChangeAspect="1" noChangeArrowheads="1"/>
          </p:cNvPicPr>
          <p:nvPr/>
        </p:nvPicPr>
        <p:blipFill>
          <a:blip r:embed="rId1" cstate="print">
            <a:extLst>
              <a:ext uri="{28A0092B-C50C-407E-A947-70E740481C1C}">
                <a14:useLocalDpi xmlns:a14="http://schemas.microsoft.com/office/drawing/2010/main" val="0"/>
              </a:ext>
            </a:extLst>
          </a:blip>
          <a:srcRect l="51624"/>
          <a:stretch>
            <a:fillRect/>
          </a:stretch>
        </p:blipFill>
        <p:spPr bwMode="auto">
          <a:xfrm>
            <a:off x="4495157" y="1268760"/>
            <a:ext cx="2957163" cy="373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2"/>
          <p:cNvGrpSpPr/>
          <p:nvPr/>
        </p:nvGrpSpPr>
        <p:grpSpPr bwMode="auto">
          <a:xfrm>
            <a:off x="971550" y="4365625"/>
            <a:ext cx="7000875" cy="2160588"/>
            <a:chOff x="0" y="0"/>
            <a:chExt cx="4410" cy="1361"/>
          </a:xfrm>
        </p:grpSpPr>
        <p:sp>
          <p:nvSpPr>
            <p:cNvPr id="8" name="AutoShape 33"/>
            <p:cNvSpPr>
              <a:spLocks noChangeArrowheads="1"/>
            </p:cNvSpPr>
            <p:nvPr/>
          </p:nvSpPr>
          <p:spPr bwMode="auto">
            <a:xfrm>
              <a:off x="0" y="227"/>
              <a:ext cx="4410" cy="1134"/>
            </a:xfrm>
            <a:prstGeom prst="roundRect">
              <a:avLst>
                <a:gd name="adj" fmla="val 16667"/>
              </a:avLst>
            </a:prstGeom>
            <a:noFill/>
            <a:ln w="28575">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l">
                <a:spcBef>
                  <a:spcPct val="50000"/>
                </a:spcBef>
                <a:buFont typeface="Arial" panose="020B0604020202020204" pitchFamily="34" charset="0"/>
                <a:buChar char="•"/>
                <a:defRPr/>
              </a:pPr>
              <a:r>
                <a:rPr lang="zh-CN" altLang="en-US" sz="2000" b="1" smtClean="0">
                  <a:solidFill>
                    <a:srgbClr val="3B3A00"/>
                  </a:solidFill>
                  <a:ea typeface="黑体" panose="02010609060101010101" charset="-122"/>
                </a:rPr>
                <a:t>有向图</a:t>
              </a:r>
              <a:r>
                <a:rPr lang="zh-CN" altLang="en-US" sz="2000" b="1">
                  <a:solidFill>
                    <a:srgbClr val="3B3A00"/>
                  </a:solidFill>
                  <a:ea typeface="黑体" panose="02010609060101010101" charset="-122"/>
                </a:rPr>
                <a:t>邻接矩阵不一定对 称；</a:t>
              </a:r>
              <a:endParaRPr lang="zh-CN" altLang="en-US" sz="2000" b="1">
                <a:solidFill>
                  <a:srgbClr val="3B3A00"/>
                </a:solidFill>
                <a:ea typeface="黑体" panose="02010609060101010101" charset="-122"/>
              </a:endParaRPr>
            </a:p>
            <a:p>
              <a:pPr marL="285750" indent="-285750" algn="l">
                <a:buFont typeface="Arial" panose="020B0604020202020204" pitchFamily="34" charset="0"/>
                <a:buChar char="•"/>
                <a:defRPr/>
              </a:pPr>
              <a:r>
                <a:rPr lang="zh-CN" altLang="en-US" sz="2000" b="1" smtClean="0">
                  <a:solidFill>
                    <a:srgbClr val="3B3A00"/>
                  </a:solidFill>
                  <a:ea typeface="黑体" panose="02010609060101010101" charset="-122"/>
                </a:rPr>
                <a:t>有向图</a:t>
              </a:r>
              <a:r>
                <a:rPr lang="zh-CN" altLang="en-US" sz="2000" b="1">
                  <a:solidFill>
                    <a:srgbClr val="3B3A00"/>
                  </a:solidFill>
                  <a:ea typeface="黑体" panose="02010609060101010101" charset="-122"/>
                </a:rPr>
                <a:t>中     </a:t>
              </a:r>
              <a:r>
                <a:rPr lang="zh-CN" altLang="en-US" sz="2000" b="1">
                  <a:solidFill>
                    <a:srgbClr val="FF0000"/>
                  </a:solidFill>
                  <a:ea typeface="黑体" panose="02010609060101010101" charset="-122"/>
                </a:rPr>
                <a:t>顶点 </a:t>
              </a:r>
              <a:r>
                <a:rPr lang="en-US" altLang="zh-CN" sz="2000" b="1" i="1">
                  <a:solidFill>
                    <a:srgbClr val="FF0000"/>
                  </a:solidFill>
                  <a:ea typeface="黑体" panose="02010609060101010101" charset="-122"/>
                </a:rPr>
                <a:t>v</a:t>
              </a:r>
              <a:r>
                <a:rPr lang="en-US" altLang="zh-CN" sz="2000" b="1" i="1" baseline="-25000">
                  <a:solidFill>
                    <a:srgbClr val="FF0000"/>
                  </a:solidFill>
                  <a:ea typeface="黑体" panose="02010609060101010101" charset="-122"/>
                </a:rPr>
                <a:t>i</a:t>
              </a:r>
              <a:r>
                <a:rPr lang="en-US" altLang="zh-CN" sz="2000" b="1">
                  <a:solidFill>
                    <a:srgbClr val="FF0000"/>
                  </a:solidFill>
                  <a:ea typeface="黑体" panose="02010609060101010101" charset="-122"/>
                </a:rPr>
                <a:t> </a:t>
              </a:r>
              <a:r>
                <a:rPr lang="zh-CN" altLang="en-US" sz="2000" b="1">
                  <a:solidFill>
                    <a:srgbClr val="FF0000"/>
                  </a:solidFill>
                  <a:ea typeface="黑体" panose="02010609060101010101" charset="-122"/>
                </a:rPr>
                <a:t>的</a:t>
              </a:r>
              <a:r>
                <a:rPr lang="zh-CN" altLang="en-US" sz="2000" b="1" u="sng">
                  <a:solidFill>
                    <a:srgbClr val="7030A0"/>
                  </a:solidFill>
                  <a:effectLst>
                    <a:outerShdw blurRad="38100" dist="38100" dir="2700000" algn="tl">
                      <a:srgbClr val="000000">
                        <a:alpha val="43137"/>
                      </a:srgbClr>
                    </a:outerShdw>
                  </a:effectLst>
                  <a:ea typeface="黑体" panose="02010609060101010101" charset="-122"/>
                </a:rPr>
                <a:t>出度</a:t>
              </a:r>
              <a:r>
                <a:rPr lang="zh-CN" altLang="en-US" sz="2000" b="1">
                  <a:solidFill>
                    <a:srgbClr val="3B3A00"/>
                  </a:solidFill>
                  <a:ea typeface="黑体" panose="02010609060101010101" charset="-122"/>
                </a:rPr>
                <a:t>是</a:t>
              </a:r>
              <a:r>
                <a:rPr lang="zh-CN" altLang="en-US" sz="2000" b="1">
                  <a:solidFill>
                    <a:srgbClr val="FF0000"/>
                  </a:solidFill>
                  <a:ea typeface="黑体" panose="02010609060101010101" charset="-122"/>
                </a:rPr>
                <a:t>邻接矩阵中第 </a:t>
              </a:r>
              <a:r>
                <a:rPr lang="en-US" altLang="zh-CN" sz="2000" b="1" i="1">
                  <a:solidFill>
                    <a:srgbClr val="FF0000"/>
                  </a:solidFill>
                  <a:ea typeface="黑体" panose="02010609060101010101" charset="-122"/>
                </a:rPr>
                <a:t>i</a:t>
              </a:r>
              <a:r>
                <a:rPr lang="en-US" altLang="zh-CN" sz="2000" b="1" u="sng">
                  <a:solidFill>
                    <a:srgbClr val="7030A0"/>
                  </a:solidFill>
                  <a:effectLst>
                    <a:outerShdw blurRad="38100" dist="38100" dir="2700000" algn="tl">
                      <a:srgbClr val="000000">
                        <a:alpha val="43137"/>
                      </a:srgbClr>
                    </a:outerShdw>
                  </a:effectLst>
                  <a:ea typeface="黑体" panose="02010609060101010101" charset="-122"/>
                </a:rPr>
                <a:t> </a:t>
              </a:r>
              <a:r>
                <a:rPr lang="zh-CN" altLang="en-US" sz="2000" b="1" u="sng">
                  <a:solidFill>
                    <a:srgbClr val="7030A0"/>
                  </a:solidFill>
                  <a:effectLst>
                    <a:outerShdw blurRad="38100" dist="38100" dir="2700000" algn="tl">
                      <a:srgbClr val="000000">
                        <a:alpha val="43137"/>
                      </a:srgbClr>
                    </a:outerShdw>
                  </a:effectLst>
                  <a:ea typeface="黑体" panose="02010609060101010101" charset="-122"/>
                </a:rPr>
                <a:t>行</a:t>
              </a:r>
              <a:r>
                <a:rPr lang="zh-CN" altLang="en-US" sz="2000" b="1">
                  <a:solidFill>
                    <a:srgbClr val="FF0000"/>
                  </a:solidFill>
                  <a:ea typeface="黑体" panose="02010609060101010101" charset="-122"/>
                </a:rPr>
                <a:t> </a:t>
              </a:r>
              <a:r>
                <a:rPr lang="en-US" altLang="zh-CN" sz="2000" b="1">
                  <a:solidFill>
                    <a:srgbClr val="FF0000"/>
                  </a:solidFill>
                  <a:ea typeface="黑体" panose="02010609060101010101" charset="-122"/>
                </a:rPr>
                <a:t>1</a:t>
              </a:r>
              <a:r>
                <a:rPr lang="en-US" altLang="zh-CN" sz="2000">
                  <a:solidFill>
                    <a:srgbClr val="FF0000"/>
                  </a:solidFill>
                  <a:ea typeface="黑体" panose="02010609060101010101" charset="-122"/>
                </a:rPr>
                <a:t> </a:t>
              </a:r>
              <a:r>
                <a:rPr lang="zh-CN" altLang="en-US" sz="2000" b="1">
                  <a:solidFill>
                    <a:srgbClr val="FF0000"/>
                  </a:solidFill>
                  <a:ea typeface="黑体" panose="02010609060101010101" charset="-122"/>
                </a:rPr>
                <a:t>的个数</a:t>
              </a:r>
              <a:r>
                <a:rPr lang="zh-CN" altLang="en-US" sz="2000" b="1">
                  <a:solidFill>
                    <a:srgbClr val="3B3A00"/>
                  </a:solidFill>
                  <a:ea typeface="黑体" panose="02010609060101010101" charset="-122"/>
                </a:rPr>
                <a:t>。  </a:t>
              </a:r>
              <a:endParaRPr lang="zh-CN" altLang="en-US" sz="2000" b="1">
                <a:solidFill>
                  <a:srgbClr val="3B3A00"/>
                </a:solidFill>
                <a:ea typeface="黑体" panose="02010609060101010101" charset="-122"/>
              </a:endParaRPr>
            </a:p>
            <a:p>
              <a:pPr algn="l">
                <a:spcBef>
                  <a:spcPct val="50000"/>
                </a:spcBef>
                <a:defRPr/>
              </a:pPr>
              <a:r>
                <a:rPr lang="zh-CN" altLang="en-US" sz="2000" b="1">
                  <a:solidFill>
                    <a:srgbClr val="3B3A00"/>
                  </a:solidFill>
                  <a:ea typeface="黑体" panose="02010609060101010101" charset="-122"/>
                </a:rPr>
                <a:t>                       </a:t>
              </a:r>
              <a:r>
                <a:rPr lang="zh-CN" altLang="en-US" sz="2000" b="1">
                  <a:solidFill>
                    <a:srgbClr val="FF0000"/>
                  </a:solidFill>
                  <a:ea typeface="黑体" panose="02010609060101010101" charset="-122"/>
                </a:rPr>
                <a:t>顶点 </a:t>
              </a:r>
              <a:r>
                <a:rPr lang="en-US" altLang="zh-CN" sz="2000" b="1" i="1">
                  <a:solidFill>
                    <a:srgbClr val="FF0000"/>
                  </a:solidFill>
                  <a:ea typeface="黑体" panose="02010609060101010101" charset="-122"/>
                </a:rPr>
                <a:t>v</a:t>
              </a:r>
              <a:r>
                <a:rPr lang="en-US" altLang="zh-CN" sz="2000" b="1" i="1" baseline="-25000">
                  <a:solidFill>
                    <a:srgbClr val="FF0000"/>
                  </a:solidFill>
                  <a:ea typeface="黑体" panose="02010609060101010101" charset="-122"/>
                </a:rPr>
                <a:t>i</a:t>
              </a:r>
              <a:r>
                <a:rPr lang="en-US" altLang="zh-CN" sz="2000" b="1">
                  <a:solidFill>
                    <a:srgbClr val="FF0000"/>
                  </a:solidFill>
                  <a:ea typeface="黑体" panose="02010609060101010101" charset="-122"/>
                </a:rPr>
                <a:t> </a:t>
              </a:r>
              <a:r>
                <a:rPr lang="zh-CN" altLang="en-US" sz="2000" b="1">
                  <a:solidFill>
                    <a:srgbClr val="FF0000"/>
                  </a:solidFill>
                  <a:ea typeface="黑体" panose="02010609060101010101" charset="-122"/>
                </a:rPr>
                <a:t>的</a:t>
              </a:r>
              <a:r>
                <a:rPr lang="zh-CN" altLang="en-US" sz="2000" b="1" u="sng">
                  <a:solidFill>
                    <a:srgbClr val="7030A0"/>
                  </a:solidFill>
                  <a:effectLst>
                    <a:outerShdw blurRad="38100" dist="38100" dir="2700000" algn="tl">
                      <a:srgbClr val="000000">
                        <a:alpha val="43137"/>
                      </a:srgbClr>
                    </a:outerShdw>
                  </a:effectLst>
                  <a:ea typeface="黑体" panose="02010609060101010101" charset="-122"/>
                </a:rPr>
                <a:t>入度</a:t>
              </a:r>
              <a:r>
                <a:rPr lang="zh-CN" altLang="en-US" sz="2000" b="1">
                  <a:solidFill>
                    <a:srgbClr val="3B3A00"/>
                  </a:solidFill>
                  <a:ea typeface="黑体" panose="02010609060101010101" charset="-122"/>
                </a:rPr>
                <a:t>是</a:t>
              </a:r>
              <a:r>
                <a:rPr lang="zh-CN" altLang="en-US" sz="2000" b="1">
                  <a:solidFill>
                    <a:srgbClr val="FF0000"/>
                  </a:solidFill>
                  <a:ea typeface="黑体" panose="02010609060101010101" charset="-122"/>
                </a:rPr>
                <a:t>邻接矩阵中第 </a:t>
              </a:r>
              <a:r>
                <a:rPr lang="en-US" altLang="zh-CN" sz="2000" b="1" i="1">
                  <a:solidFill>
                    <a:srgbClr val="FF0000"/>
                  </a:solidFill>
                  <a:ea typeface="黑体" panose="02010609060101010101" charset="-122"/>
                </a:rPr>
                <a:t>i</a:t>
              </a:r>
              <a:r>
                <a:rPr lang="en-US" altLang="zh-CN" sz="2000" b="1">
                  <a:solidFill>
                    <a:srgbClr val="FF0000"/>
                  </a:solidFill>
                  <a:ea typeface="黑体" panose="02010609060101010101" charset="-122"/>
                </a:rPr>
                <a:t> </a:t>
              </a:r>
              <a:r>
                <a:rPr lang="en-US" altLang="zh-CN" sz="2000" b="1" u="sng">
                  <a:solidFill>
                    <a:srgbClr val="7030A0"/>
                  </a:solidFill>
                  <a:effectLst>
                    <a:outerShdw blurRad="38100" dist="38100" dir="2700000" algn="tl">
                      <a:srgbClr val="000000">
                        <a:alpha val="43137"/>
                      </a:srgbClr>
                    </a:outerShdw>
                  </a:effectLst>
                  <a:ea typeface="黑体" panose="02010609060101010101" charset="-122"/>
                </a:rPr>
                <a:t>列</a:t>
              </a:r>
              <a:r>
                <a:rPr lang="zh-CN" altLang="en-US" sz="2000" b="1">
                  <a:solidFill>
                    <a:srgbClr val="FF0000"/>
                  </a:solidFill>
                  <a:ea typeface="黑体" panose="02010609060101010101" charset="-122"/>
                </a:rPr>
                <a:t> </a:t>
              </a:r>
              <a:r>
                <a:rPr lang="en-US" altLang="zh-CN" sz="2000" b="1">
                  <a:solidFill>
                    <a:srgbClr val="FF0000"/>
                  </a:solidFill>
                  <a:ea typeface="黑体" panose="02010609060101010101" charset="-122"/>
                </a:rPr>
                <a:t>1</a:t>
              </a:r>
              <a:r>
                <a:rPr lang="en-US" altLang="zh-CN" sz="2000">
                  <a:solidFill>
                    <a:srgbClr val="FF0000"/>
                  </a:solidFill>
                  <a:ea typeface="黑体" panose="02010609060101010101" charset="-122"/>
                </a:rPr>
                <a:t> </a:t>
              </a:r>
              <a:r>
                <a:rPr lang="zh-CN" altLang="en-US" sz="2000" b="1">
                  <a:solidFill>
                    <a:srgbClr val="FF0000"/>
                  </a:solidFill>
                  <a:ea typeface="黑体" panose="02010609060101010101" charset="-122"/>
                </a:rPr>
                <a:t>的个数</a:t>
              </a:r>
              <a:r>
                <a:rPr lang="zh-CN" altLang="en-US" sz="2000" b="1">
                  <a:solidFill>
                    <a:srgbClr val="3B3A00"/>
                  </a:solidFill>
                  <a:ea typeface="黑体" panose="02010609060101010101" charset="-122"/>
                </a:rPr>
                <a:t>。 </a:t>
              </a:r>
              <a:endParaRPr lang="zh-CN" altLang="en-US" sz="2000" b="1">
                <a:solidFill>
                  <a:srgbClr val="3B3A00"/>
                </a:solidFill>
                <a:ea typeface="黑体" panose="02010609060101010101" charset="-122"/>
              </a:endParaRPr>
            </a:p>
          </p:txBody>
        </p:sp>
        <p:sp>
          <p:nvSpPr>
            <p:cNvPr id="9" name="AutoShape 34"/>
            <p:cNvSpPr/>
            <p:nvPr/>
          </p:nvSpPr>
          <p:spPr bwMode="auto">
            <a:xfrm>
              <a:off x="962" y="793"/>
              <a:ext cx="96" cy="251"/>
            </a:xfrm>
            <a:prstGeom prst="leftBrace">
              <a:avLst>
                <a:gd name="adj1" fmla="val 33333"/>
                <a:gd name="adj2" fmla="val 50000"/>
              </a:avLst>
            </a:prstGeom>
            <a:noFill/>
            <a:ln w="12700" cap="sq">
              <a:solidFill>
                <a:schemeClr val="bg2"/>
              </a:solidFill>
              <a:round/>
            </a:ln>
            <a:effectLst/>
            <a:extLst>
              <a:ext uri="{909E8E84-426E-40DD-AFC4-6F175D3DCCD1}">
                <a14:hiddenFill xmlns:a14="http://schemas.microsoft.com/office/drawing/2010/main">
                  <a:solidFill>
                    <a:srgbClr val="FFFF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endParaRPr lang="zh-CN" altLang="en-US" sz="1800" b="0">
                <a:solidFill>
                  <a:srgbClr val="663300"/>
                </a:solidFill>
                <a:latin typeface="Consolas" panose="020B0609020204030204"/>
                <a:ea typeface="黑体" panose="02010609060101010101" charset="-122"/>
              </a:endParaRPr>
            </a:p>
          </p:txBody>
        </p:sp>
        <p:sp>
          <p:nvSpPr>
            <p:cNvPr id="10" name="AutoShape 35"/>
            <p:cNvSpPr>
              <a:spLocks noChangeArrowheads="1"/>
            </p:cNvSpPr>
            <p:nvPr/>
          </p:nvSpPr>
          <p:spPr bwMode="auto">
            <a:xfrm>
              <a:off x="55" y="0"/>
              <a:ext cx="726" cy="318"/>
            </a:xfrm>
            <a:prstGeom prst="roundRect">
              <a:avLst>
                <a:gd name="adj" fmla="val 16667"/>
              </a:avLst>
            </a:prstGeom>
            <a:solidFill>
              <a:schemeClr val="accent1">
                <a:lumMod val="75000"/>
              </a:schemeClr>
            </a:solidFill>
            <a:ln w="28575" cmpd="sng">
              <a:solidFill>
                <a:schemeClr val="bg2"/>
              </a:solidFill>
              <a:round/>
            </a:ln>
            <a:effectLst/>
          </p:spPr>
          <p:txBody>
            <a:bodyPr wrap="none" anchor="ctr"/>
            <a:lstStyle/>
            <a:p>
              <a:r>
                <a:rPr lang="zh-CN" altLang="en-US" sz="2800">
                  <a:solidFill>
                    <a:schemeClr val="bg1"/>
                  </a:solidFill>
                  <a:latin typeface="华文新魏" panose="02010800040101010101" pitchFamily="2" charset="-122"/>
                  <a:ea typeface="华文新魏" panose="02010800040101010101" pitchFamily="2" charset="-122"/>
                </a:rPr>
                <a:t>特点</a:t>
              </a:r>
              <a:endParaRPr lang="zh-CN" altLang="en-US" sz="2800">
                <a:solidFill>
                  <a:schemeClr val="bg1"/>
                </a:solidFill>
                <a:latin typeface="华文新魏" panose="02010800040101010101" pitchFamily="2" charset="-122"/>
                <a:ea typeface="华文新魏" panose="02010800040101010101" pitchFamily="2" charset="-122"/>
              </a:endParaRPr>
            </a:p>
          </p:txBody>
        </p:sp>
      </p:grpSp>
      <p:sp>
        <p:nvSpPr>
          <p:cNvPr id="11" name="椭圆 10"/>
          <p:cNvSpPr/>
          <p:nvPr/>
        </p:nvSpPr>
        <p:spPr>
          <a:xfrm>
            <a:off x="4788024" y="3789040"/>
            <a:ext cx="2448272" cy="288032"/>
          </a:xfrm>
          <a:prstGeom prst="ellipse">
            <a:avLst/>
          </a:prstGeom>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2" name="TextBox 11"/>
          <p:cNvSpPr txBox="1"/>
          <p:nvPr/>
        </p:nvSpPr>
        <p:spPr bwMode="auto">
          <a:xfrm>
            <a:off x="7380312" y="3711296"/>
            <a:ext cx="129614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V1</a:t>
            </a:r>
            <a:r>
              <a:rPr lang="zh-CN" altLang="en-US" dirty="0" smtClean="0"/>
              <a:t>出度为</a:t>
            </a:r>
            <a:r>
              <a:rPr lang="en-US" altLang="zh-CN" dirty="0" smtClean="0"/>
              <a:t>1</a:t>
            </a:r>
            <a:endParaRPr lang="zh-CN" altLang="en-US" dirty="0"/>
          </a:p>
        </p:txBody>
      </p:sp>
      <p:sp>
        <p:nvSpPr>
          <p:cNvPr id="13" name="椭圆 12"/>
          <p:cNvSpPr/>
          <p:nvPr/>
        </p:nvSpPr>
        <p:spPr>
          <a:xfrm>
            <a:off x="5364088" y="2852936"/>
            <a:ext cx="216024" cy="2160240"/>
          </a:xfrm>
          <a:prstGeom prst="ellipse">
            <a:avLst/>
          </a:prstGeom>
          <a:ln>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5" name="椭圆形标注 14"/>
          <p:cNvSpPr/>
          <p:nvPr/>
        </p:nvSpPr>
        <p:spPr>
          <a:xfrm>
            <a:off x="7596336" y="1483668"/>
            <a:ext cx="1080120" cy="1298377"/>
          </a:xfrm>
          <a:prstGeom prst="wedgeEllipseCallout">
            <a:avLst>
              <a:gd name="adj1" fmla="val -242693"/>
              <a:gd name="adj2" fmla="val 150076"/>
            </a:avLst>
          </a:prstGeom>
          <a:ln>
            <a:solidFill>
              <a:schemeClr val="tx1"/>
            </a:solidFill>
          </a:ln>
        </p:spPr>
        <p:txBody>
          <a:bodyPr rtlCol="0" anchor="ctr">
            <a:spAutoFit/>
          </a:bodyPr>
          <a:lstStyle/>
          <a:p>
            <a:pPr algn="ctr"/>
            <a:r>
              <a:rPr lang="en-US" altLang="zh-CN" dirty="0" smtClean="0">
                <a:solidFill>
                  <a:srgbClr val="5F5F5F"/>
                </a:solidFill>
                <a:latin typeface="黑体" panose="02010609060101010101" charset="-122"/>
                <a:ea typeface="黑体" panose="02010609060101010101" charset="-122"/>
              </a:rPr>
              <a:t>V0</a:t>
            </a:r>
            <a:r>
              <a:rPr lang="zh-CN" altLang="en-US" dirty="0" smtClean="0">
                <a:solidFill>
                  <a:srgbClr val="5F5F5F"/>
                </a:solidFill>
                <a:latin typeface="黑体" panose="02010609060101010101" charset="-122"/>
                <a:ea typeface="黑体" panose="02010609060101010101" charset="-122"/>
              </a:rPr>
              <a:t>的入度为</a:t>
            </a:r>
            <a:r>
              <a:rPr lang="en-US" altLang="zh-CN" dirty="0" smtClean="0">
                <a:solidFill>
                  <a:srgbClr val="5F5F5F"/>
                </a:solidFill>
                <a:latin typeface="黑体" panose="02010609060101010101" charset="-122"/>
                <a:ea typeface="黑体" panose="02010609060101010101" charset="-122"/>
              </a:rPr>
              <a:t>2</a:t>
            </a:r>
            <a:endParaRPr lang="zh-CN" altLang="en-US" dirty="0" smtClean="0">
              <a:solidFill>
                <a:srgbClr val="5F5F5F"/>
              </a:solidFill>
              <a:latin typeface="黑体" panose="02010609060101010101" charset="-122"/>
              <a:ea typeface="黑体" panose="02010609060101010101" charset="-122"/>
            </a:endParaRPr>
          </a:p>
        </p:txBody>
      </p:sp>
      <p:sp>
        <p:nvSpPr>
          <p:cNvPr id="3" name="椭圆 2"/>
          <p:cNvSpPr/>
          <p:nvPr/>
        </p:nvSpPr>
        <p:spPr>
          <a:xfrm>
            <a:off x="1188085" y="2389360"/>
            <a:ext cx="419735" cy="494956"/>
          </a:xfrm>
          <a:prstGeom prst="ellipse">
            <a:avLst/>
          </a:prstGeom>
          <a:ln w="38100">
            <a:solidFill>
              <a:srgbClr val="FF0000"/>
            </a:solidFill>
          </a:ln>
        </p:spPr>
        <p:txBody>
          <a:bodyPr wrap="square" rtlCol="0" anchor="ctr">
            <a:spAutoFit/>
          </a:bodyPr>
          <a:p>
            <a:endParaRPr lang="zh-CN" altLang="en-US" smtClean="0">
              <a:solidFill>
                <a:srgbClr val="5F5F5F"/>
              </a:solidFill>
              <a:latin typeface="黑体" panose="02010609060101010101" charset="-122"/>
              <a:ea typeface="黑体" panose="02010609060101010101" charset="-122"/>
            </a:endParaRPr>
          </a:p>
        </p:txBody>
      </p:sp>
      <p:sp>
        <p:nvSpPr>
          <p:cNvPr id="5" name="椭圆 4"/>
          <p:cNvSpPr/>
          <p:nvPr/>
        </p:nvSpPr>
        <p:spPr>
          <a:xfrm>
            <a:off x="2065655" y="1855691"/>
            <a:ext cx="418465" cy="509464"/>
          </a:xfrm>
          <a:prstGeom prst="ellipse">
            <a:avLst/>
          </a:prstGeom>
          <a:ln w="38100">
            <a:solidFill>
              <a:srgbClr val="FF0000"/>
            </a:solidFill>
          </a:ln>
        </p:spPr>
        <p:txBody>
          <a:bodyPr wrap="square" rtlCol="0" anchor="ctr">
            <a:spAutoFit/>
          </a:bodyPr>
          <a:p>
            <a:endParaRPr lang="zh-CN" altLang="en-US" smtClean="0">
              <a:solidFill>
                <a:srgbClr val="5F5F5F"/>
              </a:solidFill>
              <a:latin typeface="黑体" panose="02010609060101010101" charset="-122"/>
              <a:ea typeface="黑体" panose="02010609060101010101" charset="-122"/>
            </a:endParaRPr>
          </a:p>
        </p:txBody>
      </p:sp>
      <p:cxnSp>
        <p:nvCxnSpPr>
          <p:cNvPr id="6" name="直接连接符 5"/>
          <p:cNvCxnSpPr/>
          <p:nvPr/>
        </p:nvCxnSpPr>
        <p:spPr>
          <a:xfrm flipV="1">
            <a:off x="1546225" y="2132330"/>
            <a:ext cx="519430" cy="346710"/>
          </a:xfrm>
          <a:prstGeom prst="line">
            <a:avLst/>
          </a:prstGeom>
          <a:noFill/>
          <a:ln w="38100" cap="flat" cmpd="sng" algn="ctr">
            <a:solidFill>
              <a:srgbClr val="FF0000"/>
            </a:solidFill>
            <a:prstDash val="solid"/>
            <a:round/>
            <a:headEnd type="none" w="med" len="med"/>
            <a:tailEnd type="none" w="med" len="med"/>
          </a:ln>
        </p:spPr>
      </p:cxnSp>
      <p:sp>
        <p:nvSpPr>
          <p:cNvPr id="14" name="矩形 13"/>
          <p:cNvSpPr/>
          <p:nvPr/>
        </p:nvSpPr>
        <p:spPr>
          <a:xfrm>
            <a:off x="5744845" y="3259138"/>
            <a:ext cx="32448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nchor="ctr">
            <a:spAutoFit/>
          </a:bodyPr>
          <a:p>
            <a:r>
              <a:rPr lang="en-US" altLang="zh-CN" b="1" smtClean="0">
                <a:solidFill>
                  <a:srgbClr val="FF0000"/>
                </a:solidFill>
                <a:latin typeface="黑体" panose="02010609060101010101" charset="-122"/>
                <a:ea typeface="黑体" panose="02010609060101010101" charset="-122"/>
              </a:rPr>
              <a:t>1</a:t>
            </a:r>
            <a:endParaRPr lang="en-US" altLang="zh-CN" b="1" smtClean="0">
              <a:solidFill>
                <a:srgbClr val="FF0000"/>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box(in)">
                                      <p:cBhvr>
                                        <p:cTn id="7" dur="2000"/>
                                        <p:tgtEl>
                                          <p:spTgt spid="2150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blinds(horizontal)">
                                      <p:cBhvr>
                                        <p:cTn id="23" dur="500"/>
                                        <p:tgtEl>
                                          <p:spTgt spid="1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ox(in)">
                                      <p:cBhvr>
                                        <p:cTn id="28" dur="2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ox(in)">
                                      <p:cBhvr>
                                        <p:cTn id="43" dur="500"/>
                                        <p:tgtEl>
                                          <p:spTgt spid="13"/>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ox(in)">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5" grpId="1" bldLvl="0" animBg="1"/>
      <p:bldP spid="3" grpId="1"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网的邻接矩阵</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22530" name="Picture 2" descr="6t1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7163" y="1367056"/>
            <a:ext cx="7213229" cy="446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接连接符 23"/>
          <p:cNvCxnSpPr>
            <a:cxnSpLocks noChangeShapeType="1"/>
          </p:cNvCxnSpPr>
          <p:nvPr/>
        </p:nvCxnSpPr>
        <p:spPr bwMode="auto">
          <a:xfrm>
            <a:off x="1903413" y="2538413"/>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7" name="直接连接符 27"/>
          <p:cNvCxnSpPr>
            <a:cxnSpLocks noChangeShapeType="1"/>
          </p:cNvCxnSpPr>
          <p:nvPr/>
        </p:nvCxnSpPr>
        <p:spPr bwMode="auto">
          <a:xfrm>
            <a:off x="1911350" y="3232150"/>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8" name="直接连接符 2"/>
          <p:cNvCxnSpPr>
            <a:cxnSpLocks noChangeShapeType="1"/>
          </p:cNvCxnSpPr>
          <p:nvPr/>
        </p:nvCxnSpPr>
        <p:spPr bwMode="auto">
          <a:xfrm>
            <a:off x="1911350" y="1844675"/>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文本框 19"/>
          <p:cNvSpPr txBox="1">
            <a:spLocks noChangeArrowheads="1"/>
          </p:cNvSpPr>
          <p:nvPr/>
        </p:nvSpPr>
        <p:spPr bwMode="auto">
          <a:xfrm>
            <a:off x="2167697" y="1460500"/>
            <a:ext cx="325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a:t>实际问题中</a:t>
            </a:r>
            <a:r>
              <a:rPr lang="zh-CN" altLang="en-US" sz="2400" smtClean="0"/>
              <a:t>的图及</a:t>
            </a:r>
            <a:r>
              <a:rPr lang="zh-CN" altLang="en-US" sz="2400"/>
              <a:t>抽象</a:t>
            </a:r>
            <a:endParaRPr lang="en-US" altLang="zh-CN" sz="2400"/>
          </a:p>
        </p:txBody>
      </p:sp>
      <p:sp>
        <p:nvSpPr>
          <p:cNvPr id="6150" name="文本框 20"/>
          <p:cNvSpPr txBox="1">
            <a:spLocks noChangeArrowheads="1"/>
          </p:cNvSpPr>
          <p:nvPr/>
        </p:nvSpPr>
        <p:spPr bwMode="auto">
          <a:xfrm>
            <a:off x="2167697" y="2160588"/>
            <a:ext cx="2332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图的</a:t>
            </a:r>
            <a:r>
              <a:rPr lang="zh-CN" altLang="en-US" sz="2400"/>
              <a:t>逻辑结构</a:t>
            </a:r>
            <a:endParaRPr lang="zh-CN" altLang="zh-CN" sz="2400"/>
          </a:p>
        </p:txBody>
      </p:sp>
      <p:sp>
        <p:nvSpPr>
          <p:cNvPr id="6151" name="文本框 22"/>
          <p:cNvSpPr txBox="1">
            <a:spLocks noChangeArrowheads="1"/>
          </p:cNvSpPr>
          <p:nvPr/>
        </p:nvSpPr>
        <p:spPr bwMode="auto">
          <a:xfrm>
            <a:off x="2167697" y="2860675"/>
            <a:ext cx="295814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图的</a:t>
            </a:r>
            <a:r>
              <a:rPr lang="zh-CN" altLang="en-US" sz="2400"/>
              <a:t>存储</a:t>
            </a:r>
            <a:r>
              <a:rPr lang="zh-CN" altLang="en-US" sz="2400" smtClean="0"/>
              <a:t>结构及实现</a:t>
            </a:r>
            <a:endParaRPr lang="zh-CN" altLang="zh-CN" sz="2400"/>
          </a:p>
        </p:txBody>
      </p:sp>
      <p:cxnSp>
        <p:nvCxnSpPr>
          <p:cNvPr id="6152" name="直接连接符 23"/>
          <p:cNvCxnSpPr>
            <a:cxnSpLocks noChangeShapeType="1"/>
          </p:cNvCxnSpPr>
          <p:nvPr/>
        </p:nvCxnSpPr>
        <p:spPr bwMode="auto">
          <a:xfrm>
            <a:off x="1865313" y="4619625"/>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3" name="直接连接符 27"/>
          <p:cNvCxnSpPr>
            <a:cxnSpLocks noChangeShapeType="1"/>
          </p:cNvCxnSpPr>
          <p:nvPr/>
        </p:nvCxnSpPr>
        <p:spPr bwMode="auto">
          <a:xfrm>
            <a:off x="1873250" y="5313363"/>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4" name="直接连接符 2"/>
          <p:cNvCxnSpPr>
            <a:cxnSpLocks noChangeShapeType="1"/>
          </p:cNvCxnSpPr>
          <p:nvPr/>
        </p:nvCxnSpPr>
        <p:spPr bwMode="auto">
          <a:xfrm>
            <a:off x="1873250" y="3925888"/>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5" name="文本框 19"/>
          <p:cNvSpPr txBox="1">
            <a:spLocks noChangeArrowheads="1"/>
          </p:cNvSpPr>
          <p:nvPr/>
        </p:nvSpPr>
        <p:spPr bwMode="auto">
          <a:xfrm>
            <a:off x="2167697" y="3559175"/>
            <a:ext cx="268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图的基本操作</a:t>
            </a:r>
            <a:endParaRPr lang="en-US" altLang="zh-CN" sz="2400"/>
          </a:p>
        </p:txBody>
      </p:sp>
      <p:sp>
        <p:nvSpPr>
          <p:cNvPr id="6156" name="文本框 20"/>
          <p:cNvSpPr txBox="1">
            <a:spLocks noChangeArrowheads="1"/>
          </p:cNvSpPr>
          <p:nvPr/>
        </p:nvSpPr>
        <p:spPr bwMode="auto">
          <a:xfrm>
            <a:off x="2167697" y="4259263"/>
            <a:ext cx="3756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图的遍历</a:t>
            </a:r>
            <a:endParaRPr lang="zh-CN" altLang="zh-CN" sz="2400"/>
          </a:p>
        </p:txBody>
      </p:sp>
      <p:sp>
        <p:nvSpPr>
          <p:cNvPr id="6157" name="文本框 22"/>
          <p:cNvSpPr txBox="1">
            <a:spLocks noChangeArrowheads="1"/>
          </p:cNvSpPr>
          <p:nvPr/>
        </p:nvSpPr>
        <p:spPr bwMode="auto">
          <a:xfrm>
            <a:off x="2167697" y="4959350"/>
            <a:ext cx="3938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图中的树问题</a:t>
            </a:r>
            <a:endParaRPr lang="zh-CN" altLang="zh-CN" sz="2400"/>
          </a:p>
        </p:txBody>
      </p:sp>
      <p:cxnSp>
        <p:nvCxnSpPr>
          <p:cNvPr id="6158" name="直接连接符 23"/>
          <p:cNvCxnSpPr>
            <a:cxnSpLocks noChangeShapeType="1"/>
          </p:cNvCxnSpPr>
          <p:nvPr/>
        </p:nvCxnSpPr>
        <p:spPr bwMode="auto">
          <a:xfrm>
            <a:off x="1882775" y="6007100"/>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9" name="直接连接符 27"/>
          <p:cNvCxnSpPr>
            <a:cxnSpLocks noChangeShapeType="1"/>
          </p:cNvCxnSpPr>
          <p:nvPr/>
        </p:nvCxnSpPr>
        <p:spPr bwMode="auto">
          <a:xfrm>
            <a:off x="1890713" y="6700838"/>
            <a:ext cx="6119812"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0" name="文本框 20"/>
          <p:cNvSpPr txBox="1">
            <a:spLocks noChangeArrowheads="1"/>
          </p:cNvSpPr>
          <p:nvPr/>
        </p:nvSpPr>
        <p:spPr bwMode="auto">
          <a:xfrm>
            <a:off x="2167697" y="5657850"/>
            <a:ext cx="375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图中的最短路径问题</a:t>
            </a:r>
            <a:endParaRPr lang="zh-CN" altLang="zh-CN" sz="2400"/>
          </a:p>
        </p:txBody>
      </p:sp>
      <p:sp>
        <p:nvSpPr>
          <p:cNvPr id="6161" name="文本框 22"/>
          <p:cNvSpPr txBox="1">
            <a:spLocks noChangeArrowheads="1"/>
          </p:cNvSpPr>
          <p:nvPr/>
        </p:nvSpPr>
        <p:spPr bwMode="auto">
          <a:xfrm>
            <a:off x="2167697" y="6356350"/>
            <a:ext cx="393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活动顶点与活动边的问题</a:t>
            </a:r>
            <a:endParaRPr lang="zh-CN" altLang="zh-CN" sz="2400"/>
          </a:p>
        </p:txBody>
      </p:sp>
      <p:sp>
        <p:nvSpPr>
          <p:cNvPr id="6162" name="矩形 3"/>
          <p:cNvSpPr>
            <a:spLocks noChangeArrowheads="1"/>
          </p:cNvSpPr>
          <p:nvPr/>
        </p:nvSpPr>
        <p:spPr bwMode="auto">
          <a:xfrm>
            <a:off x="-1588" y="0"/>
            <a:ext cx="1909763" cy="6858000"/>
          </a:xfrm>
          <a:prstGeom prst="rect">
            <a:avLst/>
          </a:prstGeom>
          <a:solidFill>
            <a:schemeClr val="accent1">
              <a:lumMod val="75000"/>
            </a:schemeClr>
          </a:solidFill>
          <a:ln>
            <a:noFill/>
          </a:ln>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endParaRPr lang="zh-CN" altLang="en-US" sz="1800" b="0">
              <a:solidFill>
                <a:srgbClr val="FFFFFF"/>
              </a:solidFill>
              <a:latin typeface="Calibri" panose="020F0502020204030204" pitchFamily="34" charset="0"/>
              <a:ea typeface="华文新魏" panose="02010800040101010101" pitchFamily="2" charset="-122"/>
            </a:endParaRPr>
          </a:p>
        </p:txBody>
      </p:sp>
      <p:sp>
        <p:nvSpPr>
          <p:cNvPr id="7187" name="文本框 18"/>
          <p:cNvSpPr txBox="1">
            <a:spLocks noChangeArrowheads="1"/>
          </p:cNvSpPr>
          <p:nvPr/>
        </p:nvSpPr>
        <p:spPr bwMode="auto">
          <a:xfrm>
            <a:off x="-36513" y="322263"/>
            <a:ext cx="4464051"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 typeface="Arial" panose="020B0604020202020204" pitchFamily="34" charset="0"/>
              <a:buNone/>
              <a:defRPr/>
            </a:pPr>
            <a:r>
              <a:rPr lang="en-US" altLang="zh-CN" sz="6000" b="0">
                <a:solidFill>
                  <a:srgbClr val="FFFFFF"/>
                </a:solidFill>
                <a:latin typeface="Impact" panose="020B0806030902050204" pitchFamily="34" charset="0"/>
                <a:ea typeface="华文中宋" panose="02010600040101010101" pitchFamily="2" charset="-122"/>
              </a:rPr>
              <a:t>CON</a:t>
            </a:r>
            <a:r>
              <a:rPr lang="en-US" altLang="zh-CN" sz="6000" b="0">
                <a:solidFill>
                  <a:schemeClr val="accent1">
                    <a:lumMod val="40000"/>
                    <a:lumOff val="60000"/>
                  </a:schemeClr>
                </a:solidFill>
                <a:latin typeface="Impact" panose="020B0806030902050204" pitchFamily="34" charset="0"/>
                <a:ea typeface="华文中宋" panose="02010600040101010101" pitchFamily="2" charset="-122"/>
              </a:rPr>
              <a:t>TENTS</a:t>
            </a:r>
            <a:endParaRPr lang="zh-CN" altLang="en-US" sz="6000" b="0">
              <a:solidFill>
                <a:schemeClr val="accent1">
                  <a:lumMod val="40000"/>
                  <a:lumOff val="60000"/>
                </a:schemeClr>
              </a:solidFill>
              <a:latin typeface="Impact" panose="020B0806030902050204" pitchFamily="34" charset="0"/>
              <a:ea typeface="华文中宋" panose="02010600040101010101" pitchFamily="2" charset="-122"/>
            </a:endParaRPr>
          </a:p>
        </p:txBody>
      </p:sp>
      <p:sp>
        <p:nvSpPr>
          <p:cNvPr id="6164" name="椭圆 7"/>
          <p:cNvSpPr>
            <a:spLocks noChangeArrowheads="1"/>
          </p:cNvSpPr>
          <p:nvPr/>
        </p:nvSpPr>
        <p:spPr bwMode="auto">
          <a:xfrm>
            <a:off x="1603375" y="1365250"/>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6.1</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5" name="椭圆 7"/>
          <p:cNvSpPr>
            <a:spLocks noChangeArrowheads="1"/>
          </p:cNvSpPr>
          <p:nvPr/>
        </p:nvSpPr>
        <p:spPr bwMode="auto">
          <a:xfrm>
            <a:off x="1603375" y="2057400"/>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6.2</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6" name="椭圆 7"/>
          <p:cNvSpPr>
            <a:spLocks noChangeArrowheads="1"/>
          </p:cNvSpPr>
          <p:nvPr/>
        </p:nvSpPr>
        <p:spPr bwMode="auto">
          <a:xfrm>
            <a:off x="1603375" y="2751138"/>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6.3</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7" name="椭圆 7"/>
          <p:cNvSpPr>
            <a:spLocks noChangeArrowheads="1"/>
          </p:cNvSpPr>
          <p:nvPr/>
        </p:nvSpPr>
        <p:spPr bwMode="auto">
          <a:xfrm>
            <a:off x="1603375" y="3444875"/>
            <a:ext cx="523875" cy="522288"/>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6.4</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8" name="椭圆 7"/>
          <p:cNvSpPr>
            <a:spLocks noChangeArrowheads="1"/>
          </p:cNvSpPr>
          <p:nvPr/>
        </p:nvSpPr>
        <p:spPr bwMode="auto">
          <a:xfrm>
            <a:off x="1603375" y="4137025"/>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6.5</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9" name="椭圆 7"/>
          <p:cNvSpPr>
            <a:spLocks noChangeArrowheads="1"/>
          </p:cNvSpPr>
          <p:nvPr/>
        </p:nvSpPr>
        <p:spPr bwMode="auto">
          <a:xfrm>
            <a:off x="1603375" y="4830763"/>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6.6</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0" name="椭圆 7"/>
          <p:cNvSpPr>
            <a:spLocks noChangeArrowheads="1"/>
          </p:cNvSpPr>
          <p:nvPr/>
        </p:nvSpPr>
        <p:spPr bwMode="auto">
          <a:xfrm>
            <a:off x="1619250" y="5524500"/>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6.7</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1" name="椭圆 7"/>
          <p:cNvSpPr>
            <a:spLocks noChangeArrowheads="1"/>
          </p:cNvSpPr>
          <p:nvPr/>
        </p:nvSpPr>
        <p:spPr bwMode="auto">
          <a:xfrm>
            <a:off x="1619250" y="6218238"/>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6.8</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p:cNvSpPr>
            <a:spLocks noGrp="1"/>
          </p:cNvSpPr>
          <p:nvPr>
            <p:ph type="ftr" sz="quarter" idx="10"/>
          </p:nvPr>
        </p:nvSpPr>
        <p:spPr/>
        <p:txBody>
          <a:bodyPr/>
          <a:lstStyle/>
          <a:p>
            <a:fld id="{C6D7B834-3056-4740-BCC3-C41DBA696E43}" type="slidenum">
              <a:rPr lang="zh-CN" altLang="en-US">
                <a:ea typeface="黑体" panose="02010609060101010101" charset="-122"/>
              </a:rPr>
            </a:fld>
            <a:endParaRPr lang="en-US" altLang="zh-CN">
              <a:ea typeface="黑体" panose="02010609060101010101" charset="-122"/>
            </a:endParaRPr>
          </a:p>
        </p:txBody>
      </p:sp>
      <p:sp>
        <p:nvSpPr>
          <p:cNvPr id="29699" name="Rectangle 3"/>
          <p:cNvSpPr>
            <a:spLocks noChangeArrowheads="1"/>
          </p:cNvSpPr>
          <p:nvPr/>
        </p:nvSpPr>
        <p:spPr bwMode="auto">
          <a:xfrm>
            <a:off x="1116013" y="381685"/>
            <a:ext cx="69119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eaLnBrk="0" hangingPunct="0"/>
            <a:r>
              <a:rPr lang="zh-CN" altLang="en-US" sz="3600">
                <a:solidFill>
                  <a:schemeClr val="tx1"/>
                </a:solidFill>
                <a:latin typeface="华文新魏" panose="02010800040101010101" pitchFamily="2" charset="-122"/>
                <a:ea typeface="华文新魏" panose="02010800040101010101" pitchFamily="2" charset="-122"/>
                <a:cs typeface="+mj-cs"/>
              </a:rPr>
              <a:t>邻接矩阵</a:t>
            </a:r>
            <a:r>
              <a:rPr lang="zh-CN" altLang="en-US" sz="3600" smtClean="0">
                <a:solidFill>
                  <a:schemeClr val="tx1"/>
                </a:solidFill>
                <a:latin typeface="华文新魏" panose="02010800040101010101" pitchFamily="2" charset="-122"/>
                <a:ea typeface="华文新魏" panose="02010800040101010101" pitchFamily="2" charset="-122"/>
                <a:cs typeface="+mj-cs"/>
              </a:rPr>
              <a:t>数据结构</a:t>
            </a:r>
            <a:r>
              <a:rPr lang="zh-CN" altLang="en-US" sz="3600">
                <a:solidFill>
                  <a:schemeClr val="tx1"/>
                </a:solidFill>
                <a:latin typeface="华文新魏" panose="02010800040101010101" pitchFamily="2" charset="-122"/>
                <a:ea typeface="华文新魏" panose="02010800040101010101" pitchFamily="2" charset="-122"/>
                <a:cs typeface="+mj-cs"/>
              </a:rPr>
              <a:t>描述</a:t>
            </a:r>
            <a:endParaRPr lang="en-US" altLang="zh-CN" sz="3600">
              <a:solidFill>
                <a:schemeClr val="tx1"/>
              </a:solidFill>
              <a:latin typeface="华文新魏" panose="02010800040101010101" pitchFamily="2" charset="-122"/>
              <a:ea typeface="华文新魏" panose="02010800040101010101" pitchFamily="2" charset="-122"/>
              <a:cs typeface="+mj-cs"/>
            </a:endParaRPr>
          </a:p>
        </p:txBody>
      </p:sp>
      <p:sp>
        <p:nvSpPr>
          <p:cNvPr id="29700" name="AutoShape 4"/>
          <p:cNvSpPr>
            <a:spLocks noChangeArrowheads="1"/>
          </p:cNvSpPr>
          <p:nvPr/>
        </p:nvSpPr>
        <p:spPr bwMode="auto">
          <a:xfrm>
            <a:off x="611560" y="1455554"/>
            <a:ext cx="1944687" cy="417512"/>
          </a:xfrm>
          <a:prstGeom prst="roundRect">
            <a:avLst>
              <a:gd name="adj" fmla="val 16667"/>
            </a:avLst>
          </a:prstGeom>
          <a:solidFill>
            <a:schemeClr val="bg1"/>
          </a:solidFill>
          <a:ln w="28575" cmpd="sng">
            <a:solidFill>
              <a:schemeClr val="bg2"/>
            </a:solidFill>
            <a:round/>
          </a:ln>
          <a:effectLst/>
        </p:spPr>
        <p:txBody>
          <a:bodyPr wrap="none" anchor="ctr"/>
          <a:lstStyle/>
          <a:p>
            <a:pPr lvl="2" algn="r">
              <a:spcBef>
                <a:spcPct val="20000"/>
              </a:spcBef>
              <a:buClr>
                <a:schemeClr val="tx1"/>
              </a:buClr>
            </a:pPr>
            <a:r>
              <a:rPr lang="zh-CN" altLang="en-US" sz="2800">
                <a:solidFill>
                  <a:srgbClr val="3B3A00"/>
                </a:solidFill>
                <a:latin typeface="隶书" panose="02010509060101010101" pitchFamily="49" charset="-122"/>
              </a:rPr>
              <a:t>结构描述</a:t>
            </a:r>
            <a:r>
              <a:rPr lang="zh-CN" altLang="en-US" sz="2800">
                <a:solidFill>
                  <a:srgbClr val="3B3A00"/>
                </a:solidFill>
                <a:latin typeface="幼圆" panose="02010509060101010101" pitchFamily="49" charset="-122"/>
                <a:ea typeface="幼圆" panose="02010509060101010101" pitchFamily="49" charset="-122"/>
              </a:rPr>
              <a:t> </a:t>
            </a:r>
            <a:endParaRPr lang="zh-CN" altLang="en-US" sz="2400">
              <a:solidFill>
                <a:srgbClr val="3B3A00"/>
              </a:solidFill>
              <a:latin typeface="幼圆" panose="02010509060101010101" pitchFamily="49" charset="-122"/>
              <a:ea typeface="幼圆" panose="02010509060101010101" pitchFamily="49" charset="-122"/>
            </a:endParaRPr>
          </a:p>
        </p:txBody>
      </p:sp>
      <p:sp>
        <p:nvSpPr>
          <p:cNvPr id="8" name="矩形 7"/>
          <p:cNvSpPr/>
          <p:nvPr/>
        </p:nvSpPr>
        <p:spPr>
          <a:xfrm>
            <a:off x="611560" y="4255928"/>
            <a:ext cx="8136904" cy="1477328"/>
          </a:xfrm>
          <a:prstGeom prst="rect">
            <a:avLst/>
          </a:prstGeom>
          <a:ln>
            <a:solidFill>
              <a:schemeClr val="bg1">
                <a:lumMod val="85000"/>
              </a:schemeClr>
            </a:solidFill>
          </a:ln>
        </p:spPr>
        <p:txBody>
          <a:bodyPr wrap="square">
            <a:spAutoFit/>
          </a:bodyPr>
          <a:lstStyle/>
          <a:p>
            <a:pPr algn="l"/>
            <a:r>
              <a:rPr lang="zh-CN" altLang="zh-CN" b="1" smtClean="0">
                <a:solidFill>
                  <a:srgbClr val="7030A0"/>
                </a:solidFill>
                <a:effectLst>
                  <a:outerShdw blurRad="38100" dist="38100" dir="2700000" algn="tl">
                    <a:srgbClr val="000000">
                      <a:alpha val="43137"/>
                    </a:srgbClr>
                  </a:outerShdw>
                </a:effectLst>
                <a:latin typeface="Consolas" panose="020B0609020204030204"/>
                <a:ea typeface="黑体" panose="02010609060101010101" charset="-122"/>
              </a:rPr>
              <a:t>邻接矩阵</a:t>
            </a:r>
            <a:r>
              <a:rPr lang="en-US" altLang="zh-CN" b="1" smtClean="0">
                <a:solidFill>
                  <a:srgbClr val="7030A0"/>
                </a:solidFill>
                <a:effectLst>
                  <a:outerShdw blurRad="38100" dist="38100" dir="2700000" algn="tl">
                    <a:srgbClr val="000000">
                      <a:alpha val="43137"/>
                    </a:srgbClr>
                  </a:outerShdw>
                </a:effectLst>
                <a:latin typeface="Consolas" panose="020B0609020204030204"/>
                <a:ea typeface="黑体" panose="02010609060101010101" charset="-122"/>
              </a:rPr>
              <a:t>  </a:t>
            </a:r>
            <a:r>
              <a:rPr lang="en-US" altLang="zh-CN" b="1">
                <a:solidFill>
                  <a:srgbClr val="7030A0"/>
                </a:solidFill>
                <a:effectLst>
                  <a:outerShdw blurRad="38100" dist="38100" dir="2700000" algn="tl">
                    <a:srgbClr val="000000">
                      <a:alpha val="43137"/>
                    </a:srgbClr>
                  </a:outerShdw>
                </a:effectLst>
                <a:latin typeface="Consolas" panose="020B0609020204030204"/>
                <a:ea typeface="黑体" panose="02010609060101010101" charset="-122"/>
              </a:rPr>
              <a:t>Adjacency Matrix</a:t>
            </a:r>
            <a:r>
              <a:rPr lang="zh-CN" altLang="zh-CN" b="1">
                <a:solidFill>
                  <a:srgbClr val="7030A0"/>
                </a:solidFill>
                <a:effectLst>
                  <a:outerShdw blurRad="38100" dist="38100" dir="2700000" algn="tl">
                    <a:srgbClr val="000000">
                      <a:alpha val="43137"/>
                    </a:srgbClr>
                  </a:outerShdw>
                </a:effectLst>
                <a:latin typeface="Consolas" panose="020B0609020204030204"/>
                <a:ea typeface="黑体" panose="02010609060101010101" charset="-122"/>
              </a:rPr>
              <a:t>——</a:t>
            </a:r>
            <a:r>
              <a:rPr lang="en-US" altLang="zh-CN" b="1">
                <a:solidFill>
                  <a:srgbClr val="7030A0"/>
                </a:solidFill>
                <a:effectLst>
                  <a:outerShdw blurRad="38100" dist="38100" dir="2700000" algn="tl">
                    <a:srgbClr val="000000">
                      <a:alpha val="43137"/>
                    </a:srgbClr>
                  </a:outerShdw>
                </a:effectLst>
                <a:latin typeface="Consolas" panose="020B0609020204030204"/>
                <a:ea typeface="黑体" panose="02010609060101010101" charset="-122"/>
              </a:rPr>
              <a:t>AM</a:t>
            </a:r>
            <a:endParaRPr lang="zh-CN" altLang="zh-CN" b="1">
              <a:solidFill>
                <a:srgbClr val="7030A0"/>
              </a:solidFill>
              <a:effectLst>
                <a:outerShdw blurRad="38100" dist="38100" dir="2700000" algn="tl">
                  <a:srgbClr val="000000">
                    <a:alpha val="43137"/>
                  </a:srgbClr>
                </a:outerShdw>
              </a:effectLst>
              <a:latin typeface="Consolas" panose="020B0609020204030204"/>
              <a:ea typeface="黑体" panose="02010609060101010101" charset="-122"/>
            </a:endParaRPr>
          </a:p>
          <a:p>
            <a:pPr algn="l"/>
            <a:r>
              <a:rPr lang="en-US" altLang="zh-CN" b="1">
                <a:solidFill>
                  <a:schemeClr val="tx1"/>
                </a:solidFill>
                <a:latin typeface="Consolas" panose="020B0609020204030204"/>
                <a:ea typeface="黑体" panose="02010609060101010101" charset="-122"/>
              </a:rPr>
              <a:t>typedef struct</a:t>
            </a:r>
            <a:endParaRPr lang="zh-CN" altLang="zh-CN" b="1">
              <a:solidFill>
                <a:schemeClr val="tx1"/>
              </a:solidFill>
              <a:latin typeface="Consolas" panose="020B0609020204030204"/>
              <a:ea typeface="黑体" panose="02010609060101010101" charset="-122"/>
            </a:endParaRPr>
          </a:p>
          <a:p>
            <a:pPr algn="l"/>
            <a:r>
              <a:rPr lang="en-US" altLang="zh-CN" b="1">
                <a:solidFill>
                  <a:schemeClr val="tx1"/>
                </a:solidFill>
                <a:latin typeface="Consolas" panose="020B0609020204030204"/>
                <a:ea typeface="黑体" panose="02010609060101010101" charset="-122"/>
              </a:rPr>
              <a:t>{   VexType  VertexArray[VERTEX_NUM];  //</a:t>
            </a:r>
            <a:r>
              <a:rPr lang="zh-CN" altLang="zh-CN" b="1">
                <a:solidFill>
                  <a:schemeClr val="tx1"/>
                </a:solidFill>
                <a:latin typeface="Consolas" panose="020B0609020204030204"/>
                <a:ea typeface="黑体" panose="02010609060101010101" charset="-122"/>
              </a:rPr>
              <a:t>顶点数组</a:t>
            </a:r>
            <a:endParaRPr lang="zh-CN" altLang="zh-CN" b="1">
              <a:solidFill>
                <a:schemeClr val="tx1"/>
              </a:solidFill>
              <a:latin typeface="Consolas" panose="020B0609020204030204"/>
              <a:ea typeface="黑体" panose="02010609060101010101" charset="-122"/>
            </a:endParaRPr>
          </a:p>
          <a:p>
            <a:pPr algn="l"/>
            <a:r>
              <a:rPr lang="en-US" altLang="zh-CN" b="1">
                <a:solidFill>
                  <a:schemeClr val="tx1"/>
                </a:solidFill>
                <a:latin typeface="Consolas" panose="020B0609020204030204"/>
                <a:ea typeface="黑体" panose="02010609060101010101" charset="-122"/>
              </a:rPr>
              <a:t>    InfoType  AdjMatrix [VERTEX_NUM][ VERTEX_NUM];  //</a:t>
            </a:r>
            <a:r>
              <a:rPr lang="zh-CN" altLang="zh-CN" b="1">
                <a:solidFill>
                  <a:schemeClr val="tx1"/>
                </a:solidFill>
                <a:latin typeface="Consolas" panose="020B0609020204030204"/>
                <a:ea typeface="黑体" panose="02010609060101010101" charset="-122"/>
              </a:rPr>
              <a:t>邻接矩阵</a:t>
            </a:r>
            <a:endParaRPr lang="zh-CN" altLang="zh-CN" b="1">
              <a:solidFill>
                <a:schemeClr val="tx1"/>
              </a:solidFill>
              <a:latin typeface="Consolas" panose="020B0609020204030204"/>
              <a:ea typeface="黑体" panose="02010609060101010101" charset="-122"/>
            </a:endParaRPr>
          </a:p>
          <a:p>
            <a:pPr algn="l"/>
            <a:r>
              <a:rPr lang="en-US" altLang="zh-CN" b="1">
                <a:solidFill>
                  <a:schemeClr val="tx1"/>
                </a:solidFill>
                <a:latin typeface="Consolas" panose="020B0609020204030204"/>
                <a:ea typeface="黑体" panose="02010609060101010101" charset="-122"/>
              </a:rPr>
              <a:t>} AM_Graph;</a:t>
            </a:r>
            <a:endParaRPr lang="zh-CN" altLang="zh-CN" b="1">
              <a:solidFill>
                <a:schemeClr val="tx1"/>
              </a:solidFill>
              <a:latin typeface="Consolas" panose="020B0609020204030204"/>
              <a:ea typeface="黑体" panose="02010609060101010101" charset="-122"/>
            </a:endParaRPr>
          </a:p>
        </p:txBody>
      </p:sp>
      <p:sp>
        <p:nvSpPr>
          <p:cNvPr id="2" name="矩形 1"/>
          <p:cNvSpPr/>
          <p:nvPr/>
        </p:nvSpPr>
        <p:spPr>
          <a:xfrm>
            <a:off x="611560" y="1912239"/>
            <a:ext cx="8136904" cy="1753235"/>
          </a:xfrm>
          <a:prstGeom prst="rect">
            <a:avLst/>
          </a:prstGeom>
          <a:solidFill>
            <a:schemeClr val="bg1"/>
          </a:solidFill>
          <a:ln>
            <a:solidFill>
              <a:schemeClr val="bg1">
                <a:lumMod val="85000"/>
              </a:schemeClr>
            </a:solidFill>
          </a:ln>
        </p:spPr>
        <p:txBody>
          <a:bodyPr wrap="square">
            <a:spAutoFit/>
          </a:bodyPr>
          <a:lstStyle/>
          <a:p>
            <a:pPr algn="l"/>
            <a:r>
              <a:rPr lang="en-US" altLang="zh-CN" b="1">
                <a:solidFill>
                  <a:schemeClr val="tx1"/>
                </a:solidFill>
                <a:latin typeface="Consolas" panose="020B0609020204030204"/>
                <a:ea typeface="黑体" panose="02010609060101010101" charset="-122"/>
              </a:rPr>
              <a:t>#define  VERTEX_NUM  6        //</a:t>
            </a:r>
            <a:r>
              <a:rPr lang="zh-CN" altLang="zh-CN" b="1">
                <a:solidFill>
                  <a:schemeClr val="tx1"/>
                </a:solidFill>
                <a:latin typeface="Consolas" panose="020B0609020204030204"/>
                <a:ea typeface="黑体" panose="02010609060101010101" charset="-122"/>
              </a:rPr>
              <a:t>图的顶点数</a:t>
            </a:r>
            <a:endParaRPr lang="zh-CN" altLang="zh-CN" b="1">
              <a:solidFill>
                <a:schemeClr val="tx1"/>
              </a:solidFill>
              <a:latin typeface="Consolas" panose="020B0609020204030204"/>
              <a:ea typeface="黑体" panose="02010609060101010101" charset="-122"/>
            </a:endParaRPr>
          </a:p>
          <a:p>
            <a:pPr algn="l"/>
            <a:r>
              <a:rPr lang="en-US" altLang="zh-CN" b="1">
                <a:solidFill>
                  <a:schemeClr val="tx1"/>
                </a:solidFill>
                <a:latin typeface="Consolas" panose="020B0609020204030204"/>
                <a:ea typeface="黑体" panose="02010609060101010101" charset="-122"/>
              </a:rPr>
              <a:t>#define  VERTEX_MAX_NUM 64   //</a:t>
            </a:r>
            <a:r>
              <a:rPr lang="zh-CN" altLang="zh-CN" b="1">
                <a:solidFill>
                  <a:schemeClr val="tx1"/>
                </a:solidFill>
                <a:latin typeface="Consolas" panose="020B0609020204030204"/>
                <a:ea typeface="黑体" panose="02010609060101010101" charset="-122"/>
              </a:rPr>
              <a:t>图的最大顶点数</a:t>
            </a:r>
            <a:endParaRPr lang="zh-CN" altLang="zh-CN" b="1">
              <a:solidFill>
                <a:schemeClr val="tx1"/>
              </a:solidFill>
              <a:latin typeface="Consolas" panose="020B0609020204030204"/>
              <a:ea typeface="黑体" panose="02010609060101010101" charset="-122"/>
            </a:endParaRPr>
          </a:p>
          <a:p>
            <a:pPr algn="l"/>
            <a:r>
              <a:rPr lang="en-US" altLang="zh-CN" b="1">
                <a:solidFill>
                  <a:schemeClr val="tx1"/>
                </a:solidFill>
                <a:latin typeface="Consolas" panose="020B0609020204030204"/>
                <a:ea typeface="黑体" panose="02010609060101010101" charset="-122"/>
              </a:rPr>
              <a:t>#define  EDGE_MAX_NUM  20   //</a:t>
            </a:r>
            <a:r>
              <a:rPr lang="zh-CN" altLang="zh-CN" b="1">
                <a:solidFill>
                  <a:schemeClr val="tx1"/>
                </a:solidFill>
                <a:latin typeface="Consolas" panose="020B0609020204030204"/>
                <a:ea typeface="黑体" panose="02010609060101010101" charset="-122"/>
              </a:rPr>
              <a:t>图的最大边数</a:t>
            </a:r>
            <a:endParaRPr lang="zh-CN" altLang="zh-CN" b="1">
              <a:solidFill>
                <a:schemeClr val="tx1"/>
              </a:solidFill>
              <a:latin typeface="Consolas" panose="020B0609020204030204"/>
              <a:ea typeface="黑体" panose="02010609060101010101" charset="-122"/>
            </a:endParaRPr>
          </a:p>
          <a:p>
            <a:pPr algn="l"/>
            <a:r>
              <a:rPr lang="en-US" altLang="zh-CN" b="1">
                <a:solidFill>
                  <a:schemeClr val="tx1"/>
                </a:solidFill>
                <a:latin typeface="Consolas" panose="020B0609020204030204"/>
                <a:ea typeface="黑体" panose="02010609060101010101" charset="-122"/>
              </a:rPr>
              <a:t>typedef </a:t>
            </a:r>
            <a:r>
              <a:rPr lang="en-US" altLang="zh-CN" b="1" u="sng">
                <a:solidFill>
                  <a:srgbClr val="7030A0"/>
                </a:solidFill>
                <a:effectLst>
                  <a:outerShdw blurRad="38100" dist="38100" dir="2700000" algn="tl">
                    <a:srgbClr val="000000">
                      <a:alpha val="43137"/>
                    </a:srgbClr>
                  </a:outerShdw>
                </a:effectLst>
                <a:latin typeface="Consolas" panose="020B0609020204030204"/>
                <a:ea typeface="黑体" panose="02010609060101010101" charset="-122"/>
              </a:rPr>
              <a:t>char VexType</a:t>
            </a:r>
            <a:r>
              <a:rPr lang="en-US" altLang="zh-CN" b="1">
                <a:solidFill>
                  <a:schemeClr val="tx1"/>
                </a:solidFill>
                <a:latin typeface="Consolas" panose="020B0609020204030204"/>
                <a:ea typeface="黑体" panose="02010609060101010101" charset="-122"/>
              </a:rPr>
              <a:t>;   //</a:t>
            </a:r>
            <a:r>
              <a:rPr lang="zh-CN" altLang="zh-CN" b="1">
                <a:solidFill>
                  <a:schemeClr val="tx1"/>
                </a:solidFill>
                <a:latin typeface="Consolas" panose="020B0609020204030204"/>
                <a:ea typeface="黑体" panose="02010609060101010101" charset="-122"/>
              </a:rPr>
              <a:t>顶点的数据类型</a:t>
            </a:r>
            <a:endParaRPr lang="zh-CN" altLang="zh-CN" b="1">
              <a:solidFill>
                <a:schemeClr val="tx1"/>
              </a:solidFill>
              <a:latin typeface="Consolas" panose="020B0609020204030204"/>
              <a:ea typeface="黑体" panose="02010609060101010101" charset="-122"/>
            </a:endParaRPr>
          </a:p>
          <a:p>
            <a:pPr algn="l"/>
            <a:r>
              <a:rPr lang="en-US" altLang="zh-CN" b="1">
                <a:solidFill>
                  <a:schemeClr val="tx1"/>
                </a:solidFill>
                <a:latin typeface="Consolas" panose="020B0609020204030204"/>
                <a:ea typeface="黑体" panose="02010609060101010101" charset="-122"/>
              </a:rPr>
              <a:t>typedef </a:t>
            </a:r>
            <a:r>
              <a:rPr lang="en-US" altLang="zh-CN" b="1" u="sng">
                <a:solidFill>
                  <a:srgbClr val="7030A0"/>
                </a:solidFill>
                <a:effectLst>
                  <a:outerShdw blurRad="38100" dist="38100" dir="2700000" algn="tl">
                    <a:srgbClr val="000000">
                      <a:alpha val="43137"/>
                    </a:srgbClr>
                  </a:outerShdw>
                </a:effectLst>
                <a:latin typeface="Consolas" panose="020B0609020204030204"/>
                <a:ea typeface="黑体" panose="02010609060101010101" charset="-122"/>
              </a:rPr>
              <a:t>int InfoType</a:t>
            </a:r>
            <a:r>
              <a:rPr lang="en-US" altLang="zh-CN" b="1">
                <a:solidFill>
                  <a:schemeClr val="tx1"/>
                </a:solidFill>
                <a:latin typeface="Consolas" panose="020B0609020204030204"/>
                <a:ea typeface="黑体" panose="02010609060101010101" charset="-122"/>
              </a:rPr>
              <a:t>;   // </a:t>
            </a:r>
            <a:r>
              <a:rPr lang="zh-CN" altLang="zh-CN" b="1">
                <a:solidFill>
                  <a:schemeClr val="tx1"/>
                </a:solidFill>
                <a:latin typeface="Consolas" panose="020B0609020204030204"/>
                <a:ea typeface="黑体" panose="02010609060101010101" charset="-122"/>
              </a:rPr>
              <a:t>弧</a:t>
            </a:r>
            <a:r>
              <a:rPr lang="en-US" altLang="zh-CN" b="1">
                <a:solidFill>
                  <a:schemeClr val="tx1"/>
                </a:solidFill>
                <a:latin typeface="Consolas" panose="020B0609020204030204"/>
                <a:ea typeface="黑体" panose="02010609060101010101" charset="-122"/>
              </a:rPr>
              <a:t>(</a:t>
            </a:r>
            <a:r>
              <a:rPr lang="zh-CN" altLang="zh-CN" b="1">
                <a:solidFill>
                  <a:schemeClr val="tx1"/>
                </a:solidFill>
                <a:latin typeface="Consolas" panose="020B0609020204030204"/>
                <a:ea typeface="黑体" panose="02010609060101010101" charset="-122"/>
              </a:rPr>
              <a:t>边</a:t>
            </a:r>
            <a:r>
              <a:rPr lang="en-US" altLang="zh-CN" b="1">
                <a:solidFill>
                  <a:schemeClr val="tx1"/>
                </a:solidFill>
                <a:latin typeface="Consolas" panose="020B0609020204030204"/>
                <a:ea typeface="黑体" panose="02010609060101010101" charset="-122"/>
              </a:rPr>
              <a:t>)</a:t>
            </a:r>
            <a:r>
              <a:rPr lang="zh-CN" altLang="zh-CN" b="1" smtClean="0">
                <a:solidFill>
                  <a:schemeClr val="tx1"/>
                </a:solidFill>
                <a:latin typeface="Consolas" panose="020B0609020204030204"/>
                <a:ea typeface="黑体" panose="02010609060101010101" charset="-122"/>
              </a:rPr>
              <a:t>的类型</a:t>
            </a:r>
            <a:r>
              <a:rPr lang="zh-CN" altLang="zh-CN" b="1">
                <a:solidFill>
                  <a:schemeClr val="tx1"/>
                </a:solidFill>
                <a:latin typeface="Consolas" panose="020B0609020204030204"/>
                <a:ea typeface="黑体" panose="02010609060101010101" charset="-122"/>
              </a:rPr>
              <a:t>，如权值、边存在或不存在等</a:t>
            </a:r>
            <a:endParaRPr lang="zh-CN" altLang="zh-CN" b="1">
              <a:solidFill>
                <a:schemeClr val="tx1"/>
              </a:solidFill>
              <a:latin typeface="Consolas" panose="020B0609020204030204"/>
              <a:ea typeface="黑体" panose="02010609060101010101" charset="-122"/>
            </a:endParaRPr>
          </a:p>
          <a:p>
            <a:pPr algn="l"/>
            <a:r>
              <a:rPr lang="en-US" altLang="zh-CN" b="1">
                <a:solidFill>
                  <a:schemeClr val="tx1"/>
                </a:solidFill>
                <a:latin typeface="Consolas" panose="020B0609020204030204"/>
                <a:ea typeface="黑体" panose="02010609060101010101" charset="-122"/>
              </a:rPr>
              <a:t> </a:t>
            </a:r>
            <a:endParaRPr lang="zh-CN" altLang="zh-CN" b="1">
              <a:solidFill>
                <a:schemeClr val="tx1"/>
              </a:solidFill>
              <a:latin typeface="Consolas" panose="020B0609020204030204"/>
              <a:ea typeface="黑体" panose="02010609060101010101" charset="-122"/>
            </a:endParaRPr>
          </a:p>
        </p:txBody>
      </p:sp>
      <p:sp>
        <p:nvSpPr>
          <p:cNvPr id="3" name="文本框 2"/>
          <p:cNvSpPr txBox="1"/>
          <p:nvPr/>
        </p:nvSpPr>
        <p:spPr>
          <a:xfrm>
            <a:off x="605155" y="5805170"/>
            <a:ext cx="1474470" cy="369570"/>
          </a:xfrm>
          <a:prstGeom prst="rect">
            <a:avLst/>
          </a:prstGeom>
          <a:solidFill>
            <a:schemeClr val="bg1"/>
          </a:solidFill>
          <a:ln w="9525" cap="flat" cmpd="sng" algn="ctr">
            <a:solidFill>
              <a:schemeClr val="tx1"/>
            </a:solidFill>
            <a:prstDash val="solid"/>
            <a:round/>
            <a:headEnd type="none" w="med" len="med"/>
            <a:tailEnd type="none" w="med" len="med"/>
          </a:ln>
        </p:spPr>
        <p:txBody>
          <a:bodyPr rot="0" vertOverflow="overflow" horzOverflow="overflow" vert="horz" wrap="none" lIns="90000" tIns="46800" rIns="90000" bIns="46800" numCol="1" spcCol="0" rtlCol="0" fromWordArt="0" anchor="ctr" anchorCtr="0" forceAA="0" compatLnSpc="1">
            <a:spAutoFit/>
          </a:bodyPr>
          <a:p>
            <a:r>
              <a:rPr lang="en-US" altLang="zh-CN"/>
              <a:t>AM_Grap  a;</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zh-CN" altLang="zh-CN"/>
              <a:t>邻接矩阵复杂度分析</a:t>
            </a:r>
            <a:endParaRPr lang="zh-CN" altLang="en-US"/>
          </a:p>
        </p:txBody>
      </p:sp>
      <p:sp>
        <p:nvSpPr>
          <p:cNvPr id="3" name="内容占位符 2"/>
          <p:cNvSpPr>
            <a:spLocks noGrp="1"/>
          </p:cNvSpPr>
          <p:nvPr>
            <p:ph idx="1"/>
          </p:nvPr>
        </p:nvSpPr>
        <p:spPr/>
        <p:txBody>
          <a:bodyPr/>
          <a:lstStyle/>
          <a:p>
            <a:r>
              <a:rPr lang="zh-CN" altLang="zh-CN" dirty="0"/>
              <a:t>采用邻接矩阵表示图，直观方便，运算简单。</a:t>
            </a:r>
            <a:endParaRPr lang="zh-CN" altLang="zh-CN" dirty="0"/>
          </a:p>
          <a:p>
            <a:r>
              <a:rPr lang="en-US" altLang="zh-CN" dirty="0"/>
              <a:t>1</a:t>
            </a:r>
            <a:r>
              <a:rPr lang="zh-CN" altLang="zh-CN" dirty="0"/>
              <a:t>）时间复杂度</a:t>
            </a:r>
            <a:endParaRPr lang="zh-CN" altLang="zh-CN" dirty="0"/>
          </a:p>
          <a:p>
            <a:r>
              <a:rPr lang="zh-CN" altLang="zh-CN" u="sng" dirty="0">
                <a:solidFill>
                  <a:srgbClr val="7030A0"/>
                </a:solidFill>
                <a:effectLst>
                  <a:outerShdw blurRad="38100" dist="38100" dir="2700000" algn="tl">
                    <a:srgbClr val="000000">
                      <a:alpha val="43137"/>
                    </a:srgbClr>
                  </a:outerShdw>
                </a:effectLst>
              </a:rPr>
              <a:t>边查找：</a:t>
            </a:r>
            <a:r>
              <a:rPr lang="zh-CN" altLang="zh-CN" dirty="0"/>
              <a:t>对于查找图中任两个顶点</a:t>
            </a:r>
            <a:r>
              <a:rPr lang="en-US" altLang="zh-CN" dirty="0" err="1"/>
              <a:t>i</a:t>
            </a:r>
            <a:r>
              <a:rPr lang="zh-CN" altLang="zh-CN" dirty="0"/>
              <a:t>和</a:t>
            </a:r>
            <a:r>
              <a:rPr lang="en-US" altLang="zh-CN" dirty="0"/>
              <a:t>j</a:t>
            </a:r>
            <a:r>
              <a:rPr lang="zh-CN" altLang="zh-CN" dirty="0"/>
              <a:t>之间有无边，以及边上的权值，可根据</a:t>
            </a:r>
            <a:r>
              <a:rPr lang="en-US" altLang="zh-CN" dirty="0" err="1"/>
              <a:t>i</a:t>
            </a:r>
            <a:r>
              <a:rPr lang="en-US" altLang="zh-CN" dirty="0"/>
              <a:t>, j</a:t>
            </a:r>
            <a:r>
              <a:rPr lang="zh-CN" altLang="zh-CN" dirty="0"/>
              <a:t>的值随机查找，时间复杂性为</a:t>
            </a:r>
            <a:r>
              <a:rPr lang="en-US" altLang="zh-CN" dirty="0"/>
              <a:t>O(1)</a:t>
            </a:r>
            <a:r>
              <a:rPr lang="zh-CN" altLang="zh-CN" dirty="0"/>
              <a:t>。</a:t>
            </a:r>
            <a:endParaRPr lang="zh-CN" altLang="zh-CN" dirty="0"/>
          </a:p>
          <a:p>
            <a:r>
              <a:rPr lang="zh-CN" altLang="zh-CN" u="sng" dirty="0">
                <a:solidFill>
                  <a:srgbClr val="7030A0"/>
                </a:solidFill>
                <a:effectLst>
                  <a:outerShdw blurRad="38100" dist="38100" dir="2700000" algn="tl">
                    <a:srgbClr val="000000">
                      <a:alpha val="43137"/>
                    </a:srgbClr>
                  </a:outerShdw>
                </a:effectLst>
              </a:rPr>
              <a:t>顶点度计算</a:t>
            </a:r>
            <a:r>
              <a:rPr lang="zh-CN" altLang="zh-CN" dirty="0"/>
              <a:t>：计算一个顶点的度（或入度、出度）和邻接点，其时间复杂性为</a:t>
            </a:r>
            <a:r>
              <a:rPr lang="en-US" altLang="zh-CN" dirty="0"/>
              <a:t>O(n</a:t>
            </a:r>
            <a:r>
              <a:rPr lang="en-US" altLang="zh-CN" dirty="0" smtClean="0"/>
              <a:t>)----</a:t>
            </a:r>
            <a:r>
              <a:rPr lang="zh-CN" altLang="en-US" dirty="0" smtClean="0"/>
              <a:t>行扫描或列扫描</a:t>
            </a:r>
            <a:r>
              <a:rPr lang="zh-CN" altLang="zh-CN" dirty="0" smtClean="0"/>
              <a:t>。</a:t>
            </a:r>
            <a:endParaRPr lang="zh-CN" altLang="zh-CN" dirty="0"/>
          </a:p>
          <a:p>
            <a:r>
              <a:rPr lang="en-US" altLang="zh-CN" dirty="0"/>
              <a:t>2</a:t>
            </a:r>
            <a:r>
              <a:rPr lang="zh-CN" altLang="zh-CN" dirty="0"/>
              <a:t>）空间复杂度：</a:t>
            </a:r>
            <a:r>
              <a:rPr lang="en-US" altLang="zh-CN" dirty="0"/>
              <a:t>O(n</a:t>
            </a:r>
            <a:r>
              <a:rPr lang="en-US" altLang="zh-CN" baseline="30000" dirty="0"/>
              <a:t>2</a:t>
            </a:r>
            <a:r>
              <a:rPr lang="en-US" altLang="zh-CN" dirty="0"/>
              <a:t>)</a:t>
            </a:r>
            <a:endParaRPr lang="zh-CN" altLang="zh-CN" dirty="0"/>
          </a:p>
          <a:p>
            <a:r>
              <a:rPr lang="zh-CN" altLang="zh-CN" dirty="0"/>
              <a:t>如果用来表示稀疏图，则会造成较大的</a:t>
            </a:r>
            <a:r>
              <a:rPr lang="zh-CN" altLang="zh-CN" dirty="0">
                <a:solidFill>
                  <a:srgbClr val="7030A0"/>
                </a:solidFill>
                <a:effectLst>
                  <a:outerShdw blurRad="38100" dist="38100" dir="2700000" algn="tl">
                    <a:srgbClr val="000000">
                      <a:alpha val="43137"/>
                    </a:srgbClr>
                  </a:outerShdw>
                </a:effectLst>
              </a:rPr>
              <a:t>空间浪费</a:t>
            </a:r>
            <a:r>
              <a:rPr lang="zh-CN" altLang="zh-CN" dirty="0"/>
              <a:t>。</a:t>
            </a:r>
            <a:endParaRPr lang="zh-CN" altLang="zh-CN" dirty="0"/>
          </a:p>
          <a:p>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6.3 </a:t>
            </a:r>
            <a:r>
              <a:rPr lang="zh-CN" altLang="en-US">
                <a:solidFill>
                  <a:schemeClr val="tx2">
                    <a:lumMod val="90000"/>
                    <a:lumOff val="10000"/>
                  </a:schemeClr>
                </a:solidFill>
                <a:latin typeface="黑体" panose="02010609060101010101" charset="-122"/>
                <a:ea typeface="黑体" panose="02010609060101010101" charset="-122"/>
                <a:cs typeface="+mj-cs"/>
              </a:rPr>
              <a:t>图</a:t>
            </a:r>
            <a:r>
              <a:rPr lang="zh-CN" altLang="en-US" smtClean="0">
                <a:solidFill>
                  <a:schemeClr val="tx2">
                    <a:lumMod val="90000"/>
                    <a:lumOff val="10000"/>
                  </a:schemeClr>
                </a:solidFill>
                <a:latin typeface="黑体" panose="02010609060101010101" charset="-122"/>
                <a:ea typeface="黑体" panose="02010609060101010101" charset="-122"/>
                <a:cs typeface="+mj-cs"/>
              </a:rPr>
              <a:t>的存储结构及实现</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6.3.1</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6.3.2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邻接矩阵</a:t>
            </a:r>
            <a:endParaRPr lang="zh-CN" altLang="zh-CN" sz="2400">
              <a:solidFill>
                <a:schemeClr val="bg1">
                  <a:lumMod val="7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边集数组</a:t>
            </a:r>
            <a:endParaRPr lang="zh-CN" altLang="zh-CN" sz="2400">
              <a:solidFill>
                <a:schemeClr val="tx1"/>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6.3.3</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6.3.4</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邻接表</a:t>
            </a:r>
            <a:endParaRPr lang="zh-CN" altLang="zh-CN" sz="2400">
              <a:solidFill>
                <a:schemeClr val="bg1">
                  <a:lumMod val="75000"/>
                </a:schemeClr>
              </a:solidFill>
            </a:endParaRPr>
          </a:p>
        </p:txBody>
      </p:sp>
      <p:sp>
        <p:nvSpPr>
          <p:cNvPr id="14" name="矩形 16"/>
          <p:cNvSpPr>
            <a:spLocks noChangeArrowheads="1"/>
          </p:cNvSpPr>
          <p:nvPr/>
        </p:nvSpPr>
        <p:spPr bwMode="auto">
          <a:xfrm>
            <a:off x="3353407" y="4327252"/>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十字链表</a:t>
            </a:r>
            <a:endParaRPr lang="zh-CN" altLang="zh-CN" sz="2400">
              <a:solidFill>
                <a:schemeClr val="bg1">
                  <a:lumMod val="75000"/>
                </a:schemeClr>
              </a:solidFill>
            </a:endParaRPr>
          </a:p>
        </p:txBody>
      </p:sp>
      <p:sp>
        <p:nvSpPr>
          <p:cNvPr id="15" name="TextBox 14"/>
          <p:cNvSpPr txBox="1"/>
          <p:nvPr/>
        </p:nvSpPr>
        <p:spPr>
          <a:xfrm>
            <a:off x="2051720" y="5050624"/>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6.3.5</a:t>
            </a:r>
            <a:endParaRPr lang="en-US"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6" name="TextBox 15"/>
          <p:cNvSpPr txBox="1"/>
          <p:nvPr/>
        </p:nvSpPr>
        <p:spPr>
          <a:xfrm>
            <a:off x="2051720" y="5742774"/>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75000"/>
                  </a:schemeClr>
                </a:solidFill>
                <a:latin typeface="黑体" panose="02010609060101010101" charset="-122"/>
                <a:ea typeface="黑体" panose="02010609060101010101" charset="-122"/>
                <a:cs typeface="Verdana" panose="020B0604030504040204" pitchFamily="34" charset="0"/>
              </a:rPr>
              <a:t>6.3.6</a:t>
            </a:r>
            <a:endParaRPr lang="en-US" altLang="zh-CN" sz="2400" b="1" i="1" kern="0" dirty="0">
              <a:solidFill>
                <a:schemeClr val="bg1">
                  <a:lumMod val="75000"/>
                </a:schemeClr>
              </a:solidFill>
              <a:latin typeface="黑体" panose="02010609060101010101" charset="-122"/>
              <a:ea typeface="黑体" panose="02010609060101010101" charset="-122"/>
              <a:cs typeface="Verdana" panose="020B0604030504040204" pitchFamily="34" charset="0"/>
            </a:endParaRPr>
          </a:p>
        </p:txBody>
      </p:sp>
      <p:sp>
        <p:nvSpPr>
          <p:cNvPr id="17" name="矩形 22"/>
          <p:cNvSpPr>
            <a:spLocks noChangeArrowheads="1"/>
          </p:cNvSpPr>
          <p:nvPr/>
        </p:nvSpPr>
        <p:spPr bwMode="auto">
          <a:xfrm>
            <a:off x="3321720" y="5023637"/>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邻接多重表</a:t>
            </a:r>
            <a:endParaRPr lang="zh-CN" altLang="zh-CN" sz="2400">
              <a:solidFill>
                <a:schemeClr val="bg1">
                  <a:lumMod val="75000"/>
                </a:schemeClr>
              </a:solidFill>
            </a:endParaRPr>
          </a:p>
        </p:txBody>
      </p:sp>
      <p:sp>
        <p:nvSpPr>
          <p:cNvPr id="18" name="矩形 16"/>
          <p:cNvSpPr>
            <a:spLocks noChangeArrowheads="1"/>
          </p:cNvSpPr>
          <p:nvPr/>
        </p:nvSpPr>
        <p:spPr bwMode="auto">
          <a:xfrm>
            <a:off x="3321720" y="5749124"/>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存储结构归结比较</a:t>
            </a:r>
            <a:endParaRPr lang="zh-CN" altLang="zh-CN" sz="2400">
              <a:solidFill>
                <a:schemeClr val="bg1">
                  <a:lumMod val="75000"/>
                </a:schemeClr>
              </a:solidFill>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nvGraphicFramePr>
        <p:xfrm>
          <a:off x="7956376" y="2636912"/>
          <a:ext cx="383704" cy="1097280"/>
        </p:xfrm>
        <a:graphic>
          <a:graphicData uri="http://schemas.openxmlformats.org/drawingml/2006/table">
            <a:tbl>
              <a:tblPr firstRow="1" bandRow="1">
                <a:tableStyleId>{5C22544A-7EE6-4342-B048-85BDC9FD1C3A}</a:tableStyleId>
              </a:tblPr>
              <a:tblGrid>
                <a:gridCol w="383704"/>
              </a:tblGrid>
              <a:tr h="0">
                <a:tc>
                  <a:txBody>
                    <a:bodyPr/>
                    <a:lstStyle/>
                    <a:p>
                      <a:r>
                        <a:rPr lang="en-US" altLang="zh-CN" dirty="0" smtClean="0"/>
                        <a:t>E</a:t>
                      </a:r>
                      <a:endParaRPr lang="zh-CN" altLang="en-US" dirty="0"/>
                    </a:p>
                  </a:txBody>
                  <a:tcPr/>
                </a:tc>
              </a:tr>
              <a:tr h="0">
                <a:tc>
                  <a:txBody>
                    <a:bodyPr/>
                    <a:lstStyle/>
                    <a:p>
                      <a:r>
                        <a:rPr lang="en-US" altLang="zh-CN" dirty="0" smtClean="0"/>
                        <a:t>F</a:t>
                      </a:r>
                      <a:endParaRPr lang="zh-CN" altLang="en-US" dirty="0"/>
                    </a:p>
                  </a:txBody>
                  <a:tcPr/>
                </a:tc>
              </a:tr>
              <a:tr h="0">
                <a:tc>
                  <a:txBody>
                    <a:bodyPr/>
                    <a:lstStyle/>
                    <a:p>
                      <a:r>
                        <a:rPr lang="en-US" altLang="zh-CN" dirty="0" smtClean="0"/>
                        <a:t>6</a:t>
                      </a:r>
                      <a:endParaRPr lang="zh-CN" altLang="en-US" dirty="0"/>
                    </a:p>
                  </a:txBody>
                  <a:tcPr/>
                </a:tc>
              </a:tr>
            </a:tbl>
          </a:graphicData>
        </a:graphic>
      </p:graphicFrame>
      <p:sp>
        <p:nvSpPr>
          <p:cNvPr id="2" name="标题 1"/>
          <p:cNvSpPr>
            <a:spLocks noGrp="1"/>
          </p:cNvSpPr>
          <p:nvPr>
            <p:ph type="title"/>
          </p:nvPr>
        </p:nvSpPr>
        <p:spPr/>
        <p:txBody>
          <a:bodyPr/>
          <a:lstStyle/>
          <a:p>
            <a:r>
              <a:rPr lang="zh-CN" altLang="en-US"/>
              <a:t>边集数组表示法</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23554" name="Picture 2" descr="6t19"/>
          <p:cNvPicPr>
            <a:picLocks noChangeAspect="1" noChangeArrowheads="1"/>
          </p:cNvPicPr>
          <p:nvPr/>
        </p:nvPicPr>
        <p:blipFill>
          <a:blip r:embed="rId1" cstate="print">
            <a:extLst>
              <a:ext uri="{28A0092B-C50C-407E-A947-70E740481C1C}">
                <a14:useLocalDpi xmlns:a14="http://schemas.microsoft.com/office/drawing/2010/main" val="0"/>
              </a:ext>
            </a:extLst>
          </a:blip>
          <a:srcRect r="62897" b="49288"/>
          <a:stretch>
            <a:fillRect/>
          </a:stretch>
        </p:blipFill>
        <p:spPr bwMode="auto">
          <a:xfrm>
            <a:off x="1016000" y="1470025"/>
            <a:ext cx="2583180" cy="261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6t19"/>
          <p:cNvPicPr>
            <a:picLocks noChangeAspect="1" noChangeArrowheads="1"/>
          </p:cNvPicPr>
          <p:nvPr/>
        </p:nvPicPr>
        <p:blipFill>
          <a:blip r:embed="rId1" cstate="print">
            <a:extLst>
              <a:ext uri="{28A0092B-C50C-407E-A947-70E740481C1C}">
                <a14:useLocalDpi xmlns:a14="http://schemas.microsoft.com/office/drawing/2010/main" val="0"/>
              </a:ext>
            </a:extLst>
          </a:blip>
          <a:srcRect t="50203" r="63964"/>
          <a:stretch>
            <a:fillRect/>
          </a:stretch>
        </p:blipFill>
        <p:spPr bwMode="auto">
          <a:xfrm>
            <a:off x="1016000" y="4055745"/>
            <a:ext cx="2508885" cy="256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6t19"/>
          <p:cNvPicPr>
            <a:picLocks noChangeAspect="1" noChangeArrowheads="1"/>
          </p:cNvPicPr>
          <p:nvPr/>
        </p:nvPicPr>
        <p:blipFill>
          <a:blip r:embed="rId1" cstate="print">
            <a:extLst>
              <a:ext uri="{28A0092B-C50C-407E-A947-70E740481C1C}">
                <a14:useLocalDpi xmlns:a14="http://schemas.microsoft.com/office/drawing/2010/main" val="0"/>
              </a:ext>
            </a:extLst>
          </a:blip>
          <a:srcRect l="36520" t="49020"/>
          <a:stretch>
            <a:fillRect/>
          </a:stretch>
        </p:blipFill>
        <p:spPr bwMode="auto">
          <a:xfrm>
            <a:off x="3558540" y="3994785"/>
            <a:ext cx="441960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6t19"/>
          <p:cNvPicPr>
            <a:picLocks noChangeAspect="1" noChangeArrowheads="1"/>
          </p:cNvPicPr>
          <p:nvPr/>
        </p:nvPicPr>
        <p:blipFill>
          <a:blip r:embed="rId1" cstate="print">
            <a:extLst>
              <a:ext uri="{28A0092B-C50C-407E-A947-70E740481C1C}">
                <a14:useLocalDpi xmlns:a14="http://schemas.microsoft.com/office/drawing/2010/main" val="0"/>
              </a:ext>
            </a:extLst>
          </a:blip>
          <a:srcRect l="35170" b="50043"/>
          <a:stretch>
            <a:fillRect/>
          </a:stretch>
        </p:blipFill>
        <p:spPr bwMode="auto">
          <a:xfrm>
            <a:off x="3464560" y="1470025"/>
            <a:ext cx="4513580" cy="257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564255" y="1701165"/>
            <a:ext cx="2520315" cy="575945"/>
          </a:xfrm>
          <a:prstGeom prst="rect">
            <a:avLst/>
          </a:prstGeom>
          <a:solidFill>
            <a:schemeClr val="bg1"/>
          </a:solidFill>
          <a:ln>
            <a:solidFill>
              <a:schemeClr val="bg1"/>
            </a:solidFill>
          </a:ln>
        </p:spPr>
        <p:txBody>
          <a:bodyPr rtlCol="0" anchor="ctr">
            <a:spAutoFit/>
          </a:bodyPr>
          <a:lstStyle/>
          <a:p>
            <a:endParaRPr lang="zh-CN" altLang="en-US" smtClean="0">
              <a:solidFill>
                <a:srgbClr val="5F5F5F"/>
              </a:solidFill>
              <a:latin typeface="黑体" panose="02010609060101010101" charset="-122"/>
              <a:ea typeface="黑体" panose="02010609060101010101" charset="-122"/>
            </a:endParaRPr>
          </a:p>
        </p:txBody>
      </p:sp>
      <p:sp>
        <p:nvSpPr>
          <p:cNvPr id="8" name="矩形 7"/>
          <p:cNvSpPr/>
          <p:nvPr/>
        </p:nvSpPr>
        <p:spPr>
          <a:xfrm>
            <a:off x="4427855" y="2589530"/>
            <a:ext cx="4023360" cy="1198880"/>
          </a:xfrm>
          <a:prstGeom prst="rect">
            <a:avLst/>
          </a:prstGeom>
          <a:solidFill>
            <a:schemeClr val="bg1"/>
          </a:solidFill>
          <a:ln>
            <a:solidFill>
              <a:schemeClr val="bg1"/>
            </a:solidFill>
          </a:ln>
        </p:spPr>
        <p:txBody>
          <a:bodyPr wrap="square" rtlCol="0" anchor="ctr">
            <a:spAutoFit/>
          </a:bodyPr>
          <a:lstStyle/>
          <a:p>
            <a:endParaRPr lang="zh-CN" altLang="en-US" smtClean="0">
              <a:solidFill>
                <a:srgbClr val="5F5F5F"/>
              </a:solidFill>
              <a:latin typeface="黑体" panose="02010609060101010101" charset="-122"/>
              <a:ea typeface="黑体" panose="02010609060101010101" charset="-122"/>
            </a:endParaRPr>
          </a:p>
          <a:p>
            <a:endParaRPr lang="zh-CN" altLang="en-US" smtClean="0">
              <a:solidFill>
                <a:srgbClr val="5F5F5F"/>
              </a:solidFill>
              <a:latin typeface="黑体" panose="02010609060101010101" charset="-122"/>
              <a:ea typeface="黑体" panose="02010609060101010101" charset="-122"/>
            </a:endParaRPr>
          </a:p>
          <a:p>
            <a:endParaRPr lang="zh-CN" altLang="en-US" smtClean="0">
              <a:solidFill>
                <a:srgbClr val="5F5F5F"/>
              </a:solidFill>
              <a:latin typeface="黑体" panose="02010609060101010101" charset="-122"/>
              <a:ea typeface="黑体" panose="02010609060101010101" charset="-122"/>
            </a:endParaRPr>
          </a:p>
          <a:p>
            <a:endParaRPr lang="zh-CN" altLang="en-US" smtClean="0">
              <a:solidFill>
                <a:srgbClr val="5F5F5F"/>
              </a:solidFill>
              <a:latin typeface="黑体" panose="02010609060101010101" charset="-122"/>
              <a:ea typeface="黑体" panose="02010609060101010101" charset="-122"/>
            </a:endParaRPr>
          </a:p>
        </p:txBody>
      </p:sp>
      <p:sp>
        <p:nvSpPr>
          <p:cNvPr id="9" name="矩形 8"/>
          <p:cNvSpPr/>
          <p:nvPr/>
        </p:nvSpPr>
        <p:spPr>
          <a:xfrm>
            <a:off x="2505075" y="3676650"/>
            <a:ext cx="705485" cy="368300"/>
          </a:xfrm>
          <a:prstGeom prst="rect">
            <a:avLst/>
          </a:prstGeom>
          <a:ln>
            <a:noFill/>
          </a:ln>
        </p:spPr>
        <p:txBody>
          <a:bodyPr wrap="square" rtlCol="0" anchor="ctr">
            <a:spAutoFit/>
          </a:bodyPr>
          <a:p>
            <a:r>
              <a:rPr lang="zh-CN" altLang="zh-CN" smtClean="0">
                <a:solidFill>
                  <a:srgbClr val="5F5F5F"/>
                </a:solidFill>
                <a:latin typeface="黑体" panose="02010609060101010101" charset="-122"/>
                <a:ea typeface="黑体" panose="02010609060101010101" charset="-122"/>
              </a:rPr>
              <a:t>（网）</a:t>
            </a:r>
            <a:endParaRPr lang="zh-CN" altLang="zh-CN"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box(in)">
                                      <p:cBhvr>
                                        <p:cTn id="7" dur="2000"/>
                                        <p:tgtEl>
                                          <p:spTgt spid="235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7"/>
                                        </p:tgtEl>
                                        <p:attrNameLst>
                                          <p:attrName>ppt_x</p:attrName>
                                        </p:attrNameLst>
                                      </p:cBhvr>
                                      <p:tavLst>
                                        <p:tav tm="0">
                                          <p:val>
                                            <p:strVal val="ppt_x"/>
                                          </p:val>
                                        </p:tav>
                                        <p:tav tm="100000">
                                          <p:val>
                                            <p:strVal val="ppt_x"/>
                                          </p:val>
                                        </p:tav>
                                      </p:tavLst>
                                    </p:anim>
                                    <p:anim calcmode="lin" valueType="num">
                                      <p:cBhvr additive="base">
                                        <p:cTn id="17" dur="500"/>
                                        <p:tgtEl>
                                          <p:spTgt spid="7"/>
                                        </p:tgtEl>
                                        <p:attrNameLst>
                                          <p:attrName>ppt_y</p:attrName>
                                        </p:attrNameLst>
                                      </p:cBhvr>
                                      <p:tavLst>
                                        <p:tav tm="0">
                                          <p:val>
                                            <p:strVal val="ppt_y"/>
                                          </p:val>
                                        </p:tav>
                                        <p:tav tm="100000">
                                          <p:val>
                                            <p:strVal val="1+ppt_h/2"/>
                                          </p:val>
                                        </p:tav>
                                      </p:tavLst>
                                    </p:anim>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0" nodeType="clickEffect">
                                  <p:stCondLst>
                                    <p:cond delay="0"/>
                                  </p:stCondLst>
                                  <p:childTnLst>
                                    <p:anim calcmode="lin" valueType="num">
                                      <p:cBhvr additive="base">
                                        <p:cTn id="22" dur="500"/>
                                        <p:tgtEl>
                                          <p:spTgt spid="8"/>
                                        </p:tgtEl>
                                        <p:attrNameLst>
                                          <p:attrName>ppt_x</p:attrName>
                                        </p:attrNameLst>
                                      </p:cBhvr>
                                      <p:tavLst>
                                        <p:tav tm="0">
                                          <p:val>
                                            <p:strVal val="ppt_x"/>
                                          </p:val>
                                        </p:tav>
                                        <p:tav tm="100000">
                                          <p:val>
                                            <p:strVal val="ppt_x"/>
                                          </p:val>
                                        </p:tav>
                                      </p:tavLst>
                                    </p:anim>
                                    <p:anim calcmode="lin" valueType="num">
                                      <p:cBhvr additive="base">
                                        <p:cTn id="23" dur="500"/>
                                        <p:tgtEl>
                                          <p:spTgt spid="8"/>
                                        </p:tgtEl>
                                        <p:attrNameLst>
                                          <p:attrName>ppt_y</p:attrName>
                                        </p:attrNameLst>
                                      </p:cBhvr>
                                      <p:tavLst>
                                        <p:tav tm="0">
                                          <p:val>
                                            <p:strVal val="ppt_y"/>
                                          </p:val>
                                        </p:tav>
                                        <p:tav tm="100000">
                                          <p:val>
                                            <p:strVal val="1+ppt_h/2"/>
                                          </p:val>
                                        </p:tav>
                                      </p:tavLst>
                                    </p:anim>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checkerboard(across)">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8"/>
                                        </p:tgtEl>
                                        <p:attrNameLst>
                                          <p:attrName>ppt_x</p:attrName>
                                        </p:attrNameLst>
                                      </p:cBhvr>
                                      <p:tavLst>
                                        <p:tav tm="0">
                                          <p:val>
                                            <p:strVal val="ppt_x"/>
                                          </p:val>
                                        </p:tav>
                                        <p:tav tm="100000">
                                          <p:val>
                                            <p:strVal val="ppt_x"/>
                                          </p:val>
                                        </p:tav>
                                      </p:tavLst>
                                    </p:anim>
                                    <p:anim calcmode="lin" valueType="num">
                                      <p:cBhvr additive="base">
                                        <p:cTn id="39" dur="500"/>
                                        <p:tgtEl>
                                          <p:spTgt spid="8"/>
                                        </p:tgtEl>
                                        <p:attrNameLst>
                                          <p:attrName>ppt_y</p:attrName>
                                        </p:attrNameLst>
                                      </p:cBhvr>
                                      <p:tavLst>
                                        <p:tav tm="0">
                                          <p:val>
                                            <p:strVal val="ppt_y"/>
                                          </p:val>
                                        </p:tav>
                                        <p:tav tm="100000">
                                          <p:val>
                                            <p:strVal val="1+ppt_h/2"/>
                                          </p:val>
                                        </p:tav>
                                      </p:tavLst>
                                    </p:anim>
                                    <p:set>
                                      <p:cBhvr>
                                        <p:cTn id="4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ldLvl="0" animBg="1"/>
      <p:bldP spid="8" grpId="1"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边集</a:t>
            </a:r>
            <a:r>
              <a:rPr lang="zh-CN" altLang="en-US" dirty="0" smtClean="0"/>
              <a:t>数组的定义</a:t>
            </a:r>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5" name="矩形 4"/>
          <p:cNvSpPr/>
          <p:nvPr/>
        </p:nvSpPr>
        <p:spPr>
          <a:xfrm>
            <a:off x="755576" y="1772816"/>
            <a:ext cx="7743968" cy="2308324"/>
          </a:xfrm>
          <a:prstGeom prst="rect">
            <a:avLst/>
          </a:prstGeom>
          <a:solidFill>
            <a:schemeClr val="bg1">
              <a:lumMod val="95000"/>
            </a:schemeClr>
          </a:solidFill>
        </p:spPr>
        <p:txBody>
          <a:bodyPr wrap="square">
            <a:spAutoFit/>
          </a:bodyPr>
          <a:lstStyle/>
          <a:p>
            <a:pPr algn="l"/>
            <a:r>
              <a:rPr lang="zh-CN" altLang="zh-CN" sz="2000" b="1" dirty="0">
                <a:solidFill>
                  <a:schemeClr val="tx1"/>
                </a:solidFill>
                <a:latin typeface="Consolas" panose="020B0609020204030204"/>
                <a:ea typeface="黑体" panose="02010609060101010101" charset="-122"/>
              </a:rPr>
              <a:t>边集数组 </a:t>
            </a:r>
            <a:r>
              <a:rPr lang="en-US" altLang="zh-CN" sz="2000" b="1" dirty="0" err="1">
                <a:solidFill>
                  <a:schemeClr val="tx1"/>
                </a:solidFill>
                <a:latin typeface="Consolas" panose="020B0609020204030204"/>
                <a:ea typeface="黑体" panose="02010609060101010101" charset="-122"/>
              </a:rPr>
              <a:t>Edgeset</a:t>
            </a:r>
            <a:r>
              <a:rPr lang="en-US" altLang="zh-CN" sz="2000" b="1" dirty="0">
                <a:solidFill>
                  <a:schemeClr val="tx1"/>
                </a:solidFill>
                <a:latin typeface="Consolas" panose="020B0609020204030204"/>
                <a:ea typeface="黑体" panose="02010609060101010101" charset="-122"/>
              </a:rPr>
              <a:t> Array</a:t>
            </a:r>
            <a:endParaRPr lang="zh-CN" altLang="zh-CN" sz="2000" b="1" dirty="0">
              <a:solidFill>
                <a:schemeClr val="tx1"/>
              </a:solidFill>
              <a:latin typeface="Consolas" panose="020B0609020204030204"/>
              <a:ea typeface="黑体" panose="02010609060101010101" charset="-122"/>
            </a:endParaRPr>
          </a:p>
          <a:p>
            <a:pPr algn="l"/>
            <a:r>
              <a:rPr lang="en-US" altLang="zh-CN" sz="2000" b="1" dirty="0" err="1">
                <a:solidFill>
                  <a:schemeClr val="tx1"/>
                </a:solidFill>
                <a:latin typeface="Consolas" panose="020B0609020204030204"/>
                <a:ea typeface="黑体" panose="02010609060101010101" charset="-122"/>
              </a:rPr>
              <a:t>typedef</a:t>
            </a:r>
            <a:r>
              <a:rPr lang="en-US" altLang="zh-CN" sz="2000" b="1" dirty="0">
                <a:solidFill>
                  <a:schemeClr val="tx1"/>
                </a:solidFill>
                <a:latin typeface="Consolas" panose="020B0609020204030204"/>
                <a:ea typeface="黑体" panose="02010609060101010101" charset="-122"/>
              </a:rPr>
              <a:t>  </a:t>
            </a:r>
            <a:r>
              <a:rPr lang="en-US" altLang="zh-CN" sz="2000" b="1" dirty="0" err="1">
                <a:solidFill>
                  <a:schemeClr val="tx1"/>
                </a:solidFill>
                <a:latin typeface="Consolas" panose="020B0609020204030204"/>
                <a:ea typeface="黑体" panose="02010609060101010101" charset="-122"/>
              </a:rPr>
              <a:t>struct</a:t>
            </a:r>
            <a:r>
              <a:rPr lang="en-US" altLang="zh-CN" sz="2000" b="1" dirty="0">
                <a:solidFill>
                  <a:schemeClr val="tx1"/>
                </a:solidFill>
                <a:latin typeface="Consolas" panose="020B0609020204030204"/>
                <a:ea typeface="黑体" panose="02010609060101010101" charset="-122"/>
              </a:rPr>
              <a:t>  //</a:t>
            </a:r>
            <a:r>
              <a:rPr lang="zh-CN" altLang="zh-CN" sz="2000" b="1" dirty="0">
                <a:solidFill>
                  <a:schemeClr val="tx1"/>
                </a:solidFill>
                <a:latin typeface="Consolas" panose="020B0609020204030204"/>
                <a:ea typeface="黑体" panose="02010609060101010101" charset="-122"/>
              </a:rPr>
              <a:t>边集数组单元结构</a:t>
            </a:r>
            <a:endParaRPr lang="zh-CN" altLang="zh-CN" sz="2000" b="1" dirty="0">
              <a:solidFill>
                <a:schemeClr val="tx1"/>
              </a:solidFill>
              <a:latin typeface="Consolas" panose="020B0609020204030204"/>
              <a:ea typeface="黑体" panose="02010609060101010101" charset="-122"/>
            </a:endParaRPr>
          </a:p>
          <a:p>
            <a:pPr algn="l"/>
            <a:r>
              <a:rPr lang="en-US" altLang="zh-CN" sz="2000" b="1" dirty="0">
                <a:solidFill>
                  <a:schemeClr val="tx1"/>
                </a:solidFill>
                <a:latin typeface="Consolas" panose="020B0609020204030204"/>
                <a:ea typeface="黑体" panose="02010609060101010101" charset="-122"/>
              </a:rPr>
              <a:t>{   </a:t>
            </a:r>
            <a:r>
              <a:rPr lang="en-US" altLang="zh-CN" sz="2000" b="1" dirty="0" err="1">
                <a:solidFill>
                  <a:schemeClr val="tx1"/>
                </a:solidFill>
                <a:latin typeface="Consolas" panose="020B0609020204030204"/>
                <a:ea typeface="黑体" panose="02010609060101010101" charset="-122"/>
              </a:rPr>
              <a:t>VexType</a:t>
            </a:r>
            <a:r>
              <a:rPr lang="en-US" altLang="zh-CN" sz="2000" b="1" dirty="0">
                <a:solidFill>
                  <a:schemeClr val="tx1"/>
                </a:solidFill>
                <a:latin typeface="Consolas" panose="020B0609020204030204"/>
                <a:ea typeface="黑体" panose="02010609060101010101" charset="-122"/>
              </a:rPr>
              <a:t>  </a:t>
            </a:r>
            <a:r>
              <a:rPr lang="en-US" altLang="zh-CN" sz="2000" b="1" dirty="0" err="1">
                <a:solidFill>
                  <a:schemeClr val="tx1"/>
                </a:solidFill>
                <a:latin typeface="Consolas" panose="020B0609020204030204"/>
                <a:ea typeface="黑体" panose="02010609060101010101" charset="-122"/>
              </a:rPr>
              <a:t>from_vex</a:t>
            </a:r>
            <a:r>
              <a:rPr lang="en-US" altLang="zh-CN" sz="2000" b="1" dirty="0">
                <a:solidFill>
                  <a:schemeClr val="tx1"/>
                </a:solidFill>
                <a:latin typeface="Consolas" panose="020B0609020204030204"/>
                <a:ea typeface="黑体" panose="02010609060101010101" charset="-122"/>
              </a:rPr>
              <a:t>;  //</a:t>
            </a:r>
            <a:r>
              <a:rPr lang="zh-CN" altLang="zh-CN" sz="2000" b="1" dirty="0">
                <a:solidFill>
                  <a:schemeClr val="tx1"/>
                </a:solidFill>
                <a:latin typeface="Consolas" panose="020B0609020204030204"/>
                <a:ea typeface="黑体" panose="02010609060101010101" charset="-122"/>
              </a:rPr>
              <a:t>起点</a:t>
            </a:r>
            <a:endParaRPr lang="zh-CN" altLang="zh-CN" sz="2000" b="1" dirty="0">
              <a:solidFill>
                <a:schemeClr val="tx1"/>
              </a:solidFill>
              <a:latin typeface="Consolas" panose="020B0609020204030204"/>
              <a:ea typeface="黑体" panose="02010609060101010101" charset="-122"/>
            </a:endParaRPr>
          </a:p>
          <a:p>
            <a:pPr algn="l"/>
            <a:r>
              <a:rPr lang="en-US" altLang="zh-CN" sz="2000" b="1" dirty="0">
                <a:solidFill>
                  <a:schemeClr val="tx1"/>
                </a:solidFill>
                <a:latin typeface="Consolas" panose="020B0609020204030204"/>
                <a:ea typeface="黑体" panose="02010609060101010101" charset="-122"/>
              </a:rPr>
              <a:t>    </a:t>
            </a:r>
            <a:r>
              <a:rPr lang="en-US" altLang="zh-CN" sz="2000" b="1" dirty="0" err="1">
                <a:solidFill>
                  <a:schemeClr val="tx1"/>
                </a:solidFill>
                <a:latin typeface="Consolas" panose="020B0609020204030204"/>
                <a:ea typeface="黑体" panose="02010609060101010101" charset="-122"/>
              </a:rPr>
              <a:t>VexType</a:t>
            </a:r>
            <a:r>
              <a:rPr lang="en-US" altLang="zh-CN" sz="2000" b="1" dirty="0">
                <a:solidFill>
                  <a:schemeClr val="tx1"/>
                </a:solidFill>
                <a:latin typeface="Consolas" panose="020B0609020204030204"/>
                <a:ea typeface="黑体" panose="02010609060101010101" charset="-122"/>
              </a:rPr>
              <a:t>  </a:t>
            </a:r>
            <a:r>
              <a:rPr lang="en-US" altLang="zh-CN" sz="2000" b="1" dirty="0" err="1">
                <a:solidFill>
                  <a:schemeClr val="tx1"/>
                </a:solidFill>
                <a:latin typeface="Consolas" panose="020B0609020204030204"/>
                <a:ea typeface="黑体" panose="02010609060101010101" charset="-122"/>
              </a:rPr>
              <a:t>end_vex</a:t>
            </a:r>
            <a:r>
              <a:rPr lang="en-US" altLang="zh-CN" sz="2000" b="1" dirty="0">
                <a:solidFill>
                  <a:schemeClr val="tx1"/>
                </a:solidFill>
                <a:latin typeface="Consolas" panose="020B0609020204030204"/>
                <a:ea typeface="黑体" panose="02010609060101010101" charset="-122"/>
              </a:rPr>
              <a:t>;  //</a:t>
            </a:r>
            <a:r>
              <a:rPr lang="zh-CN" altLang="zh-CN" sz="2000" b="1" dirty="0">
                <a:solidFill>
                  <a:schemeClr val="tx1"/>
                </a:solidFill>
                <a:latin typeface="Consolas" panose="020B0609020204030204"/>
                <a:ea typeface="黑体" panose="02010609060101010101" charset="-122"/>
              </a:rPr>
              <a:t>终点</a:t>
            </a:r>
            <a:endParaRPr lang="zh-CN" altLang="zh-CN" sz="2000" b="1" dirty="0">
              <a:solidFill>
                <a:schemeClr val="tx1"/>
              </a:solidFill>
              <a:latin typeface="Consolas" panose="020B0609020204030204"/>
              <a:ea typeface="黑体" panose="02010609060101010101" charset="-122"/>
            </a:endParaRPr>
          </a:p>
          <a:p>
            <a:pPr algn="l"/>
            <a:r>
              <a:rPr lang="en-US" altLang="zh-CN" sz="2000" b="1" dirty="0">
                <a:solidFill>
                  <a:schemeClr val="tx1"/>
                </a:solidFill>
                <a:latin typeface="Consolas" panose="020B0609020204030204"/>
                <a:ea typeface="黑体" panose="02010609060101010101" charset="-122"/>
              </a:rPr>
              <a:t>    </a:t>
            </a:r>
            <a:r>
              <a:rPr lang="en-US" altLang="zh-CN" sz="2000" b="1" dirty="0" err="1">
                <a:solidFill>
                  <a:schemeClr val="tx1"/>
                </a:solidFill>
                <a:latin typeface="Consolas" panose="020B0609020204030204"/>
                <a:ea typeface="黑体" panose="02010609060101010101" charset="-122"/>
              </a:rPr>
              <a:t>InfoType</a:t>
            </a:r>
            <a:r>
              <a:rPr lang="en-US" altLang="zh-CN" sz="2000" b="1" dirty="0">
                <a:solidFill>
                  <a:schemeClr val="tx1"/>
                </a:solidFill>
                <a:latin typeface="Consolas" panose="020B0609020204030204"/>
                <a:ea typeface="黑体" panose="02010609060101010101" charset="-122"/>
              </a:rPr>
              <a:t>  weight;  //</a:t>
            </a:r>
            <a:r>
              <a:rPr lang="zh-CN" altLang="zh-CN" sz="2000" b="1" dirty="0">
                <a:solidFill>
                  <a:schemeClr val="tx1"/>
                </a:solidFill>
                <a:latin typeface="Consolas" panose="020B0609020204030204"/>
                <a:ea typeface="黑体" panose="02010609060101010101" charset="-122"/>
              </a:rPr>
              <a:t>权值项可以根据需要设置</a:t>
            </a:r>
            <a:endParaRPr lang="zh-CN" altLang="zh-CN" sz="2000" b="1" dirty="0">
              <a:solidFill>
                <a:schemeClr val="tx1"/>
              </a:solidFill>
              <a:latin typeface="Consolas" panose="020B0609020204030204"/>
              <a:ea typeface="黑体" panose="02010609060101010101" charset="-122"/>
            </a:endParaRPr>
          </a:p>
          <a:p>
            <a:pPr algn="l"/>
            <a:r>
              <a:rPr lang="en-US" altLang="zh-CN" sz="2000" b="1" dirty="0">
                <a:solidFill>
                  <a:schemeClr val="tx1"/>
                </a:solidFill>
                <a:latin typeface="Consolas" panose="020B0609020204030204"/>
                <a:ea typeface="黑体" panose="02010609060101010101" charset="-122"/>
              </a:rPr>
              <a:t>} </a:t>
            </a:r>
            <a:r>
              <a:rPr lang="en-US" altLang="zh-CN" sz="2000" b="1" dirty="0" err="1">
                <a:solidFill>
                  <a:schemeClr val="tx1"/>
                </a:solidFill>
                <a:latin typeface="Consolas" panose="020B0609020204030204"/>
                <a:ea typeface="黑体" panose="02010609060101010101" charset="-122"/>
              </a:rPr>
              <a:t>EdgeStruct</a:t>
            </a:r>
            <a:r>
              <a:rPr lang="en-US" altLang="zh-CN" sz="2000" b="1" dirty="0">
                <a:solidFill>
                  <a:schemeClr val="tx1"/>
                </a:solidFill>
                <a:latin typeface="Consolas" panose="020B0609020204030204"/>
                <a:ea typeface="黑体" panose="02010609060101010101" charset="-122"/>
              </a:rPr>
              <a:t>;</a:t>
            </a:r>
            <a:endParaRPr lang="zh-CN" altLang="zh-CN" sz="2000" b="1" dirty="0">
              <a:solidFill>
                <a:schemeClr val="tx1"/>
              </a:solidFill>
              <a:latin typeface="Consolas" panose="020B0609020204030204"/>
              <a:ea typeface="黑体" panose="02010609060101010101" charset="-122"/>
            </a:endParaRPr>
          </a:p>
          <a:p>
            <a:pPr algn="l"/>
            <a:r>
              <a:rPr lang="en-US" altLang="zh-CN" sz="2000" b="1" dirty="0" err="1">
                <a:solidFill>
                  <a:schemeClr val="tx1"/>
                </a:solidFill>
                <a:latin typeface="Consolas" panose="020B0609020204030204"/>
                <a:ea typeface="黑体" panose="02010609060101010101" charset="-122"/>
              </a:rPr>
              <a:t>EdgeStruct</a:t>
            </a:r>
            <a:r>
              <a:rPr lang="en-US" altLang="zh-CN" sz="2000" b="1" dirty="0">
                <a:solidFill>
                  <a:schemeClr val="tx1"/>
                </a:solidFill>
                <a:latin typeface="Consolas" panose="020B0609020204030204"/>
                <a:ea typeface="黑体" panose="02010609060101010101" charset="-122"/>
              </a:rPr>
              <a:t>  </a:t>
            </a:r>
            <a:r>
              <a:rPr lang="en-US" altLang="zh-CN" sz="2000" b="1" dirty="0" err="1">
                <a:solidFill>
                  <a:schemeClr val="tx1"/>
                </a:solidFill>
                <a:latin typeface="Consolas" panose="020B0609020204030204"/>
                <a:ea typeface="黑体" panose="02010609060101010101" charset="-122"/>
              </a:rPr>
              <a:t>EdgeSet</a:t>
            </a:r>
            <a:r>
              <a:rPr lang="en-US" altLang="zh-CN" sz="2000" b="1" dirty="0">
                <a:solidFill>
                  <a:schemeClr val="tx1"/>
                </a:solidFill>
                <a:latin typeface="Consolas" panose="020B0609020204030204"/>
                <a:ea typeface="黑体" panose="02010609060101010101" charset="-122"/>
              </a:rPr>
              <a:t>[EDGE_MAX_NUM];  //</a:t>
            </a:r>
            <a:r>
              <a:rPr lang="zh-CN" altLang="zh-CN" sz="2000" b="1" dirty="0">
                <a:solidFill>
                  <a:schemeClr val="tx1"/>
                </a:solidFill>
                <a:latin typeface="Consolas" panose="020B0609020204030204"/>
                <a:ea typeface="黑体" panose="02010609060101010101" charset="-122"/>
              </a:rPr>
              <a:t>边集数组</a:t>
            </a:r>
            <a:endParaRPr lang="zh-CN" altLang="zh-CN" sz="2000" b="1" dirty="0">
              <a:solidFill>
                <a:schemeClr val="tx1"/>
              </a:solidFill>
              <a:latin typeface="Consolas" panose="020B0609020204030204"/>
              <a:ea typeface="黑体" panose="02010609060101010101" charset="-122"/>
            </a:endParaRPr>
          </a:p>
        </p:txBody>
      </p:sp>
      <p:pic>
        <p:nvPicPr>
          <p:cNvPr id="89089" name="Picture 1"/>
          <p:cNvPicPr>
            <a:picLocks noGrp="1" noChangeAspect="1" noChangeArrowheads="1"/>
          </p:cNvPicPr>
          <p:nvPr>
            <p:ph idx="1"/>
          </p:nvPr>
        </p:nvPicPr>
        <p:blipFill>
          <a:blip r:embed="rId1" cstate="print"/>
          <a:srcRect/>
          <a:stretch>
            <a:fillRect/>
          </a:stretch>
        </p:blipFill>
        <p:spPr bwMode="auto">
          <a:xfrm>
            <a:off x="827584" y="4437112"/>
            <a:ext cx="6048672" cy="2046407"/>
          </a:xfrm>
          <a:prstGeom prst="rect">
            <a:avLst/>
          </a:prstGeom>
          <a:noFill/>
          <a:ln w="9525">
            <a:noFill/>
            <a:miter lim="800000"/>
            <a:headEnd/>
            <a:tailEnd/>
          </a:ln>
        </p:spPr>
      </p:pic>
      <p:sp>
        <p:nvSpPr>
          <p:cNvPr id="6" name="矩形 5"/>
          <p:cNvSpPr/>
          <p:nvPr/>
        </p:nvSpPr>
        <p:spPr>
          <a:xfrm>
            <a:off x="611560" y="3645024"/>
            <a:ext cx="6696744" cy="432048"/>
          </a:xfrm>
          <a:prstGeom prst="rect">
            <a:avLst/>
          </a:prstGeom>
          <a:ln w="3810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2000"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zh-CN" altLang="zh-CN"/>
              <a:t>边集数组的复杂度分析</a:t>
            </a:r>
            <a:endParaRPr lang="zh-CN" altLang="en-US"/>
          </a:p>
        </p:txBody>
      </p:sp>
      <p:sp>
        <p:nvSpPr>
          <p:cNvPr id="3" name="内容占位符 2"/>
          <p:cNvSpPr>
            <a:spLocks noGrp="1"/>
          </p:cNvSpPr>
          <p:nvPr>
            <p:ph idx="1"/>
          </p:nvPr>
        </p:nvSpPr>
        <p:spPr/>
        <p:txBody>
          <a:bodyPr/>
          <a:lstStyle/>
          <a:p>
            <a:r>
              <a:rPr lang="zh-CN" altLang="zh-CN" dirty="0"/>
              <a:t>边集数组中所含元素的个数要大于等于图中边的条数。</a:t>
            </a:r>
            <a:endParaRPr lang="zh-CN" altLang="zh-CN" dirty="0"/>
          </a:p>
          <a:p>
            <a:endParaRPr lang="en-US" altLang="zh-CN" dirty="0"/>
          </a:p>
          <a:p>
            <a:r>
              <a:rPr lang="en-US" altLang="zh-CN" dirty="0"/>
              <a:t>1</a:t>
            </a:r>
            <a:r>
              <a:rPr lang="zh-CN" altLang="zh-CN" dirty="0"/>
              <a:t>）时间复杂度</a:t>
            </a:r>
            <a:endParaRPr lang="zh-CN" altLang="zh-CN" dirty="0"/>
          </a:p>
          <a:p>
            <a:r>
              <a:rPr lang="zh-CN" altLang="zh-CN" u="sng" dirty="0">
                <a:solidFill>
                  <a:srgbClr val="7030A0"/>
                </a:solidFill>
                <a:effectLst>
                  <a:outerShdw blurRad="38100" dist="38100" dir="2700000" algn="tl">
                    <a:srgbClr val="000000">
                      <a:alpha val="43137"/>
                    </a:srgbClr>
                  </a:outerShdw>
                </a:effectLst>
                <a:sym typeface="+mn-ea"/>
              </a:rPr>
              <a:t>边的查找</a:t>
            </a:r>
            <a:r>
              <a:rPr lang="zh-CN" altLang="zh-CN" dirty="0">
                <a:sym typeface="+mn-ea"/>
              </a:rPr>
              <a:t>：在边集数组中查找一条边需要扫描整个数组，所以其时间复杂性为</a:t>
            </a:r>
            <a:r>
              <a:rPr lang="en-US" altLang="zh-CN" u="sng" dirty="0">
                <a:solidFill>
                  <a:srgbClr val="7030A0"/>
                </a:solidFill>
                <a:sym typeface="+mn-ea"/>
              </a:rPr>
              <a:t>O(e)</a:t>
            </a:r>
            <a:endParaRPr lang="zh-CN" altLang="zh-CN" u="sng" dirty="0">
              <a:solidFill>
                <a:srgbClr val="7030A0"/>
              </a:solidFill>
              <a:effectLst>
                <a:outerShdw blurRad="38100" dist="38100" dir="2700000" algn="tl">
                  <a:srgbClr val="000000">
                    <a:alpha val="43137"/>
                  </a:srgbClr>
                </a:outerShdw>
              </a:effectLst>
            </a:endParaRPr>
          </a:p>
          <a:p>
            <a:r>
              <a:rPr lang="zh-CN" altLang="zh-CN" u="sng" dirty="0">
                <a:solidFill>
                  <a:srgbClr val="7030A0"/>
                </a:solidFill>
                <a:effectLst>
                  <a:outerShdw blurRad="38100" dist="38100" dir="2700000" algn="tl">
                    <a:srgbClr val="000000">
                      <a:alpha val="43137"/>
                    </a:srgbClr>
                  </a:outerShdw>
                </a:effectLst>
              </a:rPr>
              <a:t>顶点度计算</a:t>
            </a:r>
            <a:r>
              <a:rPr lang="zh-CN" altLang="zh-CN" dirty="0"/>
              <a:t>：若一个图中有</a:t>
            </a:r>
            <a:r>
              <a:rPr lang="en-US" altLang="zh-CN" dirty="0"/>
              <a:t>e</a:t>
            </a:r>
            <a:r>
              <a:rPr lang="zh-CN" altLang="zh-CN" dirty="0"/>
              <a:t>条边，</a:t>
            </a:r>
            <a:r>
              <a:rPr lang="en-US" altLang="zh-CN" dirty="0"/>
              <a:t>n</a:t>
            </a:r>
            <a:r>
              <a:rPr lang="zh-CN" altLang="zh-CN" dirty="0"/>
              <a:t>个顶点，在边集数组中找一个顶点的度需要扫描整个数组，所以其时间复杂度为</a:t>
            </a:r>
            <a:r>
              <a:rPr lang="en-US" altLang="zh-CN" dirty="0"/>
              <a:t>O(e)</a:t>
            </a:r>
            <a:r>
              <a:rPr lang="zh-CN" altLang="zh-CN" dirty="0"/>
              <a:t>。</a:t>
            </a:r>
            <a:endParaRPr lang="zh-CN" altLang="zh-CN" dirty="0"/>
          </a:p>
          <a:p>
            <a:endParaRPr lang="en-US" altLang="zh-CN" dirty="0"/>
          </a:p>
          <a:p>
            <a:r>
              <a:rPr lang="en-US" altLang="zh-CN" dirty="0"/>
              <a:t>2</a:t>
            </a:r>
            <a:r>
              <a:rPr lang="zh-CN" altLang="zh-CN" dirty="0"/>
              <a:t>）空间复杂度</a:t>
            </a:r>
            <a:endParaRPr lang="zh-CN" altLang="zh-CN" dirty="0"/>
          </a:p>
          <a:p>
            <a:r>
              <a:rPr lang="zh-CN" altLang="zh-CN" dirty="0"/>
              <a:t>边集数组表示一个图需要一个边数组和一个顶点数组，所以其空间复杂度为</a:t>
            </a:r>
            <a:r>
              <a:rPr lang="en-US" altLang="zh-CN" dirty="0"/>
              <a:t>O(</a:t>
            </a:r>
            <a:r>
              <a:rPr lang="en-US" altLang="zh-CN" dirty="0" err="1"/>
              <a:t>n+e</a:t>
            </a:r>
            <a:r>
              <a:rPr lang="en-US" altLang="zh-CN" dirty="0"/>
              <a:t>)</a:t>
            </a:r>
            <a:r>
              <a:rPr lang="zh-CN" altLang="zh-CN" dirty="0"/>
              <a:t>。从空间复杂度上讲，</a:t>
            </a:r>
            <a:r>
              <a:rPr lang="zh-CN" altLang="zh-CN" u="sng" dirty="0">
                <a:solidFill>
                  <a:srgbClr val="7030A0"/>
                </a:solidFill>
                <a:effectLst>
                  <a:outerShdw blurRad="38100" dist="38100" dir="2700000" algn="tl">
                    <a:srgbClr val="000000">
                      <a:alpha val="43137"/>
                    </a:srgbClr>
                  </a:outerShdw>
                </a:effectLst>
              </a:rPr>
              <a:t>边集</a:t>
            </a:r>
            <a:r>
              <a:rPr lang="zh-CN" altLang="zh-CN" u="sng" dirty="0" smtClean="0">
                <a:solidFill>
                  <a:srgbClr val="7030A0"/>
                </a:solidFill>
                <a:effectLst>
                  <a:outerShdw blurRad="38100" dist="38100" dir="2700000" algn="tl">
                    <a:srgbClr val="000000">
                      <a:alpha val="43137"/>
                    </a:srgbClr>
                  </a:outerShdw>
                </a:effectLst>
              </a:rPr>
              <a:t>数组适合</a:t>
            </a:r>
            <a:r>
              <a:rPr lang="zh-CN" altLang="zh-CN" u="sng" dirty="0">
                <a:solidFill>
                  <a:srgbClr val="7030A0"/>
                </a:solidFill>
                <a:effectLst>
                  <a:outerShdw blurRad="38100" dist="38100" dir="2700000" algn="tl">
                    <a:srgbClr val="000000">
                      <a:alpha val="43137"/>
                    </a:srgbClr>
                  </a:outerShdw>
                </a:effectLst>
              </a:rPr>
              <a:t>表示稀疏图</a:t>
            </a:r>
            <a:r>
              <a:rPr lang="zh-CN" altLang="zh-CN" dirty="0"/>
              <a:t>。</a:t>
            </a:r>
            <a:endParaRPr lang="zh-CN" altLang="zh-CN" dirty="0"/>
          </a:p>
          <a:p>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a:solidFill>
                  <a:schemeClr val="tx2">
                    <a:lumMod val="90000"/>
                    <a:lumOff val="10000"/>
                  </a:schemeClr>
                </a:solidFill>
                <a:latin typeface="黑体" panose="02010609060101010101" charset="-122"/>
                <a:ea typeface="黑体" panose="02010609060101010101" charset="-122"/>
                <a:cs typeface="+mj-cs"/>
              </a:rPr>
              <a:t>6.3 </a:t>
            </a:r>
            <a:r>
              <a:rPr lang="zh-CN" altLang="en-US">
                <a:solidFill>
                  <a:schemeClr val="tx2">
                    <a:lumMod val="90000"/>
                    <a:lumOff val="10000"/>
                  </a:schemeClr>
                </a:solidFill>
                <a:latin typeface="黑体" panose="02010609060101010101" charset="-122"/>
                <a:ea typeface="黑体" panose="02010609060101010101" charset="-122"/>
                <a:cs typeface="+mj-cs"/>
              </a:rPr>
              <a:t>图的存储结构及实现</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6.3.1</a:t>
            </a:r>
            <a:endParaRPr lang="en-US"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6.3.2</a:t>
            </a:r>
            <a:endParaRPr lang="en-US" altLang="zh-CN"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65000"/>
                  </a:schemeClr>
                </a:solidFill>
              </a:rPr>
              <a:t>邻接矩阵</a:t>
            </a:r>
            <a:endParaRPr lang="zh-CN" altLang="zh-CN" sz="2400">
              <a:solidFill>
                <a:schemeClr val="bg1">
                  <a:lumMod val="6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65000"/>
                  </a:schemeClr>
                </a:solidFill>
              </a:rPr>
              <a:t>边集数组</a:t>
            </a:r>
            <a:endParaRPr lang="zh-CN" altLang="zh-CN" sz="2400">
              <a:solidFill>
                <a:schemeClr val="bg1">
                  <a:lumMod val="6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6.3.3</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6.3.4</a:t>
            </a:r>
            <a:endParaRPr lang="en-US" altLang="zh-CN"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邻接表</a:t>
            </a:r>
            <a:endParaRPr lang="zh-CN" altLang="zh-CN" sz="2400">
              <a:solidFill>
                <a:schemeClr val="tx1"/>
              </a:solidFill>
            </a:endParaRPr>
          </a:p>
        </p:txBody>
      </p:sp>
      <p:sp>
        <p:nvSpPr>
          <p:cNvPr id="14" name="矩形 16"/>
          <p:cNvSpPr>
            <a:spLocks noChangeArrowheads="1"/>
          </p:cNvSpPr>
          <p:nvPr/>
        </p:nvSpPr>
        <p:spPr bwMode="auto">
          <a:xfrm>
            <a:off x="3353407" y="4327252"/>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65000"/>
                  </a:schemeClr>
                </a:solidFill>
              </a:rPr>
              <a:t>十字链表</a:t>
            </a:r>
            <a:endParaRPr lang="zh-CN" altLang="zh-CN" sz="2400">
              <a:solidFill>
                <a:schemeClr val="bg1">
                  <a:lumMod val="65000"/>
                </a:schemeClr>
              </a:solidFill>
            </a:endParaRPr>
          </a:p>
        </p:txBody>
      </p:sp>
      <p:sp>
        <p:nvSpPr>
          <p:cNvPr id="15" name="TextBox 14"/>
          <p:cNvSpPr txBox="1"/>
          <p:nvPr/>
        </p:nvSpPr>
        <p:spPr>
          <a:xfrm>
            <a:off x="2051720" y="5050624"/>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6.3.5</a:t>
            </a:r>
            <a:endParaRPr lang="en-US"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16" name="TextBox 15"/>
          <p:cNvSpPr txBox="1"/>
          <p:nvPr/>
        </p:nvSpPr>
        <p:spPr>
          <a:xfrm>
            <a:off x="2051720" y="5742774"/>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6.3.6</a:t>
            </a:r>
            <a:endParaRPr lang="en-US" altLang="zh-CN"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17" name="矩形 22"/>
          <p:cNvSpPr>
            <a:spLocks noChangeArrowheads="1"/>
          </p:cNvSpPr>
          <p:nvPr/>
        </p:nvSpPr>
        <p:spPr bwMode="auto">
          <a:xfrm>
            <a:off x="3321720" y="5023637"/>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65000"/>
                  </a:schemeClr>
                </a:solidFill>
              </a:rPr>
              <a:t>邻接多重表</a:t>
            </a:r>
            <a:endParaRPr lang="zh-CN" altLang="zh-CN" sz="2400">
              <a:solidFill>
                <a:schemeClr val="bg1">
                  <a:lumMod val="65000"/>
                </a:schemeClr>
              </a:solidFill>
            </a:endParaRPr>
          </a:p>
        </p:txBody>
      </p:sp>
      <p:sp>
        <p:nvSpPr>
          <p:cNvPr id="18" name="矩形 16"/>
          <p:cNvSpPr>
            <a:spLocks noChangeArrowheads="1"/>
          </p:cNvSpPr>
          <p:nvPr/>
        </p:nvSpPr>
        <p:spPr bwMode="auto">
          <a:xfrm>
            <a:off x="3321720" y="5749124"/>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65000"/>
                  </a:schemeClr>
                </a:solidFill>
              </a:rPr>
              <a:t>存储结构归结比较</a:t>
            </a:r>
            <a:endParaRPr lang="zh-CN" altLang="zh-CN" sz="2400">
              <a:solidFill>
                <a:schemeClr val="bg1">
                  <a:lumMod val="65000"/>
                </a:schemeClr>
              </a:solidFill>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0"/>
            <a:ext cx="8722309" cy="646331"/>
          </a:xfrm>
        </p:spPr>
        <p:txBody>
          <a:bodyPr/>
          <a:lstStyle/>
          <a:p>
            <a:r>
              <a:rPr lang="zh-CN" altLang="en-US" dirty="0"/>
              <a:t>无向图邻接</a:t>
            </a:r>
            <a:r>
              <a:rPr lang="zh-CN" altLang="en-US" dirty="0" smtClean="0"/>
              <a:t>表</a:t>
            </a:r>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24578" name="Picture 2" descr="6t20"/>
          <p:cNvPicPr>
            <a:picLocks noChangeAspect="1" noChangeArrowheads="1"/>
          </p:cNvPicPr>
          <p:nvPr/>
        </p:nvPicPr>
        <p:blipFill>
          <a:blip r:embed="rId1" cstate="print">
            <a:extLst>
              <a:ext uri="{28A0092B-C50C-407E-A947-70E740481C1C}">
                <a14:useLocalDpi xmlns:a14="http://schemas.microsoft.com/office/drawing/2010/main" val="0"/>
              </a:ext>
            </a:extLst>
          </a:blip>
          <a:srcRect r="62821"/>
          <a:stretch>
            <a:fillRect/>
          </a:stretch>
        </p:blipFill>
        <p:spPr bwMode="auto">
          <a:xfrm>
            <a:off x="965835" y="1494790"/>
            <a:ext cx="2754629" cy="257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3"/>
          <p:cNvSpPr>
            <a:spLocks noChangeArrowheads="1"/>
          </p:cNvSpPr>
          <p:nvPr/>
        </p:nvSpPr>
        <p:spPr bwMode="auto">
          <a:xfrm>
            <a:off x="467544" y="4654029"/>
            <a:ext cx="7992888" cy="1800225"/>
          </a:xfrm>
          <a:prstGeom prst="roundRect">
            <a:avLst>
              <a:gd name="adj" fmla="val 16667"/>
            </a:avLst>
          </a:prstGeom>
          <a:solidFill>
            <a:schemeClr val="bg1"/>
          </a:solidFill>
          <a:ln w="28575"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285750" indent="-285750" algn="l">
              <a:lnSpc>
                <a:spcPct val="85000"/>
              </a:lnSpc>
              <a:spcBef>
                <a:spcPct val="50000"/>
              </a:spcBef>
              <a:buFont typeface="Arial" panose="020B0604020202020204" pitchFamily="34" charset="0"/>
              <a:buChar char="•"/>
            </a:pPr>
            <a:r>
              <a:rPr lang="zh-CN" altLang="en-US" sz="2000" b="1" dirty="0" smtClean="0">
                <a:solidFill>
                  <a:srgbClr val="3B3A00"/>
                </a:solidFill>
                <a:latin typeface="Consolas" panose="020B0609020204030204"/>
                <a:ea typeface="黑体" panose="02010609060101010101" charset="-122"/>
              </a:rPr>
              <a:t>若</a:t>
            </a:r>
            <a:r>
              <a:rPr lang="zh-CN" altLang="en-US" sz="2000" b="1" dirty="0">
                <a:solidFill>
                  <a:srgbClr val="3B3A00"/>
                </a:solidFill>
                <a:latin typeface="Consolas" panose="020B0609020204030204"/>
                <a:ea typeface="黑体" panose="02010609060101010101" charset="-122"/>
              </a:rPr>
              <a:t>无向图中有 </a:t>
            </a:r>
            <a:r>
              <a:rPr lang="en-US" altLang="zh-CN" sz="2000" b="1" i="1" dirty="0">
                <a:solidFill>
                  <a:srgbClr val="3B3A00"/>
                </a:solidFill>
                <a:latin typeface="Consolas" panose="020B0609020204030204"/>
                <a:ea typeface="黑体" panose="02010609060101010101" charset="-122"/>
              </a:rPr>
              <a:t>n</a:t>
            </a:r>
            <a:r>
              <a:rPr lang="en-US" altLang="zh-CN" sz="2000" b="1" dirty="0">
                <a:solidFill>
                  <a:srgbClr val="3B3A00"/>
                </a:solidFill>
                <a:latin typeface="Consolas" panose="020B0609020204030204"/>
                <a:ea typeface="黑体" panose="02010609060101010101" charset="-122"/>
              </a:rPr>
              <a:t> </a:t>
            </a:r>
            <a:r>
              <a:rPr lang="zh-CN" altLang="en-US" sz="2000" b="1" dirty="0">
                <a:solidFill>
                  <a:srgbClr val="3B3A00"/>
                </a:solidFill>
                <a:latin typeface="Consolas" panose="020B0609020204030204"/>
                <a:ea typeface="黑体" panose="02010609060101010101" charset="-122"/>
              </a:rPr>
              <a:t>个顶点、</a:t>
            </a:r>
            <a:r>
              <a:rPr lang="en-US" altLang="zh-CN" sz="2000" b="1" i="1" dirty="0">
                <a:solidFill>
                  <a:srgbClr val="3B3A00"/>
                </a:solidFill>
                <a:latin typeface="Consolas" panose="020B0609020204030204"/>
                <a:ea typeface="黑体" panose="02010609060101010101" charset="-122"/>
              </a:rPr>
              <a:t>e</a:t>
            </a:r>
            <a:r>
              <a:rPr lang="en-US" altLang="zh-CN" sz="2000" b="1" dirty="0">
                <a:solidFill>
                  <a:srgbClr val="3B3A00"/>
                </a:solidFill>
                <a:latin typeface="Consolas" panose="020B0609020204030204"/>
                <a:ea typeface="黑体" panose="02010609060101010101" charset="-122"/>
              </a:rPr>
              <a:t> </a:t>
            </a:r>
            <a:r>
              <a:rPr lang="zh-CN" altLang="en-US" sz="2000" b="1" dirty="0">
                <a:solidFill>
                  <a:srgbClr val="3B3A00"/>
                </a:solidFill>
                <a:latin typeface="Consolas" panose="020B0609020204030204"/>
                <a:ea typeface="黑体" panose="02010609060101010101" charset="-122"/>
              </a:rPr>
              <a:t>条边</a:t>
            </a:r>
            <a:r>
              <a:rPr lang="zh-CN" altLang="en-US" sz="2000" b="1" dirty="0" smtClean="0">
                <a:solidFill>
                  <a:srgbClr val="3B3A00"/>
                </a:solidFill>
                <a:latin typeface="Consolas" panose="020B0609020204030204"/>
                <a:ea typeface="黑体" panose="02010609060101010101" charset="-122"/>
              </a:rPr>
              <a:t>，</a:t>
            </a:r>
            <a:endParaRPr lang="en-US" altLang="zh-CN" sz="2000" b="1" dirty="0" smtClean="0">
              <a:solidFill>
                <a:srgbClr val="3B3A00"/>
              </a:solidFill>
              <a:latin typeface="Consolas" panose="020B0609020204030204"/>
              <a:ea typeface="黑体" panose="02010609060101010101" charset="-122"/>
            </a:endParaRPr>
          </a:p>
          <a:p>
            <a:pPr marL="285750" indent="-285750" algn="l">
              <a:lnSpc>
                <a:spcPct val="85000"/>
              </a:lnSpc>
              <a:spcBef>
                <a:spcPct val="50000"/>
              </a:spcBef>
            </a:pPr>
            <a:r>
              <a:rPr lang="zh-CN" altLang="en-US" sz="2000" b="1" dirty="0" smtClean="0">
                <a:solidFill>
                  <a:srgbClr val="3B3A00"/>
                </a:solidFill>
                <a:latin typeface="Consolas" panose="020B0609020204030204"/>
                <a:ea typeface="黑体" panose="02010609060101010101" charset="-122"/>
              </a:rPr>
              <a:t>则</a:t>
            </a:r>
            <a:r>
              <a:rPr lang="zh-CN" altLang="en-US" sz="2000" b="1" dirty="0">
                <a:solidFill>
                  <a:srgbClr val="3B3A00"/>
                </a:solidFill>
                <a:latin typeface="Consolas" panose="020B0609020204030204"/>
                <a:ea typeface="黑体" panose="02010609060101010101" charset="-122"/>
              </a:rPr>
              <a:t>其</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邻接表需 </a:t>
            </a:r>
            <a:r>
              <a:rPr lang="en-US" altLang="zh-CN" sz="2000" b="1" i="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n</a:t>
            </a:r>
            <a:r>
              <a:rPr lang="en-US"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 </a:t>
            </a:r>
            <a:r>
              <a:rPr lang="zh-CN" altLang="en-US" sz="2000" b="1" dirty="0"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个头</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结点和</a:t>
            </a:r>
            <a:r>
              <a:rPr lang="en-US"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2</a:t>
            </a:r>
            <a:r>
              <a:rPr lang="en-US" altLang="zh-CN" sz="2000" b="1" i="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e</a:t>
            </a:r>
            <a:r>
              <a:rPr lang="en-US"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 </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个表结点</a:t>
            </a:r>
            <a:r>
              <a:rPr lang="zh-CN" altLang="en-US" sz="2000" b="1" dirty="0">
                <a:solidFill>
                  <a:srgbClr val="3B3A00"/>
                </a:solidFill>
                <a:latin typeface="Consolas" panose="020B0609020204030204"/>
                <a:ea typeface="黑体" panose="02010609060101010101" charset="-122"/>
              </a:rPr>
              <a:t>。适宜存储稀疏图 </a:t>
            </a:r>
            <a:endParaRPr lang="zh-CN" altLang="en-US" sz="2000" b="1" dirty="0">
              <a:solidFill>
                <a:srgbClr val="3B3A00"/>
              </a:solidFill>
              <a:latin typeface="Consolas" panose="020B0609020204030204"/>
              <a:ea typeface="黑体" panose="02010609060101010101" charset="-122"/>
            </a:endParaRPr>
          </a:p>
          <a:p>
            <a:pPr marL="285750" indent="-285750" algn="l">
              <a:lnSpc>
                <a:spcPct val="85000"/>
              </a:lnSpc>
              <a:spcBef>
                <a:spcPct val="50000"/>
              </a:spcBef>
              <a:buFont typeface="Arial" panose="020B0604020202020204" pitchFamily="34" charset="0"/>
              <a:buChar char="•"/>
            </a:pPr>
            <a:r>
              <a:rPr lang="zh-CN" altLang="en-US" sz="2000" b="1" dirty="0" smtClean="0">
                <a:solidFill>
                  <a:srgbClr val="3B3A00"/>
                </a:solidFill>
                <a:latin typeface="Consolas" panose="020B0609020204030204"/>
                <a:ea typeface="黑体" panose="02010609060101010101" charset="-122"/>
              </a:rPr>
              <a:t>无向图</a:t>
            </a:r>
            <a:r>
              <a:rPr lang="zh-CN" altLang="en-US" sz="2000" b="1" dirty="0">
                <a:solidFill>
                  <a:srgbClr val="3B3A00"/>
                </a:solidFill>
                <a:latin typeface="Consolas" panose="020B0609020204030204"/>
                <a:ea typeface="黑体" panose="02010609060101010101" charset="-122"/>
              </a:rPr>
              <a:t>中顶点 </a:t>
            </a:r>
            <a:r>
              <a:rPr lang="en-US" altLang="zh-CN" sz="2000" b="1" i="1" u="sng"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v</a:t>
            </a:r>
            <a:r>
              <a:rPr lang="en-US" altLang="zh-CN" sz="2000" b="1" i="1" u="sng" baseline="-25000"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i</a:t>
            </a:r>
            <a:r>
              <a:rPr lang="en-US" altLang="zh-CN" sz="2000" b="1" u="sng"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 </a:t>
            </a:r>
            <a:r>
              <a:rPr lang="zh-CN" altLang="en-US" sz="2000" b="1" u="sng"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的度</a:t>
            </a:r>
            <a:r>
              <a:rPr lang="zh-CN" altLang="en-US" sz="2000" b="1" dirty="0">
                <a:solidFill>
                  <a:srgbClr val="3B3A00"/>
                </a:solidFill>
                <a:latin typeface="Consolas" panose="020B0609020204030204"/>
                <a:ea typeface="黑体" panose="02010609060101010101" charset="-122"/>
              </a:rPr>
              <a:t>为</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第 </a:t>
            </a:r>
            <a:r>
              <a:rPr lang="en-US" altLang="zh-CN" sz="2000" b="1" i="1" dirty="0" err="1">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i</a:t>
            </a:r>
            <a:r>
              <a:rPr lang="en-US"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 </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个单链表中的结点数</a:t>
            </a:r>
            <a:r>
              <a:rPr lang="zh-CN" altLang="en-US" sz="2000" b="1" dirty="0">
                <a:solidFill>
                  <a:srgbClr val="3B3A00"/>
                </a:solidFill>
                <a:latin typeface="Consolas" panose="020B0609020204030204"/>
                <a:ea typeface="黑体" panose="02010609060101010101" charset="-122"/>
              </a:rPr>
              <a:t>。 </a:t>
            </a:r>
            <a:endParaRPr lang="zh-CN" altLang="en-US" sz="2000" b="1" dirty="0">
              <a:solidFill>
                <a:srgbClr val="3B3A00"/>
              </a:solidFill>
              <a:latin typeface="Consolas" panose="020B0609020204030204"/>
              <a:ea typeface="黑体" panose="02010609060101010101" charset="-122"/>
            </a:endParaRPr>
          </a:p>
        </p:txBody>
      </p:sp>
      <p:sp>
        <p:nvSpPr>
          <p:cNvPr id="7" name="AutoShape 4"/>
          <p:cNvSpPr>
            <a:spLocks noChangeArrowheads="1"/>
          </p:cNvSpPr>
          <p:nvPr/>
        </p:nvSpPr>
        <p:spPr bwMode="auto">
          <a:xfrm>
            <a:off x="538982" y="4365104"/>
            <a:ext cx="3816350" cy="360362"/>
          </a:xfrm>
          <a:prstGeom prst="roundRect">
            <a:avLst>
              <a:gd name="adj" fmla="val 16667"/>
            </a:avLst>
          </a:prstGeom>
          <a:solidFill>
            <a:schemeClr val="accent1">
              <a:lumMod val="75000"/>
            </a:schemeClr>
          </a:solidFill>
          <a:ln w="28575" cmpd="sng">
            <a:solidFill>
              <a:schemeClr val="bg2"/>
            </a:solidFill>
            <a:round/>
          </a:ln>
          <a:effectLst/>
        </p:spPr>
        <p:txBody>
          <a:bodyPr wrap="none" anchor="ctr"/>
          <a:lstStyle/>
          <a:p>
            <a:r>
              <a:rPr lang="zh-CN" altLang="en-US" sz="2800" smtClean="0">
                <a:solidFill>
                  <a:schemeClr val="bg1"/>
                </a:solidFill>
                <a:latin typeface="隶书" panose="02010509060101010101" pitchFamily="49" charset="-122"/>
              </a:rPr>
              <a:t>无向图邻接</a:t>
            </a:r>
            <a:r>
              <a:rPr lang="zh-CN" altLang="en-US" sz="2800">
                <a:solidFill>
                  <a:schemeClr val="bg1"/>
                </a:solidFill>
                <a:latin typeface="隶书" panose="02010509060101010101" pitchFamily="49" charset="-122"/>
              </a:rPr>
              <a:t>表特点</a:t>
            </a:r>
            <a:endParaRPr lang="zh-CN" altLang="en-US" sz="2800">
              <a:solidFill>
                <a:schemeClr val="bg1"/>
              </a:solidFill>
              <a:latin typeface="隶书" panose="02010509060101010101" pitchFamily="49" charset="-122"/>
            </a:endParaRPr>
          </a:p>
        </p:txBody>
      </p:sp>
      <p:sp>
        <p:nvSpPr>
          <p:cNvPr id="8" name="矩形 7"/>
          <p:cNvSpPr/>
          <p:nvPr/>
        </p:nvSpPr>
        <p:spPr>
          <a:xfrm>
            <a:off x="395536" y="836712"/>
            <a:ext cx="8748464" cy="400110"/>
          </a:xfrm>
          <a:prstGeom prst="rect">
            <a:avLst/>
          </a:prstGeom>
        </p:spPr>
        <p:txBody>
          <a:bodyPr wrap="square">
            <a:spAutoFit/>
          </a:bodyPr>
          <a:lstStyle/>
          <a:p>
            <a:r>
              <a:rPr lang="zh-CN" altLang="en-US" sz="2000" b="1" dirty="0" smtClean="0">
                <a:solidFill>
                  <a:srgbClr val="000000"/>
                </a:solidFill>
                <a:latin typeface="楷体_GB2312" pitchFamily="49" charset="-122"/>
                <a:ea typeface="楷体_GB2312" pitchFamily="49" charset="-122"/>
              </a:rPr>
              <a:t>邻接表</a:t>
            </a:r>
            <a:r>
              <a:rPr lang="en-US" altLang="zh-CN" sz="2000" b="1" dirty="0" smtClean="0">
                <a:solidFill>
                  <a:srgbClr val="000000"/>
                </a:solidFill>
                <a:latin typeface="楷体_GB2312" pitchFamily="49" charset="-122"/>
                <a:ea typeface="楷体_GB2312" pitchFamily="49" charset="-122"/>
              </a:rPr>
              <a:t>(Adjacency  List)</a:t>
            </a:r>
            <a:r>
              <a:rPr lang="zh-CN" altLang="en-US" sz="2000" b="1" dirty="0" smtClean="0">
                <a:solidFill>
                  <a:srgbClr val="000000"/>
                </a:solidFill>
                <a:latin typeface="楷体_GB2312" pitchFamily="49" charset="-122"/>
                <a:ea typeface="楷体_GB2312" pitchFamily="49" charset="-122"/>
              </a:rPr>
              <a:t>是图的一种</a:t>
            </a:r>
            <a:r>
              <a:rPr lang="zh-CN" altLang="en-US" sz="2000" b="1" dirty="0" smtClean="0">
                <a:solidFill>
                  <a:srgbClr val="FF0000"/>
                </a:solidFill>
                <a:effectLst>
                  <a:outerShdw blurRad="38100" dist="38100" dir="2700000" algn="tl">
                    <a:srgbClr val="000000">
                      <a:alpha val="43137"/>
                    </a:srgbClr>
                  </a:outerShdw>
                </a:effectLst>
                <a:latin typeface="楷体_GB2312" pitchFamily="49" charset="-122"/>
                <a:ea typeface="楷体_GB2312" pitchFamily="49" charset="-122"/>
              </a:rPr>
              <a:t>顺序存储</a:t>
            </a:r>
            <a:r>
              <a:rPr lang="zh-CN" altLang="en-US" sz="2000" b="1" dirty="0" smtClean="0">
                <a:solidFill>
                  <a:srgbClr val="000000"/>
                </a:solidFill>
                <a:latin typeface="楷体_GB2312" pitchFamily="49" charset="-122"/>
                <a:ea typeface="楷体_GB2312" pitchFamily="49" charset="-122"/>
              </a:rPr>
              <a:t>与</a:t>
            </a:r>
            <a:r>
              <a:rPr lang="zh-CN" altLang="en-US" sz="2000" b="1" dirty="0" smtClean="0">
                <a:solidFill>
                  <a:srgbClr val="FF0000"/>
                </a:solidFill>
                <a:effectLst>
                  <a:outerShdw blurRad="38100" dist="38100" dir="2700000" algn="tl">
                    <a:srgbClr val="000000">
                      <a:alpha val="43137"/>
                    </a:srgbClr>
                  </a:outerShdw>
                </a:effectLst>
                <a:latin typeface="楷体_GB2312" pitchFamily="49" charset="-122"/>
                <a:ea typeface="楷体_GB2312" pitchFamily="49" charset="-122"/>
              </a:rPr>
              <a:t>链式存储</a:t>
            </a:r>
            <a:r>
              <a:rPr lang="zh-CN" altLang="en-US" sz="2000" b="1" dirty="0" smtClean="0">
                <a:solidFill>
                  <a:srgbClr val="000000"/>
                </a:solidFill>
                <a:latin typeface="楷体_GB2312" pitchFamily="49" charset="-122"/>
                <a:ea typeface="楷体_GB2312" pitchFamily="49" charset="-122"/>
              </a:rPr>
              <a:t>结合的存储方法</a:t>
            </a:r>
            <a:endParaRPr lang="zh-CN" altLang="en-US" sz="2000" b="1" dirty="0"/>
          </a:p>
        </p:txBody>
      </p:sp>
      <p:sp>
        <p:nvSpPr>
          <p:cNvPr id="9" name="圆角矩形标注 8"/>
          <p:cNvSpPr/>
          <p:nvPr/>
        </p:nvSpPr>
        <p:spPr>
          <a:xfrm>
            <a:off x="6372200" y="404664"/>
            <a:ext cx="2448272" cy="408623"/>
          </a:xfrm>
          <a:prstGeom prst="wedgeRoundRectCallout">
            <a:avLst>
              <a:gd name="adj1" fmla="val -68684"/>
              <a:gd name="adj2" fmla="val 205027"/>
              <a:gd name="adj3" fmla="val 16667"/>
            </a:avLst>
          </a:prstGeom>
          <a:ln>
            <a:solidFill>
              <a:schemeClr val="tx1"/>
            </a:solidFill>
          </a:ln>
        </p:spPr>
        <p:txBody>
          <a:bodyPr wrap="square" rtlCol="0" anchor="ctr">
            <a:spAutoFit/>
          </a:bodyPr>
          <a:lstStyle/>
          <a:p>
            <a:pPr algn="ctr"/>
            <a:r>
              <a:rPr lang="zh-CN" altLang="en-US" b="1" dirty="0" smtClean="0">
                <a:solidFill>
                  <a:srgbClr val="7030A0"/>
                </a:solidFill>
                <a:latin typeface="黑体" panose="02010609060101010101" charset="-122"/>
                <a:ea typeface="黑体" panose="02010609060101010101" charset="-122"/>
              </a:rPr>
              <a:t>邻接结点链表</a:t>
            </a:r>
            <a:endParaRPr lang="zh-CN" altLang="en-US" b="1" dirty="0" smtClean="0">
              <a:solidFill>
                <a:srgbClr val="7030A0"/>
              </a:solidFill>
              <a:latin typeface="黑体" panose="02010609060101010101" charset="-122"/>
              <a:ea typeface="黑体" panose="02010609060101010101" charset="-122"/>
            </a:endParaRPr>
          </a:p>
        </p:txBody>
      </p:sp>
      <p:pic>
        <p:nvPicPr>
          <p:cNvPr id="3" name="Picture 2" descr="6t20"/>
          <p:cNvPicPr>
            <a:picLocks noChangeAspect="1" noChangeArrowheads="1"/>
          </p:cNvPicPr>
          <p:nvPr/>
        </p:nvPicPr>
        <p:blipFill>
          <a:blip r:embed="rId1" cstate="print">
            <a:extLst>
              <a:ext uri="{28A0092B-C50C-407E-A947-70E740481C1C}">
                <a14:useLocalDpi xmlns:a14="http://schemas.microsoft.com/office/drawing/2010/main" val="0"/>
              </a:ext>
            </a:extLst>
          </a:blip>
          <a:srcRect l="34907"/>
          <a:stretch>
            <a:fillRect/>
          </a:stretch>
        </p:blipFill>
        <p:spPr bwMode="auto">
          <a:xfrm>
            <a:off x="3552189" y="1494790"/>
            <a:ext cx="4822826" cy="257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椭圆 9"/>
          <p:cNvSpPr/>
          <p:nvPr/>
        </p:nvSpPr>
        <p:spPr>
          <a:xfrm>
            <a:off x="5076056" y="1340768"/>
            <a:ext cx="2160240" cy="576064"/>
          </a:xfrm>
          <a:prstGeom prst="ellipse">
            <a:avLst/>
          </a:prstGeom>
          <a:ln>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1" name="椭圆形标注 10"/>
          <p:cNvSpPr/>
          <p:nvPr/>
        </p:nvSpPr>
        <p:spPr>
          <a:xfrm>
            <a:off x="2339752" y="3406617"/>
            <a:ext cx="1008112" cy="908864"/>
          </a:xfrm>
          <a:prstGeom prst="wedgeEllipseCallout">
            <a:avLst>
              <a:gd name="adj1" fmla="val 173087"/>
              <a:gd name="adj2" fmla="val -161420"/>
            </a:avLst>
          </a:prstGeom>
          <a:ln>
            <a:solidFill>
              <a:srgbClr val="FF0000"/>
            </a:solidFill>
          </a:ln>
        </p:spPr>
        <p:txBody>
          <a:bodyPr rtlCol="0" anchor="ctr">
            <a:spAutoFit/>
          </a:bodyPr>
          <a:lstStyle/>
          <a:p>
            <a:pPr algn="ctr"/>
            <a:r>
              <a:rPr lang="zh-CN" altLang="en-US" dirty="0" smtClean="0">
                <a:ln>
                  <a:solidFill>
                    <a:sysClr val="windowText" lastClr="000000"/>
                  </a:solidFill>
                </a:ln>
                <a:solidFill>
                  <a:srgbClr val="5F5F5F"/>
                </a:solidFill>
                <a:latin typeface="黑体" panose="02010609060101010101" charset="-122"/>
                <a:ea typeface="黑体" panose="02010609060101010101" charset="-122"/>
              </a:rPr>
              <a:t>头结点表</a:t>
            </a:r>
            <a:endParaRPr lang="zh-CN" altLang="en-US" dirty="0" smtClean="0">
              <a:ln>
                <a:solidFill>
                  <a:sysClr val="windowText" lastClr="000000"/>
                </a:solidFill>
              </a:ln>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blinds(horizontal)">
                                      <p:cBhvr>
                                        <p:cTn id="7" dur="5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500"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bg/>
                                          </p:spTgt>
                                        </p:tgtEl>
                                        <p:attrNameLst>
                                          <p:attrName>style.visibility</p:attrName>
                                        </p:attrNameLst>
                                      </p:cBhvr>
                                      <p:to>
                                        <p:strVal val="visible"/>
                                      </p:to>
                                    </p:set>
                                    <p:anim calcmode="lin" valueType="num">
                                      <p:cBhvr additive="base">
                                        <p:cTn id="32" dur="500" fill="hold"/>
                                        <p:tgtEl>
                                          <p:spTgt spid="6">
                                            <p:bg/>
                                          </p:spTgt>
                                        </p:tgtEl>
                                        <p:attrNameLst>
                                          <p:attrName>ppt_x</p:attrName>
                                        </p:attrNameLst>
                                      </p:cBhvr>
                                      <p:tavLst>
                                        <p:tav tm="0">
                                          <p:val>
                                            <p:strVal val="#ppt_x"/>
                                          </p:val>
                                        </p:tav>
                                        <p:tav tm="100000">
                                          <p:val>
                                            <p:strVal val="#ppt_x"/>
                                          </p:val>
                                        </p:tav>
                                      </p:tavLst>
                                    </p:anim>
                                    <p:anim calcmode="lin" valueType="num">
                                      <p:cBhvr additive="base">
                                        <p:cTn id="33"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iterate type="wd">
                                    <p:tmPct val="10000"/>
                                  </p:iterate>
                                  <p:childTnLst>
                                    <p:set>
                                      <p:cBhvr>
                                        <p:cTn id="37" dur="1" fill="hold">
                                          <p:stCondLst>
                                            <p:cond delay="0"/>
                                          </p:stCondLst>
                                        </p:cTn>
                                        <p:tgtEl>
                                          <p:spTgt spid="6">
                                            <p:txEl>
                                              <p:pRg st="0" end="0"/>
                                            </p:txEl>
                                          </p:spTgt>
                                        </p:tgtEl>
                                        <p:attrNameLst>
                                          <p:attrName>style.visibility</p:attrName>
                                        </p:attrNameLst>
                                      </p:cBhvr>
                                      <p:to>
                                        <p:strVal val="visible"/>
                                      </p:to>
                                    </p:set>
                                    <p:anim calcmode="lin" valueType="num">
                                      <p:cBhvr additive="base">
                                        <p:cTn id="3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iterate type="wd">
                                    <p:tmPct val="10000"/>
                                  </p:iterate>
                                  <p:childTnLst>
                                    <p:set>
                                      <p:cBhvr>
                                        <p:cTn id="43" dur="1" fill="hold">
                                          <p:stCondLst>
                                            <p:cond delay="0"/>
                                          </p:stCondLst>
                                        </p:cTn>
                                        <p:tgtEl>
                                          <p:spTgt spid="6">
                                            <p:txEl>
                                              <p:pRg st="1" end="1"/>
                                            </p:txEl>
                                          </p:spTgt>
                                        </p:tgtEl>
                                        <p:attrNameLst>
                                          <p:attrName>style.visibility</p:attrName>
                                        </p:attrNameLst>
                                      </p:cBhvr>
                                      <p:to>
                                        <p:strVal val="visible"/>
                                      </p:to>
                                    </p:set>
                                    <p:anim calcmode="lin" valueType="num">
                                      <p:cBhvr additive="base">
                                        <p:cTn id="4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iterate type="wd">
                                    <p:tmPct val="10000"/>
                                  </p:iterate>
                                  <p:childTnLst>
                                    <p:set>
                                      <p:cBhvr>
                                        <p:cTn id="49" dur="1" fill="hold">
                                          <p:stCondLst>
                                            <p:cond delay="0"/>
                                          </p:stCondLst>
                                        </p:cTn>
                                        <p:tgtEl>
                                          <p:spTgt spid="6">
                                            <p:txEl>
                                              <p:pRg st="2" end="2"/>
                                            </p:txEl>
                                          </p:spTgt>
                                        </p:tgtEl>
                                        <p:attrNameLst>
                                          <p:attrName>style.visibility</p:attrName>
                                        </p:attrNameLst>
                                      </p:cBhvr>
                                      <p:to>
                                        <p:strVal val="visible"/>
                                      </p:to>
                                    </p:set>
                                    <p:anim calcmode="lin" valueType="num">
                                      <p:cBhvr additive="base">
                                        <p:cTn id="5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uiExpand="1" build="p"/>
      <p:bldP spid="9" grpId="0" animBg="1"/>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有向图邻接表</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25602" name="Picture 2" descr="6t21"/>
          <p:cNvPicPr>
            <a:picLocks noChangeAspect="1" noChangeArrowheads="1"/>
          </p:cNvPicPr>
          <p:nvPr/>
        </p:nvPicPr>
        <p:blipFill>
          <a:blip r:embed="rId1" cstate="print">
            <a:extLst>
              <a:ext uri="{28A0092B-C50C-407E-A947-70E740481C1C}">
                <a14:useLocalDpi xmlns:a14="http://schemas.microsoft.com/office/drawing/2010/main" val="0"/>
              </a:ext>
            </a:extLst>
          </a:blip>
          <a:srcRect r="57027"/>
          <a:stretch>
            <a:fillRect/>
          </a:stretch>
        </p:blipFill>
        <p:spPr bwMode="auto">
          <a:xfrm>
            <a:off x="1065530" y="1484630"/>
            <a:ext cx="2795622" cy="248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86"/>
          <p:cNvSpPr>
            <a:spLocks noChangeArrowheads="1"/>
          </p:cNvSpPr>
          <p:nvPr/>
        </p:nvSpPr>
        <p:spPr bwMode="auto">
          <a:xfrm>
            <a:off x="755650" y="4581525"/>
            <a:ext cx="7704138" cy="1800225"/>
          </a:xfrm>
          <a:prstGeom prst="roundRect">
            <a:avLst>
              <a:gd name="adj" fmla="val 16667"/>
            </a:avLst>
          </a:prstGeom>
          <a:solidFill>
            <a:schemeClr val="bg1"/>
          </a:solidFill>
          <a:ln w="28575"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l">
              <a:spcBef>
                <a:spcPct val="30000"/>
              </a:spcBef>
              <a:buFont typeface="Arial" panose="020B0604020202020204" pitchFamily="34" charset="0"/>
              <a:buChar char="•"/>
            </a:pPr>
            <a:r>
              <a:rPr lang="zh-CN" altLang="en-US" sz="2000" b="1" dirty="0" smtClean="0">
                <a:solidFill>
                  <a:srgbClr val="3B3A00"/>
                </a:solidFill>
                <a:latin typeface="Consolas" panose="020B0609020204030204"/>
                <a:ea typeface="黑体" panose="02010609060101010101" charset="-122"/>
              </a:rPr>
              <a:t>顶点 </a:t>
            </a:r>
            <a:r>
              <a:rPr lang="en-US"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vi </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的</a:t>
            </a:r>
            <a:r>
              <a:rPr lang="zh-CN" altLang="en-US" sz="2000" b="1" u="sng" dirty="0">
                <a:solidFill>
                  <a:srgbClr val="7030A0"/>
                </a:solidFill>
                <a:effectLst>
                  <a:outerShdw blurRad="38100" dist="38100" dir="2700000" algn="tl">
                    <a:srgbClr val="000000">
                      <a:alpha val="43137"/>
                    </a:srgbClr>
                  </a:outerShdw>
                </a:effectLst>
                <a:latin typeface="Consolas" panose="020B0609020204030204"/>
                <a:ea typeface="黑体" panose="02010609060101010101" charset="-122"/>
              </a:rPr>
              <a:t>出度</a:t>
            </a:r>
            <a:r>
              <a:rPr lang="zh-CN" altLang="en-US" sz="2000" b="1" dirty="0">
                <a:solidFill>
                  <a:srgbClr val="3B3A00"/>
                </a:solidFill>
                <a:latin typeface="Consolas" panose="020B0609020204030204"/>
                <a:ea typeface="黑体" panose="02010609060101010101" charset="-122"/>
              </a:rPr>
              <a:t>为</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第 </a:t>
            </a:r>
            <a:r>
              <a:rPr lang="en-US" altLang="zh-CN" sz="2000" b="1" dirty="0" err="1">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i</a:t>
            </a:r>
            <a:r>
              <a:rPr lang="en-US"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 </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个单链表中的结点个数</a:t>
            </a:r>
            <a:r>
              <a:rPr lang="zh-CN" altLang="en-US" sz="2000" b="1" dirty="0">
                <a:solidFill>
                  <a:srgbClr val="3B3A00"/>
                </a:solidFill>
                <a:latin typeface="Consolas" panose="020B0609020204030204"/>
                <a:ea typeface="黑体" panose="02010609060101010101" charset="-122"/>
              </a:rPr>
              <a:t>。 </a:t>
            </a:r>
            <a:endParaRPr lang="zh-CN" altLang="en-US" sz="2000" b="1" dirty="0">
              <a:solidFill>
                <a:srgbClr val="3B3A00"/>
              </a:solidFill>
              <a:latin typeface="Consolas" panose="020B0609020204030204"/>
              <a:ea typeface="黑体" panose="02010609060101010101" charset="-122"/>
            </a:endParaRPr>
          </a:p>
          <a:p>
            <a:pPr marL="342900" indent="-342900" algn="l">
              <a:spcBef>
                <a:spcPct val="30000"/>
              </a:spcBef>
              <a:buFont typeface="Arial" panose="020B0604020202020204" pitchFamily="34" charset="0"/>
              <a:buChar char="•"/>
            </a:pPr>
            <a:r>
              <a:rPr lang="zh-CN" altLang="en-US" sz="2000" b="1" dirty="0" smtClean="0">
                <a:solidFill>
                  <a:srgbClr val="3B3A00"/>
                </a:solidFill>
                <a:latin typeface="Consolas" panose="020B0609020204030204"/>
                <a:ea typeface="黑体" panose="02010609060101010101" charset="-122"/>
              </a:rPr>
              <a:t>顶点 </a:t>
            </a:r>
            <a:r>
              <a:rPr lang="en-US"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vi </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的入度</a:t>
            </a:r>
            <a:r>
              <a:rPr lang="zh-CN" altLang="en-US" sz="2000" b="1" dirty="0">
                <a:solidFill>
                  <a:srgbClr val="3B3A00"/>
                </a:solidFill>
                <a:latin typeface="Consolas" panose="020B0609020204030204"/>
                <a:ea typeface="黑体" panose="02010609060101010101" charset="-122"/>
              </a:rPr>
              <a:t>为</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整个单链表中邻接点域值</a:t>
            </a:r>
            <a:r>
              <a:rPr lang="zh-CN" altLang="en-US" sz="2000" b="1" dirty="0"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是 </a:t>
            </a:r>
            <a:r>
              <a:rPr lang="en-US" altLang="zh-CN" sz="2000" b="1" dirty="0" err="1"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i</a:t>
            </a:r>
            <a:r>
              <a:rPr lang="en-US" altLang="zh-CN" sz="2000" b="1" dirty="0"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 </a:t>
            </a:r>
            <a:r>
              <a:rPr lang="zh-CN" altLang="en-US" sz="2000" b="1" dirty="0" smtClean="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的</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结点个数</a:t>
            </a:r>
            <a:r>
              <a:rPr lang="zh-CN" altLang="en-US" sz="2000" b="1" dirty="0">
                <a:solidFill>
                  <a:srgbClr val="3B3A00"/>
                </a:solidFill>
                <a:latin typeface="Consolas" panose="020B0609020204030204"/>
                <a:ea typeface="黑体" panose="02010609060101010101" charset="-122"/>
              </a:rPr>
              <a:t>。 </a:t>
            </a:r>
            <a:endParaRPr lang="zh-CN" altLang="en-US" sz="2000" b="1" dirty="0">
              <a:solidFill>
                <a:srgbClr val="3B3A00"/>
              </a:solidFill>
              <a:latin typeface="Consolas" panose="020B0609020204030204"/>
              <a:ea typeface="黑体" panose="02010609060101010101" charset="-122"/>
            </a:endParaRPr>
          </a:p>
          <a:p>
            <a:pPr marL="342900" indent="-342900" algn="l">
              <a:spcBef>
                <a:spcPct val="30000"/>
              </a:spcBef>
              <a:buFont typeface="Arial" panose="020B0604020202020204" pitchFamily="34" charset="0"/>
              <a:buChar char="•"/>
            </a:pPr>
            <a:r>
              <a:rPr lang="zh-CN" altLang="en-US" sz="2000" b="1" dirty="0" smtClean="0">
                <a:solidFill>
                  <a:srgbClr val="3B3A00"/>
                </a:solidFill>
                <a:latin typeface="Consolas" panose="020B0609020204030204"/>
                <a:ea typeface="黑体" panose="02010609060101010101" charset="-122"/>
              </a:rPr>
              <a:t>找出</a:t>
            </a:r>
            <a:r>
              <a:rPr lang="zh-CN" altLang="en-US" sz="2000" b="1" dirty="0">
                <a:solidFill>
                  <a:srgbClr val="3B3A00"/>
                </a:solidFill>
                <a:latin typeface="Consolas" panose="020B0609020204030204"/>
                <a:ea typeface="黑体" panose="02010609060101010101" charset="-122"/>
              </a:rPr>
              <a:t>度易，找入度难。 </a:t>
            </a:r>
            <a:endParaRPr lang="zh-CN" altLang="en-US" sz="2000" b="1" dirty="0">
              <a:solidFill>
                <a:srgbClr val="3B3A00"/>
              </a:solidFill>
              <a:latin typeface="Consolas" panose="020B0609020204030204"/>
              <a:ea typeface="黑体" panose="02010609060101010101" charset="-122"/>
            </a:endParaRPr>
          </a:p>
        </p:txBody>
      </p:sp>
      <p:sp>
        <p:nvSpPr>
          <p:cNvPr id="7" name="AutoShape 88"/>
          <p:cNvSpPr>
            <a:spLocks noChangeArrowheads="1"/>
          </p:cNvSpPr>
          <p:nvPr/>
        </p:nvSpPr>
        <p:spPr bwMode="auto">
          <a:xfrm>
            <a:off x="827088" y="4292600"/>
            <a:ext cx="3816350" cy="433388"/>
          </a:xfrm>
          <a:prstGeom prst="roundRect">
            <a:avLst>
              <a:gd name="adj" fmla="val 16667"/>
            </a:avLst>
          </a:prstGeom>
          <a:solidFill>
            <a:schemeClr val="accent1">
              <a:lumMod val="75000"/>
            </a:schemeClr>
          </a:solidFill>
          <a:ln w="28575" cmpd="sng">
            <a:solidFill>
              <a:schemeClr val="bg2"/>
            </a:solidFill>
            <a:round/>
          </a:ln>
          <a:effectLst/>
        </p:spPr>
        <p:txBody>
          <a:bodyPr wrap="none" anchor="ctr"/>
          <a:lstStyle/>
          <a:p>
            <a:r>
              <a:rPr lang="zh-CN" altLang="en-US" sz="2800">
                <a:solidFill>
                  <a:schemeClr val="bg1"/>
                </a:solidFill>
                <a:latin typeface="隶书" panose="02010509060101010101" pitchFamily="49" charset="-122"/>
              </a:rPr>
              <a:t>有向图邻接表特点</a:t>
            </a:r>
            <a:endParaRPr lang="zh-CN" altLang="en-US" sz="2800">
              <a:solidFill>
                <a:schemeClr val="bg1"/>
              </a:solidFill>
              <a:latin typeface="隶书" panose="02010509060101010101" pitchFamily="49" charset="-122"/>
            </a:endParaRPr>
          </a:p>
        </p:txBody>
      </p:sp>
      <p:pic>
        <p:nvPicPr>
          <p:cNvPr id="3" name="Picture 2" descr="6t21"/>
          <p:cNvPicPr>
            <a:picLocks noChangeAspect="1" noChangeArrowheads="1"/>
          </p:cNvPicPr>
          <p:nvPr/>
        </p:nvPicPr>
        <p:blipFill>
          <a:blip r:embed="rId1" cstate="print">
            <a:extLst>
              <a:ext uri="{28A0092B-C50C-407E-A947-70E740481C1C}">
                <a14:useLocalDpi xmlns:a14="http://schemas.microsoft.com/office/drawing/2010/main" val="0"/>
              </a:ext>
            </a:extLst>
          </a:blip>
          <a:srcRect l="42065"/>
          <a:stretch>
            <a:fillRect/>
          </a:stretch>
        </p:blipFill>
        <p:spPr bwMode="auto">
          <a:xfrm>
            <a:off x="3861152" y="1484630"/>
            <a:ext cx="3769008" cy="248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标注 7"/>
          <p:cNvSpPr/>
          <p:nvPr/>
        </p:nvSpPr>
        <p:spPr>
          <a:xfrm>
            <a:off x="6444208" y="884429"/>
            <a:ext cx="2448272" cy="408623"/>
          </a:xfrm>
          <a:prstGeom prst="wedgeRoundRectCallout">
            <a:avLst>
              <a:gd name="adj1" fmla="val -68684"/>
              <a:gd name="adj2" fmla="val 205027"/>
              <a:gd name="adj3" fmla="val 16667"/>
            </a:avLst>
          </a:prstGeom>
          <a:ln>
            <a:solidFill>
              <a:schemeClr val="tx1"/>
            </a:solidFill>
          </a:ln>
        </p:spPr>
        <p:txBody>
          <a:bodyPr wrap="square" rtlCol="0" anchor="ctr">
            <a:spAutoFit/>
          </a:bodyPr>
          <a:lstStyle/>
          <a:p>
            <a:pPr algn="ctr"/>
            <a:r>
              <a:rPr lang="zh-CN" altLang="en-US" b="1" dirty="0" smtClean="0">
                <a:solidFill>
                  <a:srgbClr val="7030A0"/>
                </a:solidFill>
                <a:latin typeface="黑体" panose="02010609060101010101" charset="-122"/>
                <a:ea typeface="黑体" panose="02010609060101010101" charset="-122"/>
              </a:rPr>
              <a:t>邻接结点（出）链表</a:t>
            </a:r>
            <a:endParaRPr lang="zh-CN" altLang="en-US" b="1" dirty="0" smtClean="0">
              <a:solidFill>
                <a:srgbClr val="7030A0"/>
              </a:solidFill>
              <a:latin typeface="黑体" panose="02010609060101010101" charset="-122"/>
              <a:ea typeface="黑体" panose="02010609060101010101" charset="-122"/>
            </a:endParaRPr>
          </a:p>
        </p:txBody>
      </p:sp>
      <p:sp>
        <p:nvSpPr>
          <p:cNvPr id="9" name="椭圆形标注 8"/>
          <p:cNvSpPr/>
          <p:nvPr/>
        </p:nvSpPr>
        <p:spPr>
          <a:xfrm>
            <a:off x="3419872" y="980728"/>
            <a:ext cx="1008112" cy="908864"/>
          </a:xfrm>
          <a:prstGeom prst="wedgeEllipseCallout">
            <a:avLst>
              <a:gd name="adj1" fmla="val 96458"/>
              <a:gd name="adj2" fmla="val 149081"/>
            </a:avLst>
          </a:prstGeom>
          <a:ln>
            <a:solidFill>
              <a:srgbClr val="FF0000"/>
            </a:solidFill>
          </a:ln>
        </p:spPr>
        <p:txBody>
          <a:bodyPr rtlCol="0" anchor="ctr">
            <a:spAutoFit/>
          </a:bodyPr>
          <a:lstStyle/>
          <a:p>
            <a:pPr algn="ctr"/>
            <a:r>
              <a:rPr lang="zh-CN" altLang="en-US" dirty="0" smtClean="0">
                <a:ln>
                  <a:solidFill>
                    <a:sysClr val="windowText" lastClr="000000"/>
                  </a:solidFill>
                </a:ln>
                <a:solidFill>
                  <a:srgbClr val="5F5F5F"/>
                </a:solidFill>
                <a:latin typeface="黑体" panose="02010609060101010101" charset="-122"/>
                <a:ea typeface="黑体" panose="02010609060101010101" charset="-122"/>
              </a:rPr>
              <a:t>头结点表</a:t>
            </a:r>
            <a:endParaRPr lang="zh-CN" altLang="en-US" dirty="0" smtClean="0">
              <a:ln>
                <a:solidFill>
                  <a:sysClr val="windowText" lastClr="000000"/>
                </a:solidFill>
              </a:ln>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ox(in)">
                                      <p:cBhvr>
                                        <p:cTn id="7" dur="20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bg/>
                                          </p:spTgt>
                                        </p:tgtEl>
                                        <p:attrNameLst>
                                          <p:attrName>style.visibility</p:attrName>
                                        </p:attrNameLst>
                                      </p:cBhvr>
                                      <p:to>
                                        <p:strVal val="visible"/>
                                      </p:to>
                                    </p:set>
                                    <p:anim calcmode="lin" valueType="num">
                                      <p:cBhvr additive="base">
                                        <p:cTn id="2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 calcmode="lin" valueType="num">
                                      <p:cBhvr additive="base">
                                        <p:cTn id="3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 calcmode="lin" valueType="num">
                                      <p:cBhvr additive="base">
                                        <p:cTn id="3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 calcmode="lin" valueType="num">
                                      <p:cBhvr additive="base">
                                        <p:cTn id="4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p"/>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逆邻接表</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26626" name="Picture 2" descr="6t2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63688" y="1268760"/>
            <a:ext cx="5397754" cy="236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79"/>
          <p:cNvSpPr>
            <a:spLocks noChangeArrowheads="1"/>
          </p:cNvSpPr>
          <p:nvPr/>
        </p:nvSpPr>
        <p:spPr bwMode="auto">
          <a:xfrm>
            <a:off x="971550" y="4294188"/>
            <a:ext cx="7272338" cy="2016125"/>
          </a:xfrm>
          <a:prstGeom prst="roundRect">
            <a:avLst>
              <a:gd name="adj" fmla="val 16667"/>
            </a:avLst>
          </a:prstGeom>
          <a:solidFill>
            <a:schemeClr val="bg1"/>
          </a:solidFill>
          <a:ln w="28575" cmpd="sng">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l">
              <a:lnSpc>
                <a:spcPct val="85000"/>
              </a:lnSpc>
              <a:spcBef>
                <a:spcPct val="50000"/>
              </a:spcBef>
              <a:buFont typeface="Arial" panose="020B0604020202020204" pitchFamily="34" charset="0"/>
              <a:buChar char="•"/>
            </a:pPr>
            <a:r>
              <a:rPr lang="zh-CN" altLang="en-US" sz="2000" b="1" dirty="0" smtClean="0">
                <a:solidFill>
                  <a:srgbClr val="3B3A00"/>
                </a:solidFill>
                <a:latin typeface="Consolas" panose="020B0609020204030204"/>
                <a:ea typeface="黑体" panose="02010609060101010101" charset="-122"/>
              </a:rPr>
              <a:t>顶点 </a:t>
            </a:r>
            <a:r>
              <a:rPr lang="en-US"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vi </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的</a:t>
            </a:r>
            <a:r>
              <a:rPr lang="zh-CN" altLang="en-US" sz="2000" b="1" u="sng"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入度</a:t>
            </a:r>
            <a:r>
              <a:rPr lang="zh-CN" altLang="en-US" sz="2000" b="1" dirty="0">
                <a:solidFill>
                  <a:srgbClr val="3B3A00"/>
                </a:solidFill>
                <a:latin typeface="Consolas" panose="020B0609020204030204"/>
                <a:ea typeface="黑体" panose="02010609060101010101" charset="-122"/>
              </a:rPr>
              <a:t>为第 </a:t>
            </a:r>
            <a:r>
              <a:rPr lang="en-US" altLang="zh-CN" sz="2000" b="1" dirty="0" err="1">
                <a:solidFill>
                  <a:srgbClr val="3B3A00"/>
                </a:solidFill>
                <a:latin typeface="Consolas" panose="020B0609020204030204"/>
                <a:ea typeface="黑体" panose="02010609060101010101" charset="-122"/>
              </a:rPr>
              <a:t>i</a:t>
            </a:r>
            <a:r>
              <a:rPr lang="en-US" altLang="zh-CN" sz="2000" b="1" dirty="0">
                <a:solidFill>
                  <a:srgbClr val="3B3A00"/>
                </a:solidFill>
                <a:latin typeface="Consolas" panose="020B0609020204030204"/>
                <a:ea typeface="黑体" panose="02010609060101010101" charset="-122"/>
              </a:rPr>
              <a:t> </a:t>
            </a:r>
            <a:r>
              <a:rPr lang="zh-CN" altLang="en-US" sz="2000" b="1" dirty="0">
                <a:solidFill>
                  <a:srgbClr val="3B3A00"/>
                </a:solidFill>
                <a:latin typeface="Consolas" panose="020B0609020204030204"/>
                <a:ea typeface="黑体" panose="02010609060101010101" charset="-122"/>
              </a:rPr>
              <a:t>个单链表中的结点个数。 </a:t>
            </a:r>
            <a:endParaRPr lang="zh-CN" altLang="en-US" sz="2000" b="1" dirty="0">
              <a:solidFill>
                <a:srgbClr val="3B3A00"/>
              </a:solidFill>
              <a:latin typeface="Consolas" panose="020B0609020204030204"/>
              <a:ea typeface="黑体" panose="02010609060101010101" charset="-122"/>
            </a:endParaRPr>
          </a:p>
          <a:p>
            <a:pPr marL="342900" indent="-342900" algn="l">
              <a:lnSpc>
                <a:spcPct val="85000"/>
              </a:lnSpc>
              <a:spcBef>
                <a:spcPct val="50000"/>
              </a:spcBef>
              <a:buFont typeface="Arial" panose="020B0604020202020204" pitchFamily="34" charset="0"/>
              <a:buChar char="•"/>
            </a:pPr>
            <a:r>
              <a:rPr lang="zh-CN" altLang="en-US" sz="2000" b="1" dirty="0" smtClean="0">
                <a:solidFill>
                  <a:srgbClr val="3B3A00"/>
                </a:solidFill>
                <a:latin typeface="Consolas" panose="020B0609020204030204"/>
                <a:ea typeface="黑体" panose="02010609060101010101" charset="-122"/>
              </a:rPr>
              <a:t>顶点 </a:t>
            </a:r>
            <a:r>
              <a:rPr lang="en-US" altLang="zh-CN" sz="2000" b="1" dirty="0">
                <a:solidFill>
                  <a:srgbClr val="3B3A00"/>
                </a:solidFill>
                <a:latin typeface="Consolas" panose="020B0609020204030204"/>
                <a:ea typeface="黑体" panose="02010609060101010101" charset="-122"/>
              </a:rPr>
              <a:t>vi </a:t>
            </a:r>
            <a:r>
              <a:rPr lang="zh-CN" altLang="en-US" sz="2000" b="1" dirty="0">
                <a:solidFill>
                  <a:srgbClr val="3B3A00"/>
                </a:solidFill>
                <a:latin typeface="Consolas" panose="020B0609020204030204"/>
                <a:ea typeface="黑体" panose="02010609060101010101" charset="-122"/>
              </a:rPr>
              <a:t>的</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出度</a:t>
            </a:r>
            <a:r>
              <a:rPr lang="zh-CN" altLang="en-US" sz="2000" b="1" dirty="0">
                <a:solidFill>
                  <a:srgbClr val="3B3A00"/>
                </a:solidFill>
                <a:latin typeface="Consolas" panose="020B0609020204030204"/>
                <a:ea typeface="黑体" panose="02010609060101010101" charset="-122"/>
              </a:rPr>
              <a:t>为整个单链表中邻接点域值</a:t>
            </a:r>
            <a:r>
              <a:rPr lang="zh-CN" altLang="en-US" sz="2000" b="1" dirty="0" smtClean="0">
                <a:solidFill>
                  <a:srgbClr val="3B3A00"/>
                </a:solidFill>
                <a:latin typeface="Consolas" panose="020B0609020204030204"/>
                <a:ea typeface="黑体" panose="02010609060101010101" charset="-122"/>
              </a:rPr>
              <a:t>是</a:t>
            </a:r>
            <a:r>
              <a:rPr lang="en-US" altLang="zh-CN" sz="2000" b="1" dirty="0" err="1" smtClean="0">
                <a:solidFill>
                  <a:srgbClr val="3B3A00"/>
                </a:solidFill>
                <a:latin typeface="Consolas" panose="020B0609020204030204"/>
                <a:ea typeface="黑体" panose="02010609060101010101" charset="-122"/>
              </a:rPr>
              <a:t>i</a:t>
            </a:r>
            <a:r>
              <a:rPr lang="en-US" altLang="zh-CN" sz="2000" b="1" dirty="0" smtClean="0">
                <a:solidFill>
                  <a:srgbClr val="3B3A00"/>
                </a:solidFill>
                <a:latin typeface="Consolas" panose="020B0609020204030204"/>
                <a:ea typeface="黑体" panose="02010609060101010101" charset="-122"/>
              </a:rPr>
              <a:t> </a:t>
            </a:r>
            <a:r>
              <a:rPr lang="zh-CN" altLang="en-US" sz="2000" b="1" dirty="0">
                <a:solidFill>
                  <a:srgbClr val="3B3A00"/>
                </a:solidFill>
                <a:latin typeface="Consolas" panose="020B0609020204030204"/>
                <a:ea typeface="黑体" panose="02010609060101010101" charset="-122"/>
              </a:rPr>
              <a:t>的结点个数。 </a:t>
            </a:r>
            <a:endParaRPr lang="zh-CN" altLang="en-US" sz="2000" b="1" dirty="0">
              <a:solidFill>
                <a:srgbClr val="3B3A00"/>
              </a:solidFill>
              <a:latin typeface="Consolas" panose="020B0609020204030204"/>
              <a:ea typeface="黑体" panose="02010609060101010101" charset="-122"/>
            </a:endParaRPr>
          </a:p>
          <a:p>
            <a:pPr marL="342900" indent="-342900" algn="l">
              <a:lnSpc>
                <a:spcPct val="85000"/>
              </a:lnSpc>
              <a:spcBef>
                <a:spcPct val="50000"/>
              </a:spcBef>
              <a:buFont typeface="Arial" panose="020B0604020202020204" pitchFamily="34" charset="0"/>
              <a:buChar char="•"/>
            </a:pPr>
            <a:r>
              <a:rPr lang="zh-CN" altLang="en-US" sz="2000" b="1" dirty="0" smtClean="0">
                <a:solidFill>
                  <a:srgbClr val="3B3A00"/>
                </a:solidFill>
                <a:latin typeface="Consolas" panose="020B0609020204030204"/>
                <a:ea typeface="黑体" panose="02010609060101010101" charset="-122"/>
              </a:rPr>
              <a:t>找</a:t>
            </a:r>
            <a:r>
              <a:rPr lang="zh-CN" altLang="en-US" sz="2000" b="1" dirty="0">
                <a:solidFill>
                  <a:srgbClr val="3B3A00"/>
                </a:solidFill>
                <a:latin typeface="Consolas" panose="020B0609020204030204"/>
                <a:ea typeface="黑体" panose="02010609060101010101" charset="-122"/>
              </a:rPr>
              <a:t>入度易，找出度难。</a:t>
            </a:r>
            <a:endParaRPr lang="zh-CN" altLang="en-US" sz="2000" b="1" dirty="0">
              <a:solidFill>
                <a:srgbClr val="3B3A00"/>
              </a:solidFill>
              <a:latin typeface="Consolas" panose="020B0609020204030204"/>
              <a:ea typeface="黑体" panose="02010609060101010101" charset="-122"/>
            </a:endParaRPr>
          </a:p>
        </p:txBody>
      </p:sp>
      <p:sp>
        <p:nvSpPr>
          <p:cNvPr id="7" name="AutoShape 81"/>
          <p:cNvSpPr>
            <a:spLocks noChangeArrowheads="1"/>
          </p:cNvSpPr>
          <p:nvPr/>
        </p:nvSpPr>
        <p:spPr bwMode="auto">
          <a:xfrm>
            <a:off x="1042988" y="3860800"/>
            <a:ext cx="3024187" cy="433388"/>
          </a:xfrm>
          <a:prstGeom prst="roundRect">
            <a:avLst>
              <a:gd name="adj" fmla="val 16667"/>
            </a:avLst>
          </a:prstGeom>
          <a:solidFill>
            <a:schemeClr val="accent1">
              <a:lumMod val="75000"/>
            </a:schemeClr>
          </a:solidFill>
          <a:ln w="28575" cmpd="sng">
            <a:solidFill>
              <a:schemeClr val="bg2"/>
            </a:solidFill>
            <a:round/>
          </a:ln>
          <a:effectLst/>
        </p:spPr>
        <p:txBody>
          <a:bodyPr wrap="none" anchor="ctr"/>
          <a:lstStyle/>
          <a:p>
            <a:r>
              <a:rPr lang="zh-CN" altLang="en-US" sz="2800">
                <a:solidFill>
                  <a:schemeClr val="bg1"/>
                </a:solidFill>
                <a:latin typeface="隶书" panose="02010509060101010101" pitchFamily="49" charset="-122"/>
              </a:rPr>
              <a:t>逆邻接表特点</a:t>
            </a:r>
            <a:endParaRPr lang="zh-CN" altLang="en-US" sz="2800">
              <a:solidFill>
                <a:schemeClr val="bg1"/>
              </a:solidFill>
              <a:latin typeface="隶书" panose="02010509060101010101" pitchFamily="49" charset="-122"/>
            </a:endParaRPr>
          </a:p>
        </p:txBody>
      </p:sp>
      <p:sp>
        <p:nvSpPr>
          <p:cNvPr id="8" name="圆角矩形标注 7"/>
          <p:cNvSpPr/>
          <p:nvPr/>
        </p:nvSpPr>
        <p:spPr>
          <a:xfrm>
            <a:off x="6695728" y="404664"/>
            <a:ext cx="2448272" cy="408623"/>
          </a:xfrm>
          <a:prstGeom prst="wedgeRoundRectCallout">
            <a:avLst>
              <a:gd name="adj1" fmla="val -48078"/>
              <a:gd name="adj2" fmla="val 274474"/>
              <a:gd name="adj3" fmla="val 16667"/>
            </a:avLst>
          </a:prstGeom>
          <a:ln>
            <a:solidFill>
              <a:schemeClr val="tx1"/>
            </a:solidFill>
          </a:ln>
        </p:spPr>
        <p:txBody>
          <a:bodyPr wrap="square" rtlCol="0" anchor="ctr">
            <a:spAutoFit/>
          </a:bodyPr>
          <a:lstStyle/>
          <a:p>
            <a:pPr algn="ctr"/>
            <a:r>
              <a:rPr lang="zh-CN" altLang="en-US" b="1"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邻接结点（入）链表</a:t>
            </a:r>
            <a:endParaRPr lang="zh-CN" altLang="en-US" b="1"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9" name="椭圆形标注 8"/>
          <p:cNvSpPr/>
          <p:nvPr/>
        </p:nvSpPr>
        <p:spPr>
          <a:xfrm>
            <a:off x="4788024" y="3645024"/>
            <a:ext cx="1008112" cy="908864"/>
          </a:xfrm>
          <a:prstGeom prst="wedgeEllipseCallout">
            <a:avLst>
              <a:gd name="adj1" fmla="val 62053"/>
              <a:gd name="adj2" fmla="val -182235"/>
            </a:avLst>
          </a:prstGeom>
          <a:ln>
            <a:solidFill>
              <a:srgbClr val="FF0000"/>
            </a:solidFill>
          </a:ln>
        </p:spPr>
        <p:txBody>
          <a:bodyPr rtlCol="0" anchor="ctr">
            <a:spAutoFit/>
          </a:bodyPr>
          <a:lstStyle/>
          <a:p>
            <a:pPr algn="ctr"/>
            <a:r>
              <a:rPr lang="zh-CN" altLang="en-US" dirty="0" smtClean="0">
                <a:ln>
                  <a:solidFill>
                    <a:sysClr val="windowText" lastClr="000000"/>
                  </a:solidFill>
                </a:ln>
                <a:solidFill>
                  <a:srgbClr val="5F5F5F"/>
                </a:solidFill>
                <a:latin typeface="黑体" panose="02010609060101010101" charset="-122"/>
                <a:ea typeface="黑体" panose="02010609060101010101" charset="-122"/>
              </a:rPr>
              <a:t>头结点表</a:t>
            </a:r>
            <a:endParaRPr lang="zh-CN" altLang="en-US" dirty="0" smtClean="0">
              <a:ln>
                <a:solidFill>
                  <a:sysClr val="windowText" lastClr="000000"/>
                </a:solidFill>
              </a:ln>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接连接符 23"/>
          <p:cNvCxnSpPr>
            <a:cxnSpLocks noChangeShapeType="1"/>
          </p:cNvCxnSpPr>
          <p:nvPr/>
        </p:nvCxnSpPr>
        <p:spPr bwMode="auto">
          <a:xfrm>
            <a:off x="1903413" y="2538413"/>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7" name="直接连接符 27"/>
          <p:cNvCxnSpPr>
            <a:cxnSpLocks noChangeShapeType="1"/>
          </p:cNvCxnSpPr>
          <p:nvPr/>
        </p:nvCxnSpPr>
        <p:spPr bwMode="auto">
          <a:xfrm>
            <a:off x="1911350" y="3232150"/>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8" name="直接连接符 2"/>
          <p:cNvCxnSpPr>
            <a:cxnSpLocks noChangeShapeType="1"/>
          </p:cNvCxnSpPr>
          <p:nvPr/>
        </p:nvCxnSpPr>
        <p:spPr bwMode="auto">
          <a:xfrm>
            <a:off x="1911350" y="1844675"/>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文本框 19"/>
          <p:cNvSpPr txBox="1">
            <a:spLocks noChangeArrowheads="1"/>
          </p:cNvSpPr>
          <p:nvPr/>
        </p:nvSpPr>
        <p:spPr bwMode="auto">
          <a:xfrm>
            <a:off x="2167697" y="1460500"/>
            <a:ext cx="325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a:t>实际问题中</a:t>
            </a:r>
            <a:r>
              <a:rPr lang="zh-CN" altLang="en-US" sz="2400" smtClean="0"/>
              <a:t>的图及</a:t>
            </a:r>
            <a:r>
              <a:rPr lang="zh-CN" altLang="en-US" sz="2400"/>
              <a:t>抽象</a:t>
            </a:r>
            <a:endParaRPr lang="en-US" altLang="zh-CN" sz="2400"/>
          </a:p>
        </p:txBody>
      </p:sp>
      <p:sp>
        <p:nvSpPr>
          <p:cNvPr id="6150" name="文本框 20"/>
          <p:cNvSpPr txBox="1">
            <a:spLocks noChangeArrowheads="1"/>
          </p:cNvSpPr>
          <p:nvPr/>
        </p:nvSpPr>
        <p:spPr bwMode="auto">
          <a:xfrm>
            <a:off x="2167697" y="2160588"/>
            <a:ext cx="2332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a:t>
            </a:r>
            <a:r>
              <a:rPr lang="zh-CN" altLang="en-US" sz="2400">
                <a:solidFill>
                  <a:schemeClr val="bg1">
                    <a:lumMod val="75000"/>
                  </a:schemeClr>
                </a:solidFill>
              </a:rPr>
              <a:t>逻辑结构</a:t>
            </a:r>
            <a:endParaRPr lang="zh-CN" altLang="zh-CN" sz="2400">
              <a:solidFill>
                <a:schemeClr val="bg1">
                  <a:lumMod val="75000"/>
                </a:schemeClr>
              </a:solidFill>
            </a:endParaRPr>
          </a:p>
        </p:txBody>
      </p:sp>
      <p:sp>
        <p:nvSpPr>
          <p:cNvPr id="6151" name="文本框 22"/>
          <p:cNvSpPr txBox="1">
            <a:spLocks noChangeArrowheads="1"/>
          </p:cNvSpPr>
          <p:nvPr/>
        </p:nvSpPr>
        <p:spPr bwMode="auto">
          <a:xfrm>
            <a:off x="2167697" y="2860675"/>
            <a:ext cx="295814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a:t>
            </a:r>
            <a:r>
              <a:rPr lang="zh-CN" altLang="en-US" sz="2400">
                <a:solidFill>
                  <a:schemeClr val="bg1">
                    <a:lumMod val="75000"/>
                  </a:schemeClr>
                </a:solidFill>
              </a:rPr>
              <a:t>存储</a:t>
            </a:r>
            <a:r>
              <a:rPr lang="zh-CN" altLang="en-US" sz="2400" smtClean="0">
                <a:solidFill>
                  <a:schemeClr val="bg1">
                    <a:lumMod val="75000"/>
                  </a:schemeClr>
                </a:solidFill>
              </a:rPr>
              <a:t>结构及实现</a:t>
            </a:r>
            <a:endParaRPr lang="zh-CN" altLang="zh-CN" sz="2400">
              <a:solidFill>
                <a:schemeClr val="bg1">
                  <a:lumMod val="75000"/>
                </a:schemeClr>
              </a:solidFill>
            </a:endParaRPr>
          </a:p>
        </p:txBody>
      </p:sp>
      <p:cxnSp>
        <p:nvCxnSpPr>
          <p:cNvPr id="6152" name="直接连接符 23"/>
          <p:cNvCxnSpPr>
            <a:cxnSpLocks noChangeShapeType="1"/>
          </p:cNvCxnSpPr>
          <p:nvPr/>
        </p:nvCxnSpPr>
        <p:spPr bwMode="auto">
          <a:xfrm>
            <a:off x="1865313" y="4619625"/>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3" name="直接连接符 27"/>
          <p:cNvCxnSpPr>
            <a:cxnSpLocks noChangeShapeType="1"/>
          </p:cNvCxnSpPr>
          <p:nvPr/>
        </p:nvCxnSpPr>
        <p:spPr bwMode="auto">
          <a:xfrm>
            <a:off x="1873250" y="5313363"/>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4" name="直接连接符 2"/>
          <p:cNvCxnSpPr>
            <a:cxnSpLocks noChangeShapeType="1"/>
          </p:cNvCxnSpPr>
          <p:nvPr/>
        </p:nvCxnSpPr>
        <p:spPr bwMode="auto">
          <a:xfrm>
            <a:off x="1873250" y="3925888"/>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5" name="文本框 19"/>
          <p:cNvSpPr txBox="1">
            <a:spLocks noChangeArrowheads="1"/>
          </p:cNvSpPr>
          <p:nvPr/>
        </p:nvSpPr>
        <p:spPr bwMode="auto">
          <a:xfrm>
            <a:off x="2167697" y="3559175"/>
            <a:ext cx="268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图的基本操作</a:t>
            </a:r>
            <a:endParaRPr lang="en-US" altLang="zh-CN" sz="2400">
              <a:solidFill>
                <a:schemeClr val="bg1">
                  <a:lumMod val="75000"/>
                </a:schemeClr>
              </a:solidFill>
            </a:endParaRPr>
          </a:p>
        </p:txBody>
      </p:sp>
      <p:sp>
        <p:nvSpPr>
          <p:cNvPr id="6156" name="文本框 20"/>
          <p:cNvSpPr txBox="1">
            <a:spLocks noChangeArrowheads="1"/>
          </p:cNvSpPr>
          <p:nvPr/>
        </p:nvSpPr>
        <p:spPr bwMode="auto">
          <a:xfrm>
            <a:off x="2167697" y="4259263"/>
            <a:ext cx="3756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图的遍历</a:t>
            </a:r>
            <a:endParaRPr lang="zh-CN" altLang="zh-CN" sz="2400">
              <a:solidFill>
                <a:schemeClr val="bg1">
                  <a:lumMod val="75000"/>
                </a:schemeClr>
              </a:solidFill>
            </a:endParaRPr>
          </a:p>
        </p:txBody>
      </p:sp>
      <p:sp>
        <p:nvSpPr>
          <p:cNvPr id="6157" name="文本框 22"/>
          <p:cNvSpPr txBox="1">
            <a:spLocks noChangeArrowheads="1"/>
          </p:cNvSpPr>
          <p:nvPr/>
        </p:nvSpPr>
        <p:spPr bwMode="auto">
          <a:xfrm>
            <a:off x="2167697" y="4959350"/>
            <a:ext cx="3938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图中的树问题</a:t>
            </a:r>
            <a:endParaRPr lang="zh-CN" altLang="zh-CN" sz="2400">
              <a:solidFill>
                <a:schemeClr val="bg1">
                  <a:lumMod val="75000"/>
                </a:schemeClr>
              </a:solidFill>
            </a:endParaRPr>
          </a:p>
        </p:txBody>
      </p:sp>
      <p:cxnSp>
        <p:nvCxnSpPr>
          <p:cNvPr id="6158" name="直接连接符 23"/>
          <p:cNvCxnSpPr>
            <a:cxnSpLocks noChangeShapeType="1"/>
          </p:cNvCxnSpPr>
          <p:nvPr/>
        </p:nvCxnSpPr>
        <p:spPr bwMode="auto">
          <a:xfrm>
            <a:off x="1882775" y="6007100"/>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9" name="直接连接符 27"/>
          <p:cNvCxnSpPr>
            <a:cxnSpLocks noChangeShapeType="1"/>
          </p:cNvCxnSpPr>
          <p:nvPr/>
        </p:nvCxnSpPr>
        <p:spPr bwMode="auto">
          <a:xfrm>
            <a:off x="1890713" y="6700838"/>
            <a:ext cx="6119812"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0" name="文本框 20"/>
          <p:cNvSpPr txBox="1">
            <a:spLocks noChangeArrowheads="1"/>
          </p:cNvSpPr>
          <p:nvPr/>
        </p:nvSpPr>
        <p:spPr bwMode="auto">
          <a:xfrm>
            <a:off x="2167697" y="5657850"/>
            <a:ext cx="375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图中的最短路径问题</a:t>
            </a:r>
            <a:endParaRPr lang="zh-CN" altLang="zh-CN" sz="2400">
              <a:solidFill>
                <a:schemeClr val="bg1">
                  <a:lumMod val="75000"/>
                </a:schemeClr>
              </a:solidFill>
            </a:endParaRPr>
          </a:p>
        </p:txBody>
      </p:sp>
      <p:sp>
        <p:nvSpPr>
          <p:cNvPr id="6161" name="文本框 22"/>
          <p:cNvSpPr txBox="1">
            <a:spLocks noChangeArrowheads="1"/>
          </p:cNvSpPr>
          <p:nvPr/>
        </p:nvSpPr>
        <p:spPr bwMode="auto">
          <a:xfrm>
            <a:off x="2167697" y="6356350"/>
            <a:ext cx="393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75000"/>
                  </a:schemeClr>
                </a:solidFill>
              </a:rPr>
              <a:t>活动顶点与活动边的问题</a:t>
            </a:r>
            <a:endParaRPr lang="zh-CN" altLang="zh-CN" sz="2400">
              <a:solidFill>
                <a:schemeClr val="bg1">
                  <a:lumMod val="75000"/>
                </a:schemeClr>
              </a:solidFill>
            </a:endParaRPr>
          </a:p>
        </p:txBody>
      </p:sp>
      <p:sp>
        <p:nvSpPr>
          <p:cNvPr id="6162" name="矩形 3"/>
          <p:cNvSpPr>
            <a:spLocks noChangeArrowheads="1"/>
          </p:cNvSpPr>
          <p:nvPr/>
        </p:nvSpPr>
        <p:spPr bwMode="auto">
          <a:xfrm>
            <a:off x="-1588" y="0"/>
            <a:ext cx="1909763" cy="6858000"/>
          </a:xfrm>
          <a:prstGeom prst="rect">
            <a:avLst/>
          </a:prstGeom>
          <a:solidFill>
            <a:schemeClr val="accent1">
              <a:lumMod val="75000"/>
            </a:schemeClr>
          </a:solidFill>
          <a:ln>
            <a:noFill/>
          </a:ln>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endParaRPr lang="zh-CN" altLang="en-US" sz="1800" b="0">
              <a:solidFill>
                <a:srgbClr val="FFFFFF"/>
              </a:solidFill>
              <a:latin typeface="Calibri" panose="020F0502020204030204" pitchFamily="34" charset="0"/>
              <a:ea typeface="华文新魏" panose="02010800040101010101" pitchFamily="2" charset="-122"/>
            </a:endParaRPr>
          </a:p>
        </p:txBody>
      </p:sp>
      <p:sp>
        <p:nvSpPr>
          <p:cNvPr id="7187" name="文本框 18"/>
          <p:cNvSpPr txBox="1">
            <a:spLocks noChangeArrowheads="1"/>
          </p:cNvSpPr>
          <p:nvPr/>
        </p:nvSpPr>
        <p:spPr bwMode="auto">
          <a:xfrm>
            <a:off x="-36513" y="322263"/>
            <a:ext cx="4464051"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 typeface="Arial" panose="020B0604020202020204" pitchFamily="34" charset="0"/>
              <a:buNone/>
              <a:defRPr/>
            </a:pPr>
            <a:r>
              <a:rPr lang="en-US" altLang="zh-CN" sz="6000" b="0">
                <a:solidFill>
                  <a:srgbClr val="FFFFFF"/>
                </a:solidFill>
                <a:latin typeface="Impact" panose="020B0806030902050204" pitchFamily="34" charset="0"/>
                <a:ea typeface="华文中宋" panose="02010600040101010101" pitchFamily="2" charset="-122"/>
              </a:rPr>
              <a:t>CON</a:t>
            </a:r>
            <a:r>
              <a:rPr lang="en-US" altLang="zh-CN" sz="6000" b="0">
                <a:solidFill>
                  <a:schemeClr val="accent1">
                    <a:lumMod val="40000"/>
                    <a:lumOff val="60000"/>
                  </a:schemeClr>
                </a:solidFill>
                <a:latin typeface="Impact" panose="020B0806030902050204" pitchFamily="34" charset="0"/>
                <a:ea typeface="华文中宋" panose="02010600040101010101" pitchFamily="2" charset="-122"/>
              </a:rPr>
              <a:t>TENTS</a:t>
            </a:r>
            <a:endParaRPr lang="zh-CN" altLang="en-US" sz="6000" b="0">
              <a:solidFill>
                <a:schemeClr val="accent1">
                  <a:lumMod val="40000"/>
                  <a:lumOff val="60000"/>
                </a:schemeClr>
              </a:solidFill>
              <a:latin typeface="Impact" panose="020B0806030902050204" pitchFamily="34" charset="0"/>
              <a:ea typeface="华文中宋" panose="02010600040101010101" pitchFamily="2" charset="-122"/>
            </a:endParaRPr>
          </a:p>
        </p:txBody>
      </p:sp>
      <p:sp>
        <p:nvSpPr>
          <p:cNvPr id="6164" name="椭圆 7"/>
          <p:cNvSpPr>
            <a:spLocks noChangeArrowheads="1"/>
          </p:cNvSpPr>
          <p:nvPr/>
        </p:nvSpPr>
        <p:spPr bwMode="auto">
          <a:xfrm>
            <a:off x="1603375" y="1365250"/>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6.1</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5" name="椭圆 7"/>
          <p:cNvSpPr>
            <a:spLocks noChangeArrowheads="1"/>
          </p:cNvSpPr>
          <p:nvPr/>
        </p:nvSpPr>
        <p:spPr bwMode="auto">
          <a:xfrm>
            <a:off x="1603375" y="2057400"/>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6.2</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6" name="椭圆 7"/>
          <p:cNvSpPr>
            <a:spLocks noChangeArrowheads="1"/>
          </p:cNvSpPr>
          <p:nvPr/>
        </p:nvSpPr>
        <p:spPr bwMode="auto">
          <a:xfrm>
            <a:off x="1603375" y="2751138"/>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6.3</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7" name="椭圆 7"/>
          <p:cNvSpPr>
            <a:spLocks noChangeArrowheads="1"/>
          </p:cNvSpPr>
          <p:nvPr/>
        </p:nvSpPr>
        <p:spPr bwMode="auto">
          <a:xfrm>
            <a:off x="1603375" y="3444875"/>
            <a:ext cx="523875" cy="522288"/>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6.4</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8" name="椭圆 7"/>
          <p:cNvSpPr>
            <a:spLocks noChangeArrowheads="1"/>
          </p:cNvSpPr>
          <p:nvPr/>
        </p:nvSpPr>
        <p:spPr bwMode="auto">
          <a:xfrm>
            <a:off x="1603375" y="4137025"/>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6.5</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9" name="椭圆 7"/>
          <p:cNvSpPr>
            <a:spLocks noChangeArrowheads="1"/>
          </p:cNvSpPr>
          <p:nvPr/>
        </p:nvSpPr>
        <p:spPr bwMode="auto">
          <a:xfrm>
            <a:off x="1603375" y="4830763"/>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6.6</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0" name="椭圆 7"/>
          <p:cNvSpPr>
            <a:spLocks noChangeArrowheads="1"/>
          </p:cNvSpPr>
          <p:nvPr/>
        </p:nvSpPr>
        <p:spPr bwMode="auto">
          <a:xfrm>
            <a:off x="1619250" y="5524500"/>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6.7</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1" name="椭圆 7"/>
          <p:cNvSpPr>
            <a:spLocks noChangeArrowheads="1"/>
          </p:cNvSpPr>
          <p:nvPr/>
        </p:nvSpPr>
        <p:spPr bwMode="auto">
          <a:xfrm>
            <a:off x="1619250" y="6218238"/>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6.8</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带权邻接表</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27650" name="Picture 2" descr="6t2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16325" y="1340768"/>
            <a:ext cx="6642552" cy="322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3"/>
          <p:cNvGrpSpPr/>
          <p:nvPr/>
        </p:nvGrpSpPr>
        <p:grpSpPr bwMode="auto">
          <a:xfrm>
            <a:off x="4581498" y="5675693"/>
            <a:ext cx="2990850" cy="504825"/>
            <a:chOff x="0" y="0"/>
            <a:chExt cx="1884" cy="318"/>
          </a:xfrm>
          <a:solidFill>
            <a:schemeClr val="bg1"/>
          </a:solidFill>
        </p:grpSpPr>
        <p:sp>
          <p:nvSpPr>
            <p:cNvPr id="7" name="Rectangle 4"/>
            <p:cNvSpPr>
              <a:spLocks noChangeArrowheads="1"/>
            </p:cNvSpPr>
            <p:nvPr/>
          </p:nvSpPr>
          <p:spPr bwMode="auto">
            <a:xfrm>
              <a:off x="0" y="0"/>
              <a:ext cx="630" cy="318"/>
            </a:xfrm>
            <a:prstGeom prst="rect">
              <a:avLst/>
            </a:prstGeom>
            <a:grpFill/>
            <a:ln w="2857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3B3A00"/>
                  </a:solidFill>
                  <a:latin typeface="Tahoma" panose="020B0604030504040204" pitchFamily="34" charset="0"/>
                  <a:ea typeface="宋体" panose="02010600030101010101" pitchFamily="2" charset="-122"/>
                </a:rPr>
                <a:t>adjvex</a:t>
              </a:r>
              <a:endParaRPr lang="en-US" altLang="zh-CN" b="1">
                <a:solidFill>
                  <a:srgbClr val="3B3A00"/>
                </a:solidFill>
                <a:latin typeface="Tahoma" panose="020B0604030504040204" pitchFamily="34" charset="0"/>
                <a:ea typeface="宋体" panose="02010600030101010101" pitchFamily="2" charset="-122"/>
              </a:endParaRPr>
            </a:p>
          </p:txBody>
        </p:sp>
        <p:sp>
          <p:nvSpPr>
            <p:cNvPr id="8" name="Rectangle 5"/>
            <p:cNvSpPr>
              <a:spLocks noChangeArrowheads="1"/>
            </p:cNvSpPr>
            <p:nvPr/>
          </p:nvSpPr>
          <p:spPr bwMode="auto">
            <a:xfrm>
              <a:off x="630" y="0"/>
              <a:ext cx="630" cy="318"/>
            </a:xfrm>
            <a:prstGeom prst="rect">
              <a:avLst/>
            </a:prstGeom>
            <a:grpFill/>
            <a:ln w="2857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dirty="0">
                  <a:solidFill>
                    <a:srgbClr val="FF0000"/>
                  </a:solidFill>
                  <a:latin typeface="Tahoma" panose="020B0604030504040204" pitchFamily="34" charset="0"/>
                  <a:ea typeface="宋体" panose="02010600030101010101" pitchFamily="2" charset="-122"/>
                </a:rPr>
                <a:t>weight</a:t>
              </a:r>
              <a:endParaRPr lang="en-US" altLang="zh-CN" b="1" dirty="0">
                <a:solidFill>
                  <a:srgbClr val="FF0000"/>
                </a:solidFill>
                <a:latin typeface="Tahoma" panose="020B0604030504040204" pitchFamily="34" charset="0"/>
                <a:ea typeface="宋体" panose="02010600030101010101" pitchFamily="2" charset="-122"/>
              </a:endParaRPr>
            </a:p>
          </p:txBody>
        </p:sp>
        <p:sp>
          <p:nvSpPr>
            <p:cNvPr id="9" name="Rectangle 6"/>
            <p:cNvSpPr>
              <a:spLocks noChangeArrowheads="1"/>
            </p:cNvSpPr>
            <p:nvPr/>
          </p:nvSpPr>
          <p:spPr bwMode="auto">
            <a:xfrm>
              <a:off x="1254" y="0"/>
              <a:ext cx="630" cy="318"/>
            </a:xfrm>
            <a:prstGeom prst="rect">
              <a:avLst/>
            </a:prstGeom>
            <a:grpFill/>
            <a:ln w="2857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3B3A00"/>
                  </a:solidFill>
                  <a:latin typeface="Tahoma" panose="020B0604030504040204" pitchFamily="34" charset="0"/>
                  <a:ea typeface="宋体" panose="02010600030101010101" pitchFamily="2" charset="-122"/>
                </a:rPr>
                <a:t>next</a:t>
              </a:r>
              <a:endParaRPr lang="en-US" altLang="zh-CN" b="1">
                <a:solidFill>
                  <a:srgbClr val="3B3A00"/>
                </a:solidFill>
                <a:latin typeface="Tahoma" panose="020B0604030504040204" pitchFamily="34" charset="0"/>
                <a:ea typeface="宋体" panose="02010600030101010101" pitchFamily="2" charset="-122"/>
              </a:endParaRPr>
            </a:p>
          </p:txBody>
        </p:sp>
      </p:grpSp>
      <p:grpSp>
        <p:nvGrpSpPr>
          <p:cNvPr id="10" name="Group 7"/>
          <p:cNvGrpSpPr/>
          <p:nvPr/>
        </p:nvGrpSpPr>
        <p:grpSpPr bwMode="auto">
          <a:xfrm>
            <a:off x="1539848" y="5675693"/>
            <a:ext cx="2000250" cy="504825"/>
            <a:chOff x="0" y="0"/>
            <a:chExt cx="1260" cy="318"/>
          </a:xfrm>
          <a:solidFill>
            <a:schemeClr val="bg1"/>
          </a:solidFill>
        </p:grpSpPr>
        <p:sp>
          <p:nvSpPr>
            <p:cNvPr id="11" name="Rectangle 8"/>
            <p:cNvSpPr>
              <a:spLocks noChangeArrowheads="1"/>
            </p:cNvSpPr>
            <p:nvPr/>
          </p:nvSpPr>
          <p:spPr bwMode="auto">
            <a:xfrm>
              <a:off x="0" y="0"/>
              <a:ext cx="630" cy="318"/>
            </a:xfrm>
            <a:prstGeom prst="rect">
              <a:avLst/>
            </a:prstGeom>
            <a:grpFill/>
            <a:ln w="2857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dirty="0">
                  <a:solidFill>
                    <a:srgbClr val="3B3A00"/>
                  </a:solidFill>
                  <a:latin typeface="Tahoma" panose="020B0604030504040204" pitchFamily="34" charset="0"/>
                  <a:ea typeface="宋体" panose="02010600030101010101" pitchFamily="2" charset="-122"/>
                </a:rPr>
                <a:t>vertex</a:t>
              </a:r>
              <a:endParaRPr lang="en-US" altLang="zh-CN" b="1" dirty="0">
                <a:solidFill>
                  <a:srgbClr val="3B3A00"/>
                </a:solidFill>
                <a:latin typeface="Tahoma" panose="020B0604030504040204" pitchFamily="34" charset="0"/>
                <a:ea typeface="宋体" panose="02010600030101010101" pitchFamily="2" charset="-122"/>
              </a:endParaRPr>
            </a:p>
          </p:txBody>
        </p:sp>
        <p:sp>
          <p:nvSpPr>
            <p:cNvPr id="12" name="Rectangle 9"/>
            <p:cNvSpPr>
              <a:spLocks noChangeArrowheads="1"/>
            </p:cNvSpPr>
            <p:nvPr/>
          </p:nvSpPr>
          <p:spPr bwMode="auto">
            <a:xfrm>
              <a:off x="630" y="0"/>
              <a:ext cx="630" cy="318"/>
            </a:xfrm>
            <a:prstGeom prst="rect">
              <a:avLst/>
            </a:prstGeom>
            <a:grpFill/>
            <a:ln w="2857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3B3A00"/>
                  </a:solidFill>
                  <a:latin typeface="Tahoma" panose="020B0604030504040204" pitchFamily="34" charset="0"/>
                  <a:ea typeface="宋体" panose="02010600030101010101" pitchFamily="2" charset="-122"/>
                </a:rPr>
                <a:t>link</a:t>
              </a:r>
              <a:endParaRPr lang="en-US" altLang="zh-CN" b="1">
                <a:solidFill>
                  <a:srgbClr val="3B3A00"/>
                </a:solidFill>
                <a:latin typeface="Tahoma" panose="020B0604030504040204" pitchFamily="34" charset="0"/>
                <a:ea typeface="宋体" panose="02010600030101010101" pitchFamily="2" charset="-122"/>
              </a:endParaRPr>
            </a:p>
          </p:txBody>
        </p:sp>
      </p:grpSp>
      <p:sp>
        <p:nvSpPr>
          <p:cNvPr id="13" name="Text Box 10"/>
          <p:cNvSpPr txBox="1">
            <a:spLocks noChangeArrowheads="1"/>
          </p:cNvSpPr>
          <p:nvPr/>
        </p:nvSpPr>
        <p:spPr bwMode="auto">
          <a:xfrm>
            <a:off x="4537601" y="5214251"/>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3B3A00"/>
                </a:solidFill>
                <a:latin typeface="Tahoma" panose="020B0604030504040204" pitchFamily="34" charset="0"/>
              </a:rPr>
              <a:t>边</a:t>
            </a:r>
            <a:r>
              <a:rPr lang="zh-CN" altLang="en-US" sz="2400" smtClean="0">
                <a:solidFill>
                  <a:srgbClr val="3B3A00"/>
                </a:solidFill>
                <a:latin typeface="Tahoma" panose="020B0604030504040204" pitchFamily="34" charset="0"/>
              </a:rPr>
              <a:t>结点</a:t>
            </a:r>
            <a:endParaRPr lang="zh-CN" altLang="en-US" sz="2400">
              <a:solidFill>
                <a:srgbClr val="3B3A00"/>
              </a:solidFill>
              <a:latin typeface="Tahoma" panose="020B0604030504040204" pitchFamily="34" charset="0"/>
            </a:endParaRPr>
          </a:p>
        </p:txBody>
      </p:sp>
      <p:sp>
        <p:nvSpPr>
          <p:cNvPr id="14" name="Text Box 11"/>
          <p:cNvSpPr txBox="1">
            <a:spLocks noChangeArrowheads="1"/>
          </p:cNvSpPr>
          <p:nvPr/>
        </p:nvSpPr>
        <p:spPr bwMode="auto">
          <a:xfrm>
            <a:off x="1523824" y="5214251"/>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3B3A00"/>
                </a:solidFill>
                <a:latin typeface="Tahoma" panose="020B0604030504040204" pitchFamily="34" charset="0"/>
              </a:rPr>
              <a:t>顶点</a:t>
            </a:r>
            <a:r>
              <a:rPr lang="zh-CN" altLang="en-US" sz="2400" smtClean="0">
                <a:solidFill>
                  <a:srgbClr val="3B3A00"/>
                </a:solidFill>
                <a:latin typeface="Tahoma" panose="020B0604030504040204" pitchFamily="34" charset="0"/>
              </a:rPr>
              <a:t>结点</a:t>
            </a:r>
            <a:endParaRPr lang="zh-CN" altLang="en-US" sz="2400">
              <a:solidFill>
                <a:srgbClr val="3B3A00"/>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zh-CN" altLang="zh-CN"/>
              <a:t>邻接表</a:t>
            </a:r>
            <a:r>
              <a:rPr lang="zh-CN" altLang="zh-CN" smtClean="0"/>
              <a:t>数据结构</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dirty="0"/>
          </a:p>
        </p:txBody>
      </p:sp>
      <p:pic>
        <p:nvPicPr>
          <p:cNvPr id="75783" name="Picture 7"/>
          <p:cNvPicPr>
            <a:picLocks noChangeAspect="1" noChangeArrowheads="1"/>
          </p:cNvPicPr>
          <p:nvPr/>
        </p:nvPicPr>
        <p:blipFill>
          <a:blip r:embed="rId1" cstate="print"/>
          <a:srcRect/>
          <a:stretch>
            <a:fillRect/>
          </a:stretch>
        </p:blipFill>
        <p:spPr bwMode="auto">
          <a:xfrm>
            <a:off x="1547664" y="3501008"/>
            <a:ext cx="4528662" cy="1152128"/>
          </a:xfrm>
          <a:prstGeom prst="rect">
            <a:avLst/>
          </a:prstGeom>
          <a:noFill/>
          <a:ln w="9525">
            <a:noFill/>
            <a:miter lim="800000"/>
            <a:headEnd/>
            <a:tailEnd/>
          </a:ln>
        </p:spPr>
      </p:pic>
      <p:pic>
        <p:nvPicPr>
          <p:cNvPr id="75784" name="Picture 8"/>
          <p:cNvPicPr>
            <a:picLocks noChangeAspect="1" noChangeArrowheads="1"/>
          </p:cNvPicPr>
          <p:nvPr/>
        </p:nvPicPr>
        <p:blipFill>
          <a:blip r:embed="rId2" cstate="print"/>
          <a:srcRect/>
          <a:stretch>
            <a:fillRect/>
          </a:stretch>
        </p:blipFill>
        <p:spPr bwMode="auto">
          <a:xfrm>
            <a:off x="1331640" y="4797152"/>
            <a:ext cx="6316394" cy="1584176"/>
          </a:xfrm>
          <a:prstGeom prst="rect">
            <a:avLst/>
          </a:prstGeom>
          <a:noFill/>
          <a:ln w="9525">
            <a:noFill/>
            <a:miter lim="800000"/>
            <a:headEnd/>
            <a:tailEnd/>
          </a:ln>
        </p:spPr>
      </p:pic>
      <p:pic>
        <p:nvPicPr>
          <p:cNvPr id="75785" name="Picture 9"/>
          <p:cNvPicPr>
            <a:picLocks noChangeAspect="1" noChangeArrowheads="1"/>
          </p:cNvPicPr>
          <p:nvPr/>
        </p:nvPicPr>
        <p:blipFill>
          <a:blip r:embed="rId3" cstate="print"/>
          <a:srcRect/>
          <a:stretch>
            <a:fillRect/>
          </a:stretch>
        </p:blipFill>
        <p:spPr bwMode="auto">
          <a:xfrm>
            <a:off x="1691680" y="1268759"/>
            <a:ext cx="5688632" cy="2217223"/>
          </a:xfrm>
          <a:prstGeom prst="rect">
            <a:avLst/>
          </a:prstGeom>
          <a:noFill/>
          <a:ln w="9525">
            <a:noFill/>
            <a:miter lim="800000"/>
            <a:headEnd/>
            <a:tailEnd/>
          </a:ln>
        </p:spPr>
      </p:pic>
      <p:sp>
        <p:nvSpPr>
          <p:cNvPr id="14" name="圆角矩形标注 13"/>
          <p:cNvSpPr/>
          <p:nvPr/>
        </p:nvSpPr>
        <p:spPr>
          <a:xfrm>
            <a:off x="6300192" y="3212976"/>
            <a:ext cx="2448272" cy="408623"/>
          </a:xfrm>
          <a:prstGeom prst="wedgeRoundRectCallout">
            <a:avLst>
              <a:gd name="adj1" fmla="val -77957"/>
              <a:gd name="adj2" fmla="val -287000"/>
              <a:gd name="adj3" fmla="val 16667"/>
            </a:avLst>
          </a:prstGeom>
          <a:ln>
            <a:solidFill>
              <a:schemeClr val="tx1"/>
            </a:solidFill>
          </a:ln>
        </p:spPr>
        <p:txBody>
          <a:bodyPr wrap="square" rtlCol="0" anchor="ctr">
            <a:spAutoFit/>
          </a:bodyPr>
          <a:lstStyle/>
          <a:p>
            <a:pPr algn="ctr"/>
            <a:r>
              <a:rPr lang="zh-CN" altLang="en-US" b="1"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rPr>
              <a:t>邻接结点（出）链表</a:t>
            </a:r>
            <a:endParaRPr lang="zh-CN" altLang="en-US" b="1" dirty="0" smtClean="0">
              <a:solidFill>
                <a:srgbClr val="7030A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15" name="椭圆形标注 14"/>
          <p:cNvSpPr/>
          <p:nvPr/>
        </p:nvSpPr>
        <p:spPr>
          <a:xfrm>
            <a:off x="3275856" y="2708920"/>
            <a:ext cx="1008112" cy="908864"/>
          </a:xfrm>
          <a:prstGeom prst="wedgeEllipseCallout">
            <a:avLst>
              <a:gd name="adj1" fmla="val 90089"/>
              <a:gd name="adj2" fmla="val -52358"/>
            </a:avLst>
          </a:prstGeom>
          <a:ln>
            <a:solidFill>
              <a:srgbClr val="FF0000"/>
            </a:solidFill>
          </a:ln>
        </p:spPr>
        <p:txBody>
          <a:bodyPr rtlCol="0" anchor="ctr">
            <a:spAutoFit/>
          </a:bodyPr>
          <a:lstStyle/>
          <a:p>
            <a:pPr algn="ctr"/>
            <a:r>
              <a:rPr lang="zh-CN" altLang="en-US" dirty="0" smtClean="0">
                <a:ln>
                  <a:solidFill>
                    <a:sysClr val="windowText" lastClr="000000"/>
                  </a:solidFill>
                </a:ln>
                <a:solidFill>
                  <a:srgbClr val="5F5F5F"/>
                </a:solidFill>
                <a:latin typeface="黑体" panose="02010609060101010101" charset="-122"/>
                <a:ea typeface="黑体" panose="02010609060101010101" charset="-122"/>
              </a:rPr>
              <a:t>头结点表</a:t>
            </a:r>
            <a:endParaRPr lang="zh-CN" altLang="en-US" dirty="0" smtClean="0">
              <a:ln>
                <a:solidFill>
                  <a:sysClr val="windowText" lastClr="000000"/>
                </a:solidFill>
              </a:ln>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5783"/>
                                        </p:tgtEl>
                                        <p:attrNameLst>
                                          <p:attrName>style.visibility</p:attrName>
                                        </p:attrNameLst>
                                      </p:cBhvr>
                                      <p:to>
                                        <p:strVal val="visible"/>
                                      </p:to>
                                    </p:set>
                                    <p:animEffect transition="in" filter="blinds(horizontal)">
                                      <p:cBhvr>
                                        <p:cTn id="17" dur="500"/>
                                        <p:tgtEl>
                                          <p:spTgt spid="7578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5784"/>
                                        </p:tgtEl>
                                        <p:attrNameLst>
                                          <p:attrName>style.visibility</p:attrName>
                                        </p:attrNameLst>
                                      </p:cBhvr>
                                      <p:to>
                                        <p:strVal val="visible"/>
                                      </p:to>
                                    </p:set>
                                    <p:anim calcmode="lin" valueType="num">
                                      <p:cBhvr additive="base">
                                        <p:cTn id="22" dur="500" fill="hold"/>
                                        <p:tgtEl>
                                          <p:spTgt spid="75784"/>
                                        </p:tgtEl>
                                        <p:attrNameLst>
                                          <p:attrName>ppt_x</p:attrName>
                                        </p:attrNameLst>
                                      </p:cBhvr>
                                      <p:tavLst>
                                        <p:tav tm="0">
                                          <p:val>
                                            <p:strVal val="#ppt_x"/>
                                          </p:val>
                                        </p:tav>
                                        <p:tav tm="100000">
                                          <p:val>
                                            <p:strVal val="#ppt_x"/>
                                          </p:val>
                                        </p:tav>
                                      </p:tavLst>
                                    </p:anim>
                                    <p:anim calcmode="lin" valueType="num">
                                      <p:cBhvr additive="base">
                                        <p:cTn id="23" dur="500" fill="hold"/>
                                        <p:tgtEl>
                                          <p:spTgt spid="757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邻接表数据结构描述</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sp>
        <p:nvSpPr>
          <p:cNvPr id="5" name="矩形 4"/>
          <p:cNvSpPr/>
          <p:nvPr/>
        </p:nvSpPr>
        <p:spPr>
          <a:xfrm>
            <a:off x="539552" y="2898810"/>
            <a:ext cx="4680520" cy="1754326"/>
          </a:xfrm>
          <a:prstGeom prst="rect">
            <a:avLst/>
          </a:prstGeom>
          <a:solidFill>
            <a:schemeClr val="bg1"/>
          </a:solidFill>
          <a:ln>
            <a:solidFill>
              <a:schemeClr val="tx1"/>
            </a:solidFill>
          </a:ln>
        </p:spPr>
        <p:txBody>
          <a:bodyPr wrap="square">
            <a:spAutoFit/>
          </a:bodyPr>
          <a:lstStyle/>
          <a:p>
            <a:pPr algn="l"/>
            <a:r>
              <a:rPr lang="zh-CN" altLang="zh-CN" dirty="0">
                <a:solidFill>
                  <a:schemeClr val="tx1"/>
                </a:solidFill>
                <a:latin typeface="Tahoma" panose="020B0604030504040204" pitchFamily="34" charset="0"/>
                <a:ea typeface="黑体" panose="02010609060101010101" charset="-122"/>
                <a:cs typeface="Tahoma" panose="020B0604030504040204" pitchFamily="34" charset="0"/>
              </a:rPr>
              <a:t>邻接表</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Adjacency List——AL</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a:p>
            <a:pPr algn="l"/>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typedef</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struct</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AdjNode</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zh-CN" altLang="zh-CN" b="1" dirty="0">
                <a:solidFill>
                  <a:srgbClr val="FF0000"/>
                </a:solidFill>
                <a:effectLst>
                  <a:outerShdw blurRad="38100" dist="38100" dir="2700000" algn="tl">
                    <a:srgbClr val="000000">
                      <a:alpha val="43137"/>
                    </a:srgbClr>
                  </a:outerShdw>
                </a:effectLst>
                <a:latin typeface="Tahoma" panose="020B0604030504040204" pitchFamily="34" charset="0"/>
                <a:ea typeface="黑体" panose="02010609060101010101" charset="-122"/>
                <a:cs typeface="Tahoma" panose="020B0604030504040204" pitchFamily="34" charset="0"/>
              </a:rPr>
              <a:t>邻接结点结构</a:t>
            </a:r>
            <a:endParaRPr lang="zh-CN" altLang="zh-CN" b="1" dirty="0">
              <a:solidFill>
                <a:srgbClr val="FF0000"/>
              </a:solidFill>
              <a:effectLst>
                <a:outerShdw blurRad="38100" dist="38100" dir="2700000" algn="tl">
                  <a:srgbClr val="000000">
                    <a:alpha val="43137"/>
                  </a:srgbClr>
                </a:outerShdw>
              </a:effectLst>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smtClean="0">
                <a:solidFill>
                  <a:schemeClr val="tx1"/>
                </a:solidFill>
                <a:latin typeface="Tahoma" panose="020B0604030504040204" pitchFamily="34" charset="0"/>
                <a:ea typeface="黑体" panose="02010609060101010101" charset="-122"/>
                <a:cs typeface="Tahoma" panose="020B0604030504040204" pitchFamily="34" charset="0"/>
              </a:rPr>
              <a:t>int</a:t>
            </a:r>
            <a:r>
              <a:rPr lang="en-US" altLang="zh-CN" dirty="0" smtClean="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smtClean="0">
                <a:solidFill>
                  <a:srgbClr val="FF0000"/>
                </a:solidFill>
                <a:latin typeface="Tahoma" panose="020B0604030504040204" pitchFamily="34" charset="0"/>
                <a:ea typeface="黑体" panose="02010609060101010101" charset="-122"/>
                <a:cs typeface="Tahoma" panose="020B0604030504040204" pitchFamily="34" charset="0"/>
              </a:rPr>
              <a:t>adjvex</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smtClean="0">
                <a:solidFill>
                  <a:schemeClr val="tx1"/>
                </a:solidFill>
                <a:latin typeface="Tahoma" panose="020B0604030504040204" pitchFamily="34" charset="0"/>
                <a:ea typeface="黑体" panose="02010609060101010101" charset="-122"/>
                <a:cs typeface="Tahoma" panose="020B0604030504040204" pitchFamily="34" charset="0"/>
              </a:rPr>
              <a:t>   //</a:t>
            </a:r>
            <a:r>
              <a:rPr lang="zh-CN" altLang="zh-CN" dirty="0">
                <a:solidFill>
                  <a:schemeClr val="tx1"/>
                </a:solidFill>
                <a:latin typeface="Tahoma" panose="020B0604030504040204" pitchFamily="34" charset="0"/>
                <a:ea typeface="黑体" panose="02010609060101010101" charset="-122"/>
                <a:cs typeface="Tahoma" panose="020B0604030504040204" pitchFamily="34" charset="0"/>
              </a:rPr>
              <a:t>邻接点</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AdjNode</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smtClean="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smtClean="0">
                <a:solidFill>
                  <a:srgbClr val="FF0000"/>
                </a:solidFill>
                <a:latin typeface="Tahoma" panose="020B0604030504040204" pitchFamily="34" charset="0"/>
                <a:ea typeface="黑体" panose="02010609060101010101" charset="-122"/>
                <a:cs typeface="Tahoma" panose="020B0604030504040204" pitchFamily="34" charset="0"/>
              </a:rPr>
              <a:t>*</a:t>
            </a:r>
            <a:r>
              <a:rPr lang="en-US" altLang="zh-CN" dirty="0">
                <a:solidFill>
                  <a:srgbClr val="FF0000"/>
                </a:solidFill>
                <a:latin typeface="Tahoma" panose="020B0604030504040204" pitchFamily="34" charset="0"/>
                <a:ea typeface="黑体" panose="02010609060101010101" charset="-122"/>
                <a:cs typeface="Tahoma" panose="020B0604030504040204" pitchFamily="34" charset="0"/>
              </a:rPr>
              <a:t>next</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 </a:t>
            </a:r>
            <a:r>
              <a:rPr lang="zh-CN" altLang="zh-CN" dirty="0">
                <a:solidFill>
                  <a:schemeClr val="tx1"/>
                </a:solidFill>
                <a:latin typeface="Tahoma" panose="020B0604030504040204" pitchFamily="34" charset="0"/>
                <a:ea typeface="黑体" panose="02010609060101010101" charset="-122"/>
                <a:cs typeface="Tahoma" panose="020B0604030504040204" pitchFamily="34" charset="0"/>
              </a:rPr>
              <a:t>邻接点指针</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AL_AdjNode</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p:txBody>
      </p:sp>
      <p:sp>
        <p:nvSpPr>
          <p:cNvPr id="24" name="矩形 23"/>
          <p:cNvSpPr/>
          <p:nvPr/>
        </p:nvSpPr>
        <p:spPr>
          <a:xfrm>
            <a:off x="4860032" y="2898810"/>
            <a:ext cx="4283968" cy="1754326"/>
          </a:xfrm>
          <a:prstGeom prst="rect">
            <a:avLst/>
          </a:prstGeom>
          <a:solidFill>
            <a:schemeClr val="bg1"/>
          </a:solidFill>
          <a:ln>
            <a:solidFill>
              <a:schemeClr val="tx1"/>
            </a:solidFill>
          </a:ln>
        </p:spPr>
        <p:txBody>
          <a:bodyPr wrap="square">
            <a:spAutoFit/>
          </a:bodyPr>
          <a:lstStyle/>
          <a:p>
            <a:pPr algn="l"/>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typedef</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struct</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smtClean="0">
                <a:solidFill>
                  <a:schemeClr val="tx1"/>
                </a:solidFill>
                <a:latin typeface="Tahoma" panose="020B0604030504040204" pitchFamily="34" charset="0"/>
                <a:ea typeface="黑体" panose="02010609060101010101" charset="-122"/>
                <a:cs typeface="Tahoma" panose="020B0604030504040204" pitchFamily="34" charset="0"/>
              </a:rPr>
              <a:t>//</a:t>
            </a:r>
            <a:r>
              <a:rPr lang="zh-CN" altLang="en-US" b="1" dirty="0" smtClean="0">
                <a:solidFill>
                  <a:srgbClr val="FF0000"/>
                </a:solidFill>
                <a:effectLst>
                  <a:outerShdw blurRad="38100" dist="38100" dir="2700000" algn="tl">
                    <a:srgbClr val="000000">
                      <a:alpha val="43137"/>
                    </a:srgbClr>
                  </a:outerShdw>
                </a:effectLst>
                <a:latin typeface="Tahoma" panose="020B0604030504040204" pitchFamily="34" charset="0"/>
                <a:ea typeface="黑体" panose="02010609060101010101" charset="-122"/>
                <a:cs typeface="Tahoma" panose="020B0604030504040204" pitchFamily="34" charset="0"/>
              </a:rPr>
              <a:t>头结点</a:t>
            </a:r>
            <a:r>
              <a:rPr lang="zh-CN" altLang="zh-CN" b="1" dirty="0" smtClean="0">
                <a:solidFill>
                  <a:srgbClr val="FF0000"/>
                </a:solidFill>
                <a:effectLst>
                  <a:outerShdw blurRad="38100" dist="38100" dir="2700000" algn="tl">
                    <a:srgbClr val="000000">
                      <a:alpha val="43137"/>
                    </a:srgbClr>
                  </a:outerShdw>
                </a:effectLst>
                <a:latin typeface="Tahoma" panose="020B0604030504040204" pitchFamily="34" charset="0"/>
                <a:ea typeface="黑体" panose="02010609060101010101" charset="-122"/>
                <a:cs typeface="Tahoma" panose="020B0604030504040204" pitchFamily="34" charset="0"/>
              </a:rPr>
              <a:t>表</a:t>
            </a:r>
            <a:r>
              <a:rPr lang="zh-CN" altLang="zh-CN" b="1" dirty="0">
                <a:solidFill>
                  <a:srgbClr val="FF0000"/>
                </a:solidFill>
                <a:effectLst>
                  <a:outerShdw blurRad="38100" dist="38100" dir="2700000" algn="tl">
                    <a:srgbClr val="000000">
                      <a:alpha val="43137"/>
                    </a:srgbClr>
                  </a:outerShdw>
                </a:effectLst>
                <a:latin typeface="Tahoma" panose="020B0604030504040204" pitchFamily="34" charset="0"/>
                <a:ea typeface="黑体" panose="02010609060101010101" charset="-122"/>
                <a:cs typeface="Tahoma" panose="020B0604030504040204" pitchFamily="34" charset="0"/>
              </a:rPr>
              <a:t>顶点结点结构</a:t>
            </a:r>
            <a:endParaRPr lang="zh-CN" altLang="zh-CN" b="1" dirty="0">
              <a:solidFill>
                <a:srgbClr val="FF0000"/>
              </a:solidFill>
              <a:effectLst>
                <a:outerShdw blurRad="38100" dist="38100" dir="2700000" algn="tl">
                  <a:srgbClr val="000000">
                    <a:alpha val="43137"/>
                  </a:srgbClr>
                </a:outerShdw>
              </a:effectLst>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VexType</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a:solidFill>
                  <a:srgbClr val="FF0000"/>
                </a:solidFill>
                <a:latin typeface="Tahoma" panose="020B0604030504040204" pitchFamily="34" charset="0"/>
                <a:ea typeface="黑体" panose="02010609060101010101" charset="-122"/>
                <a:cs typeface="Tahoma" panose="020B0604030504040204" pitchFamily="34" charset="0"/>
              </a:rPr>
              <a:t>vertex</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zh-CN" altLang="zh-CN" dirty="0">
                <a:solidFill>
                  <a:schemeClr val="tx1"/>
                </a:solidFill>
                <a:latin typeface="Tahoma" panose="020B0604030504040204" pitchFamily="34" charset="0"/>
                <a:ea typeface="黑体" panose="02010609060101010101" charset="-122"/>
                <a:cs typeface="Tahoma" panose="020B0604030504040204" pitchFamily="34" charset="0"/>
              </a:rPr>
              <a:t>顶点</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smtClean="0">
                <a:solidFill>
                  <a:schemeClr val="tx1"/>
                </a:solidFill>
                <a:latin typeface="Tahoma" panose="020B0604030504040204" pitchFamily="34" charset="0"/>
                <a:ea typeface="黑体" panose="02010609060101010101" charset="-122"/>
                <a:cs typeface="Tahoma" panose="020B0604030504040204" pitchFamily="34" charset="0"/>
              </a:rPr>
              <a:t>AdjNode</a:t>
            </a:r>
            <a:r>
              <a:rPr lang="en-US" altLang="zh-CN" dirty="0" smtClean="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a:solidFill>
                  <a:srgbClr val="FF0000"/>
                </a:solidFill>
                <a:latin typeface="Tahoma" panose="020B0604030504040204" pitchFamily="34" charset="0"/>
                <a:ea typeface="黑体" panose="02010609060101010101" charset="-122"/>
                <a:cs typeface="Tahoma" panose="020B0604030504040204" pitchFamily="34" charset="0"/>
              </a:rPr>
              <a:t>*link</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smtClean="0">
                <a:solidFill>
                  <a:schemeClr val="tx1"/>
                </a:solidFill>
                <a:latin typeface="Tahoma" panose="020B0604030504040204" pitchFamily="34" charset="0"/>
                <a:ea typeface="黑体" panose="02010609060101010101" charset="-122"/>
                <a:cs typeface="Tahoma" panose="020B0604030504040204" pitchFamily="34" charset="0"/>
              </a:rPr>
              <a:t>// </a:t>
            </a:r>
            <a:r>
              <a:rPr lang="zh-CN" altLang="zh-CN" dirty="0">
                <a:solidFill>
                  <a:schemeClr val="tx1"/>
                </a:solidFill>
                <a:latin typeface="Tahoma" panose="020B0604030504040204" pitchFamily="34" charset="0"/>
                <a:ea typeface="黑体" panose="02010609060101010101" charset="-122"/>
                <a:cs typeface="Tahoma" panose="020B0604030504040204" pitchFamily="34" charset="0"/>
              </a:rPr>
              <a:t>邻接点头指针</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AL_VexNode</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endParaRPr lang="en-US" altLang="zh-CN" dirty="0">
              <a:solidFill>
                <a:schemeClr val="tx1"/>
              </a:solidFill>
              <a:latin typeface="Tahoma" panose="020B0604030504040204" pitchFamily="34" charset="0"/>
              <a:ea typeface="黑体" panose="02010609060101010101" charset="-122"/>
              <a:cs typeface="Tahoma" panose="020B0604030504040204" pitchFamily="34" charset="0"/>
            </a:endParaRPr>
          </a:p>
          <a:p>
            <a:pPr algn="l"/>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p:txBody>
      </p:sp>
      <p:sp>
        <p:nvSpPr>
          <p:cNvPr id="25" name="矩形 24"/>
          <p:cNvSpPr/>
          <p:nvPr/>
        </p:nvSpPr>
        <p:spPr>
          <a:xfrm>
            <a:off x="539552" y="4725144"/>
            <a:ext cx="5688632" cy="1477328"/>
          </a:xfrm>
          <a:prstGeom prst="rect">
            <a:avLst/>
          </a:prstGeom>
          <a:solidFill>
            <a:schemeClr val="bg1"/>
          </a:solidFill>
          <a:ln>
            <a:solidFill>
              <a:schemeClr val="tx1"/>
            </a:solidFill>
          </a:ln>
        </p:spPr>
        <p:txBody>
          <a:bodyPr wrap="square">
            <a:spAutoFit/>
          </a:bodyPr>
          <a:lstStyle/>
          <a:p>
            <a:pPr algn="l"/>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typedef</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struct</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zh-CN" altLang="zh-CN" b="1" dirty="0">
                <a:solidFill>
                  <a:srgbClr val="FF0000"/>
                </a:solidFill>
                <a:effectLst>
                  <a:outerShdw blurRad="38100" dist="38100" dir="2700000" algn="tl">
                    <a:srgbClr val="000000">
                      <a:alpha val="43137"/>
                    </a:srgbClr>
                  </a:outerShdw>
                </a:effectLst>
                <a:latin typeface="Tahoma" panose="020B0604030504040204" pitchFamily="34" charset="0"/>
                <a:ea typeface="黑体" panose="02010609060101010101" charset="-122"/>
                <a:cs typeface="Tahoma" panose="020B0604030504040204" pitchFamily="34" charset="0"/>
              </a:rPr>
              <a:t>总的邻接表结构</a:t>
            </a:r>
            <a:endParaRPr lang="zh-CN" altLang="zh-CN" b="1" dirty="0">
              <a:solidFill>
                <a:srgbClr val="FF0000"/>
              </a:solidFill>
              <a:effectLst>
                <a:outerShdw blurRad="38100" dist="38100" dir="2700000" algn="tl">
                  <a:srgbClr val="000000">
                    <a:alpha val="43137"/>
                  </a:srgbClr>
                </a:outerShdw>
              </a:effectLst>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A_VexNode</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VexList</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[VERTEX_MAX_NUM];  //</a:t>
            </a:r>
            <a:r>
              <a:rPr lang="zh-CN" altLang="zh-CN" dirty="0">
                <a:solidFill>
                  <a:schemeClr val="tx1"/>
                </a:solidFill>
                <a:latin typeface="Tahoma" panose="020B0604030504040204" pitchFamily="34" charset="0"/>
                <a:ea typeface="黑体" panose="02010609060101010101" charset="-122"/>
                <a:cs typeface="Tahoma" panose="020B0604030504040204" pitchFamily="34" charset="0"/>
              </a:rPr>
              <a:t>顶点表</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int</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VexNum</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ArcNum</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zh-CN" altLang="zh-CN" dirty="0">
                <a:solidFill>
                  <a:schemeClr val="tx1"/>
                </a:solidFill>
                <a:latin typeface="Tahoma" panose="020B0604030504040204" pitchFamily="34" charset="0"/>
                <a:ea typeface="黑体" panose="02010609060101010101" charset="-122"/>
                <a:cs typeface="Tahoma" panose="020B0604030504040204" pitchFamily="34" charset="0"/>
              </a:rPr>
              <a:t>顶点数，弧（边）数</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a:p>
            <a:pPr algn="l"/>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r>
              <a:rPr lang="en-US" altLang="zh-CN" dirty="0" err="1">
                <a:solidFill>
                  <a:schemeClr val="tx1"/>
                </a:solidFill>
                <a:latin typeface="Tahoma" panose="020B0604030504040204" pitchFamily="34" charset="0"/>
                <a:ea typeface="黑体" panose="02010609060101010101" charset="-122"/>
                <a:cs typeface="Tahoma" panose="020B0604030504040204" pitchFamily="34" charset="0"/>
              </a:rPr>
              <a:t>AL_Graph</a:t>
            </a:r>
            <a:r>
              <a:rPr lang="en-US" altLang="zh-CN" dirty="0">
                <a:solidFill>
                  <a:schemeClr val="tx1"/>
                </a:solidFill>
                <a:latin typeface="Tahoma" panose="020B0604030504040204" pitchFamily="34" charset="0"/>
                <a:ea typeface="黑体" panose="02010609060101010101" charset="-122"/>
                <a:cs typeface="Tahoma" panose="020B0604030504040204" pitchFamily="34" charset="0"/>
              </a:rPr>
              <a:t>; </a:t>
            </a:r>
            <a:endParaRPr lang="zh-CN" altLang="zh-CN" dirty="0">
              <a:solidFill>
                <a:schemeClr val="tx1"/>
              </a:solidFill>
              <a:latin typeface="Tahoma" panose="020B0604030504040204" pitchFamily="34" charset="0"/>
              <a:ea typeface="黑体" panose="02010609060101010101" charset="-122"/>
              <a:cs typeface="Tahoma" panose="020B0604030504040204" pitchFamily="34" charset="0"/>
            </a:endParaRPr>
          </a:p>
        </p:txBody>
      </p:sp>
      <p:pic>
        <p:nvPicPr>
          <p:cNvPr id="104450" name="Picture 2"/>
          <p:cNvPicPr>
            <a:picLocks noChangeAspect="1" noChangeArrowheads="1"/>
          </p:cNvPicPr>
          <p:nvPr/>
        </p:nvPicPr>
        <p:blipFill>
          <a:blip r:embed="rId1" cstate="print"/>
          <a:srcRect/>
          <a:stretch>
            <a:fillRect/>
          </a:stretch>
        </p:blipFill>
        <p:spPr bwMode="auto">
          <a:xfrm>
            <a:off x="899592" y="908720"/>
            <a:ext cx="7272808" cy="1944216"/>
          </a:xfrm>
          <a:prstGeom prst="rect">
            <a:avLst/>
          </a:prstGeom>
          <a:noFill/>
          <a:ln w="9525">
            <a:noFill/>
            <a:miter lim="800000"/>
            <a:headEnd/>
            <a:tailEnd/>
          </a:ln>
        </p:spPr>
      </p:pic>
      <p:sp>
        <p:nvSpPr>
          <p:cNvPr id="8" name="椭圆 7"/>
          <p:cNvSpPr/>
          <p:nvPr/>
        </p:nvSpPr>
        <p:spPr>
          <a:xfrm>
            <a:off x="5508104" y="1484784"/>
            <a:ext cx="936104" cy="360040"/>
          </a:xfrm>
          <a:prstGeom prst="ellipse">
            <a:avLst/>
          </a:prstGeom>
          <a:ln w="28575">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9" name="椭圆 8"/>
          <p:cNvSpPr/>
          <p:nvPr/>
        </p:nvSpPr>
        <p:spPr>
          <a:xfrm>
            <a:off x="4211960" y="2060848"/>
            <a:ext cx="936104" cy="360040"/>
          </a:xfrm>
          <a:prstGeom prst="ellipse">
            <a:avLst/>
          </a:prstGeom>
          <a:ln w="28575">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0" name="椭圆 9"/>
          <p:cNvSpPr/>
          <p:nvPr/>
        </p:nvSpPr>
        <p:spPr>
          <a:xfrm>
            <a:off x="3491880" y="1484784"/>
            <a:ext cx="4248472" cy="1368152"/>
          </a:xfrm>
          <a:prstGeom prst="ellipse">
            <a:avLst/>
          </a:prstGeom>
          <a:ln w="57150">
            <a:solidFill>
              <a:srgbClr val="00B0F0"/>
            </a:solidFill>
            <a:prstDash val="dash"/>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1" name="矩形 10"/>
          <p:cNvSpPr/>
          <p:nvPr/>
        </p:nvSpPr>
        <p:spPr>
          <a:xfrm>
            <a:off x="6304761" y="5157192"/>
            <a:ext cx="2839239" cy="646331"/>
          </a:xfrm>
          <a:prstGeom prst="rect">
            <a:avLst/>
          </a:prstGeom>
        </p:spPr>
        <p:txBody>
          <a:bodyPr wrap="none">
            <a:spAutoFit/>
          </a:bodyPr>
          <a:lstStyle/>
          <a:p>
            <a:pPr algn="l"/>
            <a:r>
              <a:rPr lang="en-US" altLang="zh-CN" dirty="0" err="1" smtClean="0">
                <a:solidFill>
                  <a:schemeClr val="tx1"/>
                </a:solidFill>
                <a:latin typeface="+mn-ea"/>
                <a:ea typeface="幼圆" panose="02010509060101010101" pitchFamily="49" charset="-122"/>
              </a:rPr>
              <a:t>AL_VexNode</a:t>
            </a:r>
            <a:r>
              <a:rPr lang="en-US" altLang="zh-CN" dirty="0" smtClean="0">
                <a:solidFill>
                  <a:schemeClr val="tx1"/>
                </a:solidFill>
                <a:latin typeface="+mn-ea"/>
                <a:ea typeface="幼圆" panose="02010509060101010101" pitchFamily="49" charset="-122"/>
              </a:rPr>
              <a:t> </a:t>
            </a:r>
            <a:r>
              <a:rPr lang="en-US" altLang="zh-CN" dirty="0" err="1" smtClean="0">
                <a:solidFill>
                  <a:srgbClr val="FF0000"/>
                </a:solidFill>
                <a:effectLst>
                  <a:outerShdw blurRad="38100" dist="38100" dir="2700000" algn="tl">
                    <a:srgbClr val="000000">
                      <a:alpha val="43137"/>
                    </a:srgbClr>
                  </a:outerShdw>
                </a:effectLst>
                <a:latin typeface="+mn-ea"/>
                <a:ea typeface="幼圆" panose="02010509060101010101" pitchFamily="49" charset="-122"/>
              </a:rPr>
              <a:t>VexList</a:t>
            </a:r>
            <a:r>
              <a:rPr lang="en-US" altLang="zh-CN" dirty="0" smtClean="0">
                <a:solidFill>
                  <a:srgbClr val="FF0000"/>
                </a:solidFill>
                <a:effectLst>
                  <a:outerShdw blurRad="38100" dist="38100" dir="2700000" algn="tl">
                    <a:srgbClr val="000000">
                      <a:alpha val="43137"/>
                    </a:srgbClr>
                  </a:outerShdw>
                </a:effectLst>
                <a:latin typeface="+mn-ea"/>
                <a:ea typeface="幼圆" panose="02010509060101010101" pitchFamily="49" charset="-122"/>
              </a:rPr>
              <a:t>[N]</a:t>
            </a:r>
            <a:r>
              <a:rPr lang="zh-CN" altLang="en-US" dirty="0" smtClean="0">
                <a:solidFill>
                  <a:schemeClr val="tx1"/>
                </a:solidFill>
                <a:latin typeface="+mn-ea"/>
                <a:ea typeface="幼圆" panose="02010509060101010101" pitchFamily="49" charset="-122"/>
              </a:rPr>
              <a:t>；</a:t>
            </a:r>
            <a:endParaRPr lang="en-US" altLang="zh-CN" dirty="0" smtClean="0">
              <a:solidFill>
                <a:schemeClr val="tx1"/>
              </a:solidFill>
              <a:latin typeface="+mn-ea"/>
              <a:ea typeface="幼圆" panose="02010509060101010101" pitchFamily="49" charset="-122"/>
            </a:endParaRPr>
          </a:p>
          <a:p>
            <a:pPr algn="l"/>
            <a:r>
              <a:rPr lang="en-US" altLang="zh-CN" dirty="0" err="1" smtClean="0">
                <a:solidFill>
                  <a:schemeClr val="tx1"/>
                </a:solidFill>
                <a:latin typeface="+mn-ea"/>
                <a:ea typeface="幼圆" panose="02010509060101010101" pitchFamily="49" charset="-122"/>
              </a:rPr>
              <a:t>AL_AdjNode</a:t>
            </a:r>
            <a:r>
              <a:rPr lang="en-US" altLang="zh-CN" dirty="0" smtClean="0">
                <a:solidFill>
                  <a:schemeClr val="tx1"/>
                </a:solidFill>
                <a:latin typeface="+mn-ea"/>
                <a:ea typeface="幼圆" panose="02010509060101010101" pitchFamily="49" charset="-122"/>
              </a:rPr>
              <a:t> </a:t>
            </a:r>
            <a:r>
              <a:rPr lang="en-US" altLang="zh-CN" dirty="0" smtClean="0">
                <a:solidFill>
                  <a:srgbClr val="FF0000"/>
                </a:solidFill>
                <a:effectLst>
                  <a:outerShdw blurRad="38100" dist="38100" dir="2700000" algn="tl">
                    <a:srgbClr val="000000">
                      <a:alpha val="43137"/>
                    </a:srgbClr>
                  </a:outerShdw>
                </a:effectLst>
                <a:latin typeface="+mn-ea"/>
                <a:ea typeface="幼圆" panose="02010509060101010101" pitchFamily="49" charset="-122"/>
              </a:rPr>
              <a:t>*</a:t>
            </a:r>
            <a:r>
              <a:rPr lang="en-US" altLang="zh-CN" dirty="0" err="1" smtClean="0">
                <a:solidFill>
                  <a:srgbClr val="FF0000"/>
                </a:solidFill>
                <a:effectLst>
                  <a:outerShdw blurRad="38100" dist="38100" dir="2700000" algn="tl">
                    <a:srgbClr val="000000">
                      <a:alpha val="43137"/>
                    </a:srgbClr>
                  </a:outerShdw>
                </a:effectLst>
                <a:latin typeface="+mn-ea"/>
                <a:ea typeface="幼圆" panose="02010509060101010101" pitchFamily="49" charset="-122"/>
              </a:rPr>
              <a:t>Ptr</a:t>
            </a:r>
            <a:endParaRPr lang="zh-CN" altLang="en-US" dirty="0">
              <a:solidFill>
                <a:srgbClr val="FF0000"/>
              </a:solidFill>
              <a:effectLst>
                <a:outerShdw blurRad="38100" dist="38100" dir="2700000" algn="tl">
                  <a:srgbClr val="000000">
                    <a:alpha val="43137"/>
                  </a:srgbClr>
                </a:outerShdw>
              </a:effectLst>
            </a:endParaRPr>
          </a:p>
        </p:txBody>
      </p:sp>
      <p:cxnSp>
        <p:nvCxnSpPr>
          <p:cNvPr id="13" name="直接箭头连接符 12"/>
          <p:cNvCxnSpPr/>
          <p:nvPr/>
        </p:nvCxnSpPr>
        <p:spPr bwMode="auto">
          <a:xfrm>
            <a:off x="5724128" y="4293096"/>
            <a:ext cx="1512168" cy="1008112"/>
          </a:xfrm>
          <a:prstGeom prst="straightConnector1">
            <a:avLst/>
          </a:prstGeom>
          <a:noFill/>
          <a:ln w="28575" cap="flat" cmpd="sng" algn="ctr">
            <a:solidFill>
              <a:schemeClr val="tx1"/>
            </a:solidFill>
            <a:prstDash val="solid"/>
            <a:round/>
            <a:headEnd type="none" w="med" len="med"/>
            <a:tailEnd type="arrow"/>
          </a:ln>
        </p:spPr>
      </p:cxnSp>
      <p:cxnSp>
        <p:nvCxnSpPr>
          <p:cNvPr id="15" name="直接箭头连接符 14"/>
          <p:cNvCxnSpPr/>
          <p:nvPr/>
        </p:nvCxnSpPr>
        <p:spPr bwMode="auto">
          <a:xfrm>
            <a:off x="1619672" y="4509120"/>
            <a:ext cx="5112568" cy="1224136"/>
          </a:xfrm>
          <a:prstGeom prst="straightConnector1">
            <a:avLst/>
          </a:prstGeom>
          <a:noFill/>
          <a:ln w="28575" cap="flat" cmpd="sng" algn="ctr">
            <a:solidFill>
              <a:schemeClr val="tx1"/>
            </a:solidFill>
            <a:prstDash val="solid"/>
            <a:round/>
            <a:headEnd type="none" w="med" len="med"/>
            <a:tailEnd type="arrow"/>
          </a:ln>
        </p:spPr>
      </p:cxnSp>
      <p:sp>
        <p:nvSpPr>
          <p:cNvPr id="7" name="右箭头 6">
            <a:hlinkClick r:id="rId2" action="ppaction://hlinksldjump"/>
          </p:cNvPr>
          <p:cNvSpPr/>
          <p:nvPr/>
        </p:nvSpPr>
        <p:spPr>
          <a:xfrm>
            <a:off x="7595870" y="5980430"/>
            <a:ext cx="979170" cy="485775"/>
          </a:xfrm>
          <a:prstGeom prst="rightArrow">
            <a:avLst/>
          </a:prstGeom>
          <a:ln>
            <a:solidFill>
              <a:schemeClr val="tx1"/>
            </a:solid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ox(in)">
                                      <p:cBhvr>
                                        <p:cTn id="15" dur="500"/>
                                        <p:tgtEl>
                                          <p:spTgt spid="9"/>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ox(i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amond(in)">
                                      <p:cBhvr>
                                        <p:cTn id="23" dur="2000"/>
                                        <p:tgtEl>
                                          <p:spTgt spid="10"/>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diamond(in)">
                                      <p:cBhvr>
                                        <p:cTn id="26" dur="20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5" grpId="0" animBg="1"/>
      <p:bldP spid="8" grpId="0" animBg="1"/>
      <p:bldP spid="9" grpId="0" animBg="1"/>
      <p:bldP spid="10" grpId="0" animBg="1"/>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建立邻接表</a:t>
            </a:r>
            <a:endParaRPr lang="zh-CN" altLang="en-US"/>
          </a:p>
        </p:txBody>
      </p:sp>
      <p:sp>
        <p:nvSpPr>
          <p:cNvPr id="3" name="内容占位符 2"/>
          <p:cNvSpPr>
            <a:spLocks noGrp="1"/>
          </p:cNvSpPr>
          <p:nvPr>
            <p:ph idx="1"/>
          </p:nvPr>
        </p:nvSpPr>
        <p:spPr>
          <a:xfrm>
            <a:off x="539552" y="1052736"/>
            <a:ext cx="8229600" cy="5199856"/>
          </a:xfrm>
        </p:spPr>
        <p:txBody>
          <a:bodyPr/>
          <a:lstStyle/>
          <a:p>
            <a:r>
              <a:rPr lang="en-US" altLang="zh-CN" dirty="0">
                <a:latin typeface="+mn-ea"/>
              </a:rPr>
              <a:t>/*==========================================</a:t>
            </a:r>
            <a:endParaRPr lang="zh-CN" altLang="zh-CN" dirty="0">
              <a:latin typeface="+mn-ea"/>
            </a:endParaRPr>
          </a:p>
          <a:p>
            <a:r>
              <a:rPr lang="zh-CN" altLang="zh-CN" dirty="0">
                <a:latin typeface="+mn-ea"/>
              </a:rPr>
              <a:t>函数功能：建立邻接表</a:t>
            </a:r>
            <a:endParaRPr lang="zh-CN" altLang="zh-CN" dirty="0">
              <a:latin typeface="+mn-ea"/>
            </a:endParaRPr>
          </a:p>
          <a:p>
            <a:r>
              <a:rPr lang="zh-CN" altLang="zh-CN" dirty="0">
                <a:latin typeface="+mn-ea"/>
              </a:rPr>
              <a:t>函数输入：无</a:t>
            </a:r>
            <a:endParaRPr lang="zh-CN" altLang="zh-CN" dirty="0">
              <a:latin typeface="+mn-ea"/>
            </a:endParaRPr>
          </a:p>
          <a:p>
            <a:r>
              <a:rPr lang="zh-CN" altLang="zh-CN" dirty="0">
                <a:latin typeface="+mn-ea"/>
              </a:rPr>
              <a:t>函数输出：无</a:t>
            </a:r>
            <a:endParaRPr lang="zh-CN" altLang="zh-CN" dirty="0">
              <a:latin typeface="+mn-ea"/>
            </a:endParaRPr>
          </a:p>
          <a:p>
            <a:r>
              <a:rPr lang="zh-CN" altLang="zh-CN" dirty="0">
                <a:latin typeface="+mn-ea"/>
              </a:rPr>
              <a:t>共享数据：图的</a:t>
            </a:r>
            <a:r>
              <a:rPr lang="zh-CN" altLang="zh-CN" dirty="0">
                <a:solidFill>
                  <a:srgbClr val="FF0000"/>
                </a:solidFill>
                <a:effectLst>
                  <a:outerShdw blurRad="38100" dist="38100" dir="2700000" algn="tl">
                    <a:srgbClr val="000000">
                      <a:alpha val="43137"/>
                    </a:srgbClr>
                  </a:outerShdw>
                </a:effectLst>
                <a:latin typeface="+mn-ea"/>
              </a:rPr>
              <a:t>邻接矩阵</a:t>
            </a:r>
            <a:endParaRPr lang="zh-CN" altLang="zh-CN" dirty="0">
              <a:solidFill>
                <a:srgbClr val="FF0000"/>
              </a:solidFill>
              <a:effectLst>
                <a:outerShdw blurRad="38100" dist="38100" dir="2700000" algn="tl">
                  <a:srgbClr val="000000">
                    <a:alpha val="43137"/>
                  </a:srgbClr>
                </a:outerShdw>
              </a:effectLst>
              <a:latin typeface="+mn-ea"/>
            </a:endParaRPr>
          </a:p>
          <a:p>
            <a:r>
              <a:rPr lang="en-US" altLang="zh-CN" dirty="0">
                <a:latin typeface="+mn-ea"/>
              </a:rPr>
              <a:t>=============================================*/</a:t>
            </a:r>
            <a:endParaRPr lang="zh-CN" altLang="zh-CN" dirty="0">
              <a:latin typeface="+mn-ea"/>
            </a:endParaRPr>
          </a:p>
          <a:p>
            <a:endParaRPr lang="zh-CN" altLang="zh-CN" dirty="0">
              <a:latin typeface="+mn-ea"/>
            </a:endParaRPr>
          </a:p>
          <a:p>
            <a:endParaRPr lang="zh-CN" altLang="en-US" sz="1800"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pic>
        <p:nvPicPr>
          <p:cNvPr id="5" name="Picture 2" descr="6t2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246" y="3573016"/>
            <a:ext cx="7409146" cy="257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a:xfrm>
            <a:off x="3779912" y="3501008"/>
            <a:ext cx="936104" cy="504056"/>
          </a:xfrm>
          <a:prstGeom prst="ellipse">
            <a:avLst/>
          </a:prstGeom>
          <a:ln>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7" name="椭圆 6"/>
          <p:cNvSpPr/>
          <p:nvPr/>
        </p:nvSpPr>
        <p:spPr>
          <a:xfrm>
            <a:off x="4932040" y="3501008"/>
            <a:ext cx="936104" cy="504056"/>
          </a:xfrm>
          <a:prstGeom prst="ellipse">
            <a:avLst/>
          </a:prstGeom>
          <a:ln>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8" name="椭圆 7"/>
          <p:cNvSpPr/>
          <p:nvPr/>
        </p:nvSpPr>
        <p:spPr>
          <a:xfrm>
            <a:off x="5940152" y="3501008"/>
            <a:ext cx="936104" cy="504056"/>
          </a:xfrm>
          <a:prstGeom prst="ellipse">
            <a:avLst/>
          </a:prstGeom>
          <a:ln>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10" name="TextBox 9"/>
          <p:cNvSpPr txBox="1"/>
          <p:nvPr/>
        </p:nvSpPr>
        <p:spPr bwMode="auto">
          <a:xfrm>
            <a:off x="3563888" y="2003718"/>
            <a:ext cx="5580112" cy="402291"/>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sz="2000" dirty="0" smtClean="0">
                <a:effectLst>
                  <a:outerShdw blurRad="38100" dist="38100" dir="2700000" algn="tl">
                    <a:srgbClr val="000000">
                      <a:alpha val="43137"/>
                    </a:srgbClr>
                  </a:outerShdw>
                </a:effectLst>
              </a:rPr>
              <a:t>循环建立头结点表中的每一个数据项</a:t>
            </a:r>
            <a:r>
              <a:rPr lang="en-US" altLang="zh-CN" sz="2000" dirty="0" smtClean="0">
                <a:effectLst>
                  <a:outerShdw blurRad="38100" dist="38100" dir="2700000" algn="tl">
                    <a:srgbClr val="000000">
                      <a:alpha val="43137"/>
                    </a:srgbClr>
                  </a:outerShdw>
                </a:effectLst>
              </a:rPr>
              <a:t>(</a:t>
            </a:r>
            <a:r>
              <a:rPr lang="zh-CN" altLang="en-US" sz="2000" dirty="0" smtClean="0">
                <a:effectLst>
                  <a:outerShdw blurRad="38100" dist="38100" dir="2700000" algn="tl">
                    <a:srgbClr val="000000">
                      <a:alpha val="43137"/>
                    </a:srgbClr>
                  </a:outerShdw>
                </a:effectLst>
              </a:rPr>
              <a:t>含单链表</a:t>
            </a:r>
            <a:r>
              <a:rPr lang="zh-CN" altLang="en-US" dirty="0" smtClean="0"/>
              <a:t>）</a:t>
            </a:r>
            <a:endParaRPr lang="zh-CN" altLang="en-US" dirty="0"/>
          </a:p>
        </p:txBody>
      </p:sp>
      <p:sp>
        <p:nvSpPr>
          <p:cNvPr id="11" name="TextBox 10"/>
          <p:cNvSpPr txBox="1"/>
          <p:nvPr/>
        </p:nvSpPr>
        <p:spPr bwMode="auto">
          <a:xfrm>
            <a:off x="3707904" y="3171236"/>
            <a:ext cx="309634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en-US" altLang="zh-CN" dirty="0" err="1" smtClean="0"/>
              <a:t>Vexlist</a:t>
            </a:r>
            <a:r>
              <a:rPr lang="en-US" altLang="zh-CN" dirty="0" smtClean="0"/>
              <a:t>[ ]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zh-CN" altLang="zh-CN"/>
              <a:t>邻接表的空间复杂度分析</a:t>
            </a:r>
            <a:endParaRPr lang="zh-CN" altLang="en-US"/>
          </a:p>
        </p:txBody>
      </p:sp>
      <p:sp>
        <p:nvSpPr>
          <p:cNvPr id="3" name="内容占位符 2"/>
          <p:cNvSpPr>
            <a:spLocks noGrp="1"/>
          </p:cNvSpPr>
          <p:nvPr>
            <p:ph idx="1"/>
          </p:nvPr>
        </p:nvSpPr>
        <p:spPr>
          <a:xfrm>
            <a:off x="0" y="1233489"/>
            <a:ext cx="9144000" cy="5199856"/>
          </a:xfrm>
        </p:spPr>
        <p:txBody>
          <a:bodyPr/>
          <a:lstStyle/>
          <a:p>
            <a:pPr>
              <a:buFont typeface="Arial" panose="020B0604020202020204" pitchFamily="34" charset="0"/>
              <a:buChar char="•"/>
            </a:pPr>
            <a:r>
              <a:rPr lang="en-US" altLang="zh-CN" dirty="0" smtClean="0"/>
              <a:t> </a:t>
            </a:r>
            <a:r>
              <a:rPr lang="zh-CN" altLang="zh-CN" sz="2400" dirty="0" smtClean="0"/>
              <a:t>在</a:t>
            </a:r>
            <a:r>
              <a:rPr lang="zh-CN" altLang="zh-CN" sz="2400" dirty="0"/>
              <a:t>图的邻接表和逆邻接表表示中</a:t>
            </a:r>
            <a:r>
              <a:rPr lang="zh-CN" altLang="zh-CN" sz="2400" dirty="0" smtClean="0"/>
              <a:t>，</a:t>
            </a:r>
            <a:r>
              <a:rPr lang="zh-CN" altLang="zh-CN" sz="2400" dirty="0" smtClean="0">
                <a:solidFill>
                  <a:srgbClr val="FF0000"/>
                </a:solidFill>
              </a:rPr>
              <a:t>表</a:t>
            </a:r>
            <a:r>
              <a:rPr lang="zh-CN" altLang="zh-CN" sz="2400" dirty="0">
                <a:solidFill>
                  <a:srgbClr val="FF0000"/>
                </a:solidFill>
              </a:rPr>
              <a:t>头向量</a:t>
            </a:r>
            <a:r>
              <a:rPr lang="zh-CN" altLang="zh-CN" sz="2400" dirty="0"/>
              <a:t>需要占用</a:t>
            </a:r>
            <a:r>
              <a:rPr lang="en-US" altLang="zh-CN" sz="2400" dirty="0"/>
              <a:t>n</a:t>
            </a:r>
            <a:r>
              <a:rPr lang="zh-CN" altLang="zh-CN" sz="2400" dirty="0"/>
              <a:t>个头结点的存储空间</a:t>
            </a:r>
            <a:r>
              <a:rPr lang="zh-CN" altLang="zh-CN" sz="2400" dirty="0" smtClean="0"/>
              <a:t>，所有</a:t>
            </a:r>
            <a:r>
              <a:rPr lang="zh-CN" altLang="zh-CN" sz="2400" dirty="0">
                <a:solidFill>
                  <a:srgbClr val="FF0000"/>
                </a:solidFill>
              </a:rPr>
              <a:t>边结点</a:t>
            </a:r>
            <a:r>
              <a:rPr lang="zh-CN" altLang="zh-CN" sz="2400" dirty="0"/>
              <a:t>需要占用</a:t>
            </a:r>
            <a:r>
              <a:rPr lang="en-US" altLang="zh-CN" sz="2400" dirty="0"/>
              <a:t>2e</a:t>
            </a:r>
            <a:r>
              <a:rPr lang="zh-CN" altLang="zh-CN" sz="2400" dirty="0"/>
              <a:t>（对于无向图）或</a:t>
            </a:r>
            <a:r>
              <a:rPr lang="en-US" altLang="zh-CN" sz="2400" dirty="0"/>
              <a:t>e</a:t>
            </a:r>
            <a:r>
              <a:rPr lang="zh-CN" altLang="zh-CN" sz="2400" dirty="0"/>
              <a:t>（对于有向图）个边结点</a:t>
            </a:r>
            <a:r>
              <a:rPr lang="zh-CN" altLang="zh-CN" sz="2400" dirty="0" smtClean="0"/>
              <a:t>空间</a:t>
            </a:r>
            <a:endParaRPr lang="en-US" altLang="zh-CN" sz="2400" dirty="0" smtClean="0"/>
          </a:p>
          <a:p>
            <a:r>
              <a:rPr lang="en-US" altLang="zh-CN" sz="2400" dirty="0" smtClean="0"/>
              <a:t>                   </a:t>
            </a:r>
            <a:r>
              <a:rPr lang="zh-CN" altLang="zh-CN" sz="2400" b="0" dirty="0" smtClean="0">
                <a:solidFill>
                  <a:srgbClr val="FF0000"/>
                </a:solidFill>
                <a:effectLst>
                  <a:outerShdw blurRad="38100" dist="38100" dir="2700000" algn="tl">
                    <a:srgbClr val="000000">
                      <a:alpha val="43137"/>
                    </a:srgbClr>
                  </a:outerShdw>
                </a:effectLst>
              </a:rPr>
              <a:t>空间</a:t>
            </a:r>
            <a:r>
              <a:rPr lang="zh-CN" altLang="zh-CN" sz="2400" b="0" dirty="0">
                <a:solidFill>
                  <a:srgbClr val="FF0000"/>
                </a:solidFill>
                <a:effectLst>
                  <a:outerShdw blurRad="38100" dist="38100" dir="2700000" algn="tl">
                    <a:srgbClr val="000000">
                      <a:alpha val="43137"/>
                    </a:srgbClr>
                  </a:outerShdw>
                </a:effectLst>
              </a:rPr>
              <a:t>复杂度为</a:t>
            </a:r>
            <a:r>
              <a:rPr lang="en-US" altLang="zh-CN" sz="2400" b="0" dirty="0">
                <a:solidFill>
                  <a:srgbClr val="FF0000"/>
                </a:solidFill>
                <a:effectLst>
                  <a:outerShdw blurRad="38100" dist="38100" dir="2700000" algn="tl">
                    <a:srgbClr val="000000">
                      <a:alpha val="43137"/>
                    </a:srgbClr>
                  </a:outerShdw>
                </a:effectLst>
              </a:rPr>
              <a:t>O(</a:t>
            </a:r>
            <a:r>
              <a:rPr lang="en-US" altLang="zh-CN" sz="2400" b="0" dirty="0" err="1">
                <a:solidFill>
                  <a:srgbClr val="FF0000"/>
                </a:solidFill>
                <a:effectLst>
                  <a:outerShdw blurRad="38100" dist="38100" dir="2700000" algn="tl">
                    <a:srgbClr val="000000">
                      <a:alpha val="43137"/>
                    </a:srgbClr>
                  </a:outerShdw>
                </a:effectLst>
              </a:rPr>
              <a:t>n+e</a:t>
            </a:r>
            <a:r>
              <a:rPr lang="en-US" altLang="zh-CN" sz="2400" b="0" dirty="0" smtClean="0">
                <a:solidFill>
                  <a:srgbClr val="FF0000"/>
                </a:solidFill>
                <a:effectLst>
                  <a:outerShdw blurRad="38100" dist="38100" dir="2700000" algn="tl">
                    <a:srgbClr val="000000">
                      <a:alpha val="43137"/>
                    </a:srgbClr>
                  </a:outerShdw>
                </a:effectLst>
              </a:rPr>
              <a:t>)</a:t>
            </a:r>
            <a:r>
              <a:rPr lang="zh-CN" altLang="en-US" sz="2400" b="0" dirty="0" smtClean="0">
                <a:solidFill>
                  <a:srgbClr val="FF0000"/>
                </a:solidFill>
                <a:effectLst>
                  <a:outerShdw blurRad="38100" dist="38100" dir="2700000" algn="tl">
                    <a:srgbClr val="000000">
                      <a:alpha val="43137"/>
                    </a:srgbClr>
                  </a:outerShdw>
                </a:effectLst>
              </a:rPr>
              <a:t>；</a:t>
            </a:r>
            <a:endParaRPr lang="en-US" altLang="zh-CN" sz="2400" b="0" dirty="0" smtClean="0">
              <a:solidFill>
                <a:srgbClr val="FF0000"/>
              </a:solidFill>
              <a:effectLst>
                <a:outerShdw blurRad="38100" dist="38100" dir="2700000" algn="tl">
                  <a:srgbClr val="000000">
                    <a:alpha val="43137"/>
                  </a:srgbClr>
                </a:outerShdw>
              </a:effectLst>
            </a:endParaRPr>
          </a:p>
          <a:p>
            <a:endParaRPr lang="zh-CN" altLang="zh-CN" sz="2400" dirty="0"/>
          </a:p>
          <a:p>
            <a:pPr>
              <a:buFont typeface="Arial" panose="020B0604020202020204" pitchFamily="34" charset="0"/>
              <a:buChar char="•"/>
            </a:pPr>
            <a:r>
              <a:rPr lang="en-US" altLang="zh-CN" sz="2400" dirty="0" smtClean="0"/>
              <a:t> </a:t>
            </a:r>
            <a:r>
              <a:rPr lang="zh-CN" altLang="zh-CN" sz="2400" dirty="0" smtClean="0"/>
              <a:t>邻接</a:t>
            </a:r>
            <a:r>
              <a:rPr lang="zh-CN" altLang="zh-CN" sz="2400" dirty="0"/>
              <a:t>表用于表示</a:t>
            </a:r>
            <a:r>
              <a:rPr lang="zh-CN" altLang="zh-CN" sz="2400" b="0" dirty="0">
                <a:solidFill>
                  <a:srgbClr val="FF0000"/>
                </a:solidFill>
                <a:effectLst>
                  <a:outerShdw blurRad="38100" dist="38100" dir="2700000" algn="tl">
                    <a:srgbClr val="000000">
                      <a:alpha val="43137"/>
                    </a:srgbClr>
                  </a:outerShdw>
                </a:effectLst>
              </a:rPr>
              <a:t>稀疏图</a:t>
            </a:r>
            <a:r>
              <a:rPr lang="zh-CN" altLang="zh-CN" sz="2400" dirty="0"/>
              <a:t>比较节省存储空间，因为只需要很少的边结点，若用于表示稠密图，则将占用较多的存储空间，同时也将</a:t>
            </a:r>
            <a:r>
              <a:rPr lang="zh-CN" altLang="zh-CN" sz="2400" dirty="0">
                <a:solidFill>
                  <a:srgbClr val="FF0000"/>
                </a:solidFill>
              </a:rPr>
              <a:t>增加顶点的查找结点时间</a:t>
            </a:r>
            <a:r>
              <a:rPr lang="zh-CN" altLang="zh-CN" sz="2400" dirty="0"/>
              <a:t>。</a:t>
            </a:r>
            <a:endParaRPr lang="zh-CN" altLang="zh-CN" sz="2400" dirty="0"/>
          </a:p>
          <a:p>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5" name="TextBox 4"/>
          <p:cNvSpPr txBox="1"/>
          <p:nvPr/>
        </p:nvSpPr>
        <p:spPr bwMode="auto">
          <a:xfrm>
            <a:off x="323528" y="5157192"/>
            <a:ext cx="8352928" cy="525401"/>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sz="2800" dirty="0" smtClean="0"/>
              <a:t>自学             十字链表   邻接多重表</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836712"/>
            <a:ext cx="7929372" cy="646331"/>
          </a:xfrm>
        </p:spPr>
        <p:txBody>
          <a:bodyPr/>
          <a:lstStyle/>
          <a:p>
            <a:r>
              <a:rPr lang="zh-CN" altLang="zh-CN" dirty="0" smtClean="0"/>
              <a:t>关注顶点的存储结构</a:t>
            </a:r>
            <a:endParaRPr lang="zh-CN" altLang="en-US" dirty="0"/>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sp>
        <p:nvSpPr>
          <p:cNvPr id="4" name="矩形 3"/>
          <p:cNvSpPr/>
          <p:nvPr/>
        </p:nvSpPr>
        <p:spPr>
          <a:xfrm>
            <a:off x="253365" y="1997710"/>
            <a:ext cx="8676640" cy="3970318"/>
          </a:xfrm>
          <a:prstGeom prst="rect">
            <a:avLst/>
          </a:prstGeom>
        </p:spPr>
        <p:txBody>
          <a:bodyPr wrap="square">
            <a:spAutoFit/>
          </a:bodyPr>
          <a:lstStyle/>
          <a:p>
            <a:pPr algn="l">
              <a:lnSpc>
                <a:spcPct val="150000"/>
              </a:lnSpc>
            </a:pPr>
            <a:r>
              <a:rPr kumimoji="1" lang="zh-CN" altLang="zh-CN" sz="2400" dirty="0">
                <a:solidFill>
                  <a:schemeClr val="tx1"/>
                </a:solidFill>
                <a:latin typeface="+mn-lt"/>
                <a:ea typeface="黑体" panose="02010609060101010101" charset="-122"/>
              </a:rPr>
              <a:t>图的</a:t>
            </a:r>
            <a:r>
              <a:rPr kumimoji="1" lang="zh-CN" altLang="zh-CN" sz="2400" b="1" u="sng" dirty="0">
                <a:solidFill>
                  <a:srgbClr val="FF0000"/>
                </a:solidFill>
                <a:latin typeface="+mn-lt"/>
                <a:ea typeface="黑体" panose="02010609060101010101" charset="-122"/>
              </a:rPr>
              <a:t>邻接表表示</a:t>
            </a:r>
            <a:r>
              <a:rPr kumimoji="1" lang="zh-CN" altLang="zh-CN" sz="2400" dirty="0">
                <a:solidFill>
                  <a:schemeClr val="tx1"/>
                </a:solidFill>
                <a:latin typeface="+mn-lt"/>
                <a:ea typeface="黑体" panose="02010609060101010101" charset="-122"/>
              </a:rPr>
              <a:t>及</a:t>
            </a:r>
            <a:r>
              <a:rPr kumimoji="1" lang="zh-CN" altLang="zh-CN" sz="2400" b="1" u="sng" dirty="0">
                <a:solidFill>
                  <a:srgbClr val="FF0000"/>
                </a:solidFill>
                <a:latin typeface="+mn-lt"/>
                <a:ea typeface="黑体" panose="02010609060101010101" charset="-122"/>
              </a:rPr>
              <a:t>邻接矩阵表示</a:t>
            </a:r>
            <a:r>
              <a:rPr kumimoji="1" lang="zh-CN" altLang="zh-CN" sz="2400" dirty="0">
                <a:solidFill>
                  <a:schemeClr val="tx1"/>
                </a:solidFill>
                <a:latin typeface="+mn-lt"/>
                <a:ea typeface="黑体" panose="02010609060101010101" charset="-122"/>
              </a:rPr>
              <a:t>，虽然方法不同，但存在对应关系：</a:t>
            </a:r>
            <a:endParaRPr kumimoji="1" lang="zh-CN" altLang="zh-CN" sz="2400" dirty="0">
              <a:solidFill>
                <a:schemeClr val="tx1"/>
              </a:solidFill>
              <a:latin typeface="+mn-lt"/>
              <a:ea typeface="黑体" panose="02010609060101010101" charset="-122"/>
            </a:endParaRPr>
          </a:p>
          <a:p>
            <a:pPr marL="342900" indent="-342900" algn="l">
              <a:lnSpc>
                <a:spcPct val="150000"/>
              </a:lnSpc>
              <a:buFont typeface="Arial" panose="020B0604020202020204" pitchFamily="34" charset="0"/>
              <a:buChar char="•"/>
            </a:pPr>
            <a:r>
              <a:rPr kumimoji="1" lang="en-US" altLang="zh-CN" sz="2400" dirty="0">
                <a:solidFill>
                  <a:schemeClr val="tx1"/>
                </a:solidFill>
                <a:latin typeface="+mn-lt"/>
                <a:ea typeface="黑体" panose="02010609060101010101" charset="-122"/>
              </a:rPr>
              <a:t>1</a:t>
            </a:r>
            <a:r>
              <a:rPr kumimoji="1" lang="zh-CN" altLang="zh-CN" sz="2400" dirty="0">
                <a:solidFill>
                  <a:schemeClr val="tx1"/>
                </a:solidFill>
                <a:latin typeface="+mn-lt"/>
                <a:ea typeface="黑体" panose="02010609060101010101" charset="-122"/>
              </a:rPr>
              <a:t>）邻接表中每个</a:t>
            </a:r>
            <a:r>
              <a:rPr kumimoji="1" lang="zh-CN" altLang="zh-CN" sz="2400" u="sng" dirty="0">
                <a:solidFill>
                  <a:srgbClr val="0070C0"/>
                </a:solidFill>
                <a:latin typeface="+mn-lt"/>
                <a:ea typeface="黑体" panose="02010609060101010101" charset="-122"/>
              </a:rPr>
              <a:t>顶点</a:t>
            </a:r>
            <a:r>
              <a:rPr kumimoji="1" lang="en-US" altLang="zh-CN" sz="2400" u="sng" dirty="0">
                <a:solidFill>
                  <a:srgbClr val="0070C0"/>
                </a:solidFill>
                <a:latin typeface="+mn-lt"/>
                <a:ea typeface="黑体" panose="02010609060101010101" charset="-122"/>
              </a:rPr>
              <a:t>vi</a:t>
            </a:r>
            <a:r>
              <a:rPr kumimoji="1" lang="zh-CN" altLang="zh-CN" sz="2400" u="sng" dirty="0">
                <a:solidFill>
                  <a:srgbClr val="0070C0"/>
                </a:solidFill>
                <a:latin typeface="+mn-lt"/>
                <a:ea typeface="黑体" panose="02010609060101010101" charset="-122"/>
              </a:rPr>
              <a:t>的单链表</a:t>
            </a:r>
            <a:r>
              <a:rPr kumimoji="1" lang="zh-CN" altLang="zh-CN" sz="2400" dirty="0">
                <a:solidFill>
                  <a:schemeClr val="tx1"/>
                </a:solidFill>
                <a:latin typeface="+mn-lt"/>
                <a:ea typeface="黑体" panose="02010609060101010101" charset="-122"/>
              </a:rPr>
              <a:t>对应</a:t>
            </a:r>
            <a:r>
              <a:rPr kumimoji="1" lang="zh-CN" altLang="zh-CN" sz="2400" u="sng" dirty="0">
                <a:solidFill>
                  <a:srgbClr val="0070C0"/>
                </a:solidFill>
                <a:latin typeface="+mn-lt"/>
                <a:ea typeface="黑体" panose="02010609060101010101" charset="-122"/>
              </a:rPr>
              <a:t>邻接矩阵中的第</a:t>
            </a:r>
            <a:r>
              <a:rPr kumimoji="1" lang="en-US" altLang="zh-CN" sz="2400" u="sng" dirty="0" err="1">
                <a:solidFill>
                  <a:srgbClr val="0070C0"/>
                </a:solidFill>
                <a:latin typeface="+mn-lt"/>
                <a:ea typeface="黑体" panose="02010609060101010101" charset="-122"/>
              </a:rPr>
              <a:t>i</a:t>
            </a:r>
            <a:r>
              <a:rPr kumimoji="1" lang="zh-CN" altLang="zh-CN" sz="2400" u="sng" dirty="0">
                <a:solidFill>
                  <a:srgbClr val="0070C0"/>
                </a:solidFill>
                <a:latin typeface="+mn-lt"/>
                <a:ea typeface="黑体" panose="02010609060101010101" charset="-122"/>
              </a:rPr>
              <a:t>行</a:t>
            </a:r>
            <a:r>
              <a:rPr kumimoji="1" lang="zh-CN" altLang="zh-CN" sz="2400" dirty="0">
                <a:solidFill>
                  <a:schemeClr val="tx1"/>
                </a:solidFill>
                <a:latin typeface="+mn-lt"/>
                <a:ea typeface="黑体" panose="02010609060101010101" charset="-122"/>
              </a:rPr>
              <a:t>；</a:t>
            </a:r>
            <a:endParaRPr kumimoji="1" lang="zh-CN" altLang="zh-CN" sz="2400" dirty="0">
              <a:solidFill>
                <a:schemeClr val="tx1"/>
              </a:solidFill>
              <a:latin typeface="+mn-lt"/>
              <a:ea typeface="黑体" panose="02010609060101010101" charset="-122"/>
            </a:endParaRPr>
          </a:p>
          <a:p>
            <a:pPr marL="342900" indent="-342900" algn="l">
              <a:lnSpc>
                <a:spcPct val="150000"/>
              </a:lnSpc>
              <a:buFont typeface="Arial" panose="020B0604020202020204" pitchFamily="34" charset="0"/>
              <a:buChar char="•"/>
            </a:pPr>
            <a:r>
              <a:rPr kumimoji="1" lang="en-US" altLang="zh-CN" sz="2400" dirty="0">
                <a:solidFill>
                  <a:schemeClr val="tx1"/>
                </a:solidFill>
                <a:latin typeface="+mn-lt"/>
                <a:ea typeface="黑体" panose="02010609060101010101" charset="-122"/>
              </a:rPr>
              <a:t>2</a:t>
            </a:r>
            <a:r>
              <a:rPr kumimoji="1" lang="zh-CN" altLang="zh-CN" sz="2400" dirty="0">
                <a:solidFill>
                  <a:schemeClr val="tx1"/>
                </a:solidFill>
                <a:latin typeface="+mn-lt"/>
                <a:ea typeface="黑体" panose="02010609060101010101" charset="-122"/>
              </a:rPr>
              <a:t>）整个邻接表可看做是邻接矩阵的</a:t>
            </a:r>
            <a:r>
              <a:rPr kumimoji="1" lang="zh-CN" altLang="zh-CN" sz="2400" u="sng" dirty="0">
                <a:solidFill>
                  <a:srgbClr val="0070C0"/>
                </a:solidFill>
                <a:latin typeface="+mn-lt"/>
                <a:ea typeface="黑体" panose="02010609060101010101" charset="-122"/>
              </a:rPr>
              <a:t>带行指针向量</a:t>
            </a:r>
            <a:r>
              <a:rPr kumimoji="1" lang="zh-CN" altLang="zh-CN" sz="2400" dirty="0">
                <a:solidFill>
                  <a:schemeClr val="tx1"/>
                </a:solidFill>
                <a:latin typeface="+mn-lt"/>
                <a:ea typeface="黑体" panose="02010609060101010101" charset="-122"/>
              </a:rPr>
              <a:t>的</a:t>
            </a:r>
            <a:r>
              <a:rPr kumimoji="1" lang="zh-CN" altLang="zh-CN" sz="2400" u="sng" dirty="0">
                <a:solidFill>
                  <a:srgbClr val="0070C0"/>
                </a:solidFill>
                <a:latin typeface="+mn-lt"/>
                <a:ea typeface="黑体" panose="02010609060101010101" charset="-122"/>
              </a:rPr>
              <a:t>链接存储</a:t>
            </a:r>
            <a:r>
              <a:rPr kumimoji="1" lang="zh-CN" altLang="zh-CN" sz="2400" dirty="0">
                <a:solidFill>
                  <a:schemeClr val="tx1"/>
                </a:solidFill>
                <a:latin typeface="+mn-lt"/>
                <a:ea typeface="黑体" panose="02010609060101010101" charset="-122"/>
              </a:rPr>
              <a:t>；</a:t>
            </a:r>
            <a:endParaRPr kumimoji="1" lang="zh-CN" altLang="zh-CN" sz="2400" dirty="0">
              <a:solidFill>
                <a:schemeClr val="tx1"/>
              </a:solidFill>
              <a:latin typeface="+mn-lt"/>
              <a:ea typeface="黑体" panose="02010609060101010101" charset="-122"/>
            </a:endParaRPr>
          </a:p>
          <a:p>
            <a:pPr marL="342900" indent="-342900" algn="l">
              <a:lnSpc>
                <a:spcPct val="150000"/>
              </a:lnSpc>
              <a:buFont typeface="Arial" panose="020B0604020202020204" pitchFamily="34" charset="0"/>
              <a:buChar char="•"/>
            </a:pPr>
            <a:r>
              <a:rPr kumimoji="1" lang="en-US" altLang="zh-CN" sz="2400" dirty="0">
                <a:solidFill>
                  <a:schemeClr val="tx1"/>
                </a:solidFill>
                <a:latin typeface="+mn-lt"/>
                <a:ea typeface="黑体" panose="02010609060101010101" charset="-122"/>
              </a:rPr>
              <a:t>3</a:t>
            </a:r>
            <a:r>
              <a:rPr kumimoji="1" lang="zh-CN" altLang="zh-CN" sz="2400" dirty="0">
                <a:solidFill>
                  <a:schemeClr val="tx1"/>
                </a:solidFill>
                <a:latin typeface="+mn-lt"/>
                <a:ea typeface="黑体" panose="02010609060101010101" charset="-122"/>
              </a:rPr>
              <a:t>）整个</a:t>
            </a:r>
            <a:r>
              <a:rPr kumimoji="1" lang="zh-CN" altLang="zh-CN" sz="2400" u="sng" dirty="0">
                <a:solidFill>
                  <a:srgbClr val="0070C0"/>
                </a:solidFill>
                <a:latin typeface="+mn-lt"/>
                <a:ea typeface="黑体" panose="02010609060101010101" charset="-122"/>
              </a:rPr>
              <a:t>逆邻接表</a:t>
            </a:r>
            <a:r>
              <a:rPr kumimoji="1" lang="zh-CN" altLang="zh-CN" sz="2400" dirty="0">
                <a:solidFill>
                  <a:schemeClr val="tx1"/>
                </a:solidFill>
                <a:latin typeface="+mn-lt"/>
                <a:ea typeface="黑体" panose="02010609060101010101" charset="-122"/>
              </a:rPr>
              <a:t>可看成邻接矩阵的</a:t>
            </a:r>
            <a:r>
              <a:rPr kumimoji="1" lang="zh-CN" altLang="zh-CN" sz="2400" u="sng" dirty="0">
                <a:solidFill>
                  <a:srgbClr val="0070C0"/>
                </a:solidFill>
                <a:latin typeface="+mn-lt"/>
                <a:ea typeface="黑体" panose="02010609060101010101" charset="-122"/>
              </a:rPr>
              <a:t>带列指针向量</a:t>
            </a:r>
            <a:r>
              <a:rPr kumimoji="1" lang="zh-CN" altLang="zh-CN" sz="2400" dirty="0">
                <a:solidFill>
                  <a:schemeClr val="tx1"/>
                </a:solidFill>
                <a:latin typeface="+mn-lt"/>
                <a:ea typeface="黑体" panose="02010609060101010101" charset="-122"/>
              </a:rPr>
              <a:t>的链接存储。</a:t>
            </a:r>
            <a:endParaRPr kumimoji="1" lang="zh-CN" altLang="zh-CN" sz="2400" dirty="0">
              <a:solidFill>
                <a:schemeClr val="tx1"/>
              </a:solidFill>
              <a:latin typeface="+mn-lt"/>
              <a:ea typeface="黑体" panose="02010609060101010101" charset="-122"/>
            </a:endParaRPr>
          </a:p>
          <a:p>
            <a:pPr marL="342900" indent="-342900" algn="l">
              <a:lnSpc>
                <a:spcPct val="150000"/>
              </a:lnSpc>
              <a:buFont typeface="Arial" panose="020B0604020202020204" pitchFamily="34" charset="0"/>
              <a:buChar char="•"/>
            </a:pPr>
            <a:endParaRPr kumimoji="1" lang="zh-CN" altLang="zh-CN" sz="2400" dirty="0">
              <a:solidFill>
                <a:schemeClr val="tx1"/>
              </a:solidFill>
              <a:latin typeface="+mn-lt"/>
              <a:ea typeface="黑体" panose="02010609060101010101" charset="-122"/>
            </a:endParaRPr>
          </a:p>
          <a:p>
            <a:pPr algn="l">
              <a:lnSpc>
                <a:spcPct val="150000"/>
              </a:lnSpc>
            </a:pPr>
            <a:r>
              <a:rPr kumimoji="1" lang="zh-CN" altLang="zh-CN" sz="2400" dirty="0">
                <a:solidFill>
                  <a:schemeClr val="tx1"/>
                </a:solidFill>
                <a:latin typeface="+mn-lt"/>
                <a:ea typeface="黑体" panose="02010609060101010101" charset="-122"/>
              </a:rPr>
              <a:t>邻接矩阵和邻接链表既适用于无向图，也适用于有向图。</a:t>
            </a:r>
            <a:endParaRPr kumimoji="1" lang="zh-CN" altLang="zh-CN" sz="2400" dirty="0">
              <a:solidFill>
                <a:schemeClr val="tx1"/>
              </a:solidFill>
              <a:latin typeface="+mn-lt"/>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in)">
                                      <p:cBhvr>
                                        <p:cTn id="12" dur="2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ox(in)">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ox(in)">
                                      <p:cBhvr>
                                        <p:cTn id="22" dur="2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ox(in)">
                                      <p:cBhvr>
                                        <p:cTn id="27" dur="2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739" y="371366"/>
            <a:ext cx="7929372" cy="646331"/>
          </a:xfrm>
        </p:spPr>
        <p:txBody>
          <a:bodyPr/>
          <a:lstStyle/>
          <a:p>
            <a:r>
              <a:rPr lang="zh-CN" altLang="zh-CN"/>
              <a:t>图存储结构选择原则</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sp>
        <p:nvSpPr>
          <p:cNvPr id="4" name="矩形 3"/>
          <p:cNvSpPr/>
          <p:nvPr/>
        </p:nvSpPr>
        <p:spPr>
          <a:xfrm>
            <a:off x="522212" y="1305342"/>
            <a:ext cx="8099577" cy="4708981"/>
          </a:xfrm>
          <a:prstGeom prst="rect">
            <a:avLst/>
          </a:prstGeom>
        </p:spPr>
        <p:txBody>
          <a:bodyPr>
            <a:spAutoFit/>
          </a:bodyPr>
          <a:lstStyle/>
          <a:p>
            <a:pPr algn="l">
              <a:lnSpc>
                <a:spcPct val="150000"/>
              </a:lnSpc>
              <a:buFont typeface="Arial" panose="020B0604020202020204" pitchFamily="34" charset="0"/>
              <a:buChar char="•"/>
            </a:pPr>
            <a:r>
              <a:rPr kumimoji="1" lang="en-US" altLang="zh-CN" sz="2000" dirty="0" smtClean="0">
                <a:solidFill>
                  <a:schemeClr val="tx1"/>
                </a:solidFill>
                <a:latin typeface="+mn-lt"/>
                <a:ea typeface="黑体" panose="02010609060101010101" charset="-122"/>
              </a:rPr>
              <a:t> </a:t>
            </a:r>
            <a:r>
              <a:rPr kumimoji="1" lang="zh-CN" altLang="zh-CN" sz="2000" dirty="0" smtClean="0">
                <a:solidFill>
                  <a:schemeClr val="tx1"/>
                </a:solidFill>
                <a:latin typeface="+mn-lt"/>
                <a:ea typeface="黑体" panose="02010609060101010101" charset="-122"/>
              </a:rPr>
              <a:t>图</a:t>
            </a:r>
            <a:r>
              <a:rPr kumimoji="1" lang="zh-CN" altLang="zh-CN" sz="2000" dirty="0">
                <a:solidFill>
                  <a:schemeClr val="tx1"/>
                </a:solidFill>
                <a:latin typeface="+mn-lt"/>
                <a:ea typeface="黑体" panose="02010609060101010101" charset="-122"/>
              </a:rPr>
              <a:t>的邻接矩阵、边集数组、邻接表、十字链表、邻接多重表，各种存储表示各有利弊，具体应用时，要根据图的</a:t>
            </a:r>
            <a:r>
              <a:rPr kumimoji="1" lang="zh-CN" altLang="zh-CN" sz="2000" u="sng" dirty="0">
                <a:solidFill>
                  <a:srgbClr val="0070C0"/>
                </a:solidFill>
                <a:latin typeface="+mn-lt"/>
                <a:ea typeface="黑体" panose="02010609060101010101" charset="-122"/>
              </a:rPr>
              <a:t>稠密和稀疏程度</a:t>
            </a:r>
            <a:r>
              <a:rPr kumimoji="1" lang="zh-CN" altLang="zh-CN" sz="2000" dirty="0">
                <a:solidFill>
                  <a:schemeClr val="tx1"/>
                </a:solidFill>
                <a:latin typeface="+mn-lt"/>
                <a:ea typeface="黑体" panose="02010609060101010101" charset="-122"/>
              </a:rPr>
              <a:t>以及</a:t>
            </a:r>
            <a:r>
              <a:rPr kumimoji="1" lang="zh-CN" altLang="zh-CN" sz="2000" u="sng" dirty="0">
                <a:solidFill>
                  <a:srgbClr val="0070C0"/>
                </a:solidFill>
                <a:latin typeface="+mn-lt"/>
                <a:ea typeface="黑体" panose="02010609060101010101" charset="-122"/>
              </a:rPr>
              <a:t>运算的要求</a:t>
            </a:r>
            <a:r>
              <a:rPr kumimoji="1" lang="zh-CN" altLang="zh-CN" sz="2000" dirty="0">
                <a:solidFill>
                  <a:schemeClr val="tx1"/>
                </a:solidFill>
                <a:latin typeface="+mn-lt"/>
                <a:ea typeface="黑体" panose="02010609060101010101" charset="-122"/>
              </a:rPr>
              <a:t>进行选择。</a:t>
            </a:r>
            <a:endParaRPr kumimoji="1" lang="zh-CN" altLang="zh-CN" sz="2000" dirty="0">
              <a:solidFill>
                <a:schemeClr val="tx1"/>
              </a:solidFill>
              <a:latin typeface="+mn-lt"/>
              <a:ea typeface="黑体" panose="02010609060101010101" charset="-122"/>
            </a:endParaRPr>
          </a:p>
          <a:p>
            <a:pPr algn="l">
              <a:lnSpc>
                <a:spcPct val="150000"/>
              </a:lnSpc>
              <a:buFont typeface="Arial" panose="020B0604020202020204" pitchFamily="34" charset="0"/>
              <a:buChar char="•"/>
            </a:pPr>
            <a:r>
              <a:rPr kumimoji="1" lang="en-US" altLang="zh-CN" sz="2000" dirty="0" smtClean="0">
                <a:solidFill>
                  <a:schemeClr val="tx1"/>
                </a:solidFill>
                <a:latin typeface="+mn-lt"/>
                <a:ea typeface="黑体" panose="02010609060101010101" charset="-122"/>
              </a:rPr>
              <a:t> </a:t>
            </a:r>
            <a:r>
              <a:rPr kumimoji="1" lang="zh-CN" altLang="zh-CN" sz="2000" dirty="0" smtClean="0">
                <a:solidFill>
                  <a:schemeClr val="tx1"/>
                </a:solidFill>
                <a:latin typeface="+mn-lt"/>
                <a:ea typeface="黑体" panose="02010609060101010101" charset="-122"/>
              </a:rPr>
              <a:t>邻接矩阵</a:t>
            </a:r>
            <a:r>
              <a:rPr kumimoji="1" lang="zh-CN" altLang="zh-CN" sz="2000" dirty="0">
                <a:solidFill>
                  <a:schemeClr val="tx1"/>
                </a:solidFill>
                <a:latin typeface="+mn-lt"/>
                <a:ea typeface="黑体" panose="02010609060101010101" charset="-122"/>
              </a:rPr>
              <a:t>是不错的一种图存储结构，但对于</a:t>
            </a:r>
            <a:r>
              <a:rPr kumimoji="1" lang="zh-CN" altLang="zh-CN" sz="2000" dirty="0">
                <a:solidFill>
                  <a:srgbClr val="FF0000"/>
                </a:solidFill>
                <a:latin typeface="+mn-lt"/>
                <a:ea typeface="黑体" panose="02010609060101010101" charset="-122"/>
              </a:rPr>
              <a:t>边数相对顶点数较少的图</a:t>
            </a:r>
            <a:r>
              <a:rPr kumimoji="1" lang="zh-CN" altLang="zh-CN" sz="2000" dirty="0">
                <a:solidFill>
                  <a:schemeClr val="tx1"/>
                </a:solidFill>
                <a:latin typeface="+mn-lt"/>
                <a:ea typeface="黑体" panose="02010609060101010101" charset="-122"/>
              </a:rPr>
              <a:t>，这种存储方式空间浪费较大，此时可以</a:t>
            </a:r>
            <a:r>
              <a:rPr kumimoji="1" lang="zh-CN" altLang="zh-CN" sz="2000" dirty="0">
                <a:solidFill>
                  <a:srgbClr val="FF0000"/>
                </a:solidFill>
                <a:latin typeface="+mn-lt"/>
                <a:ea typeface="黑体" panose="02010609060101010101" charset="-122"/>
              </a:rPr>
              <a:t>采用邻接表的形式存储</a:t>
            </a:r>
            <a:r>
              <a:rPr kumimoji="1" lang="zh-CN" altLang="zh-CN" sz="2000" dirty="0">
                <a:solidFill>
                  <a:schemeClr val="tx1"/>
                </a:solidFill>
                <a:latin typeface="+mn-lt"/>
                <a:ea typeface="黑体" panose="02010609060101010101" charset="-122"/>
              </a:rPr>
              <a:t>，邻接表是数组与链表相结合的存储方法。</a:t>
            </a:r>
            <a:r>
              <a:rPr kumimoji="1" lang="zh-CN" altLang="zh-CN" sz="2000" dirty="0">
                <a:solidFill>
                  <a:srgbClr val="FF0000"/>
                </a:solidFill>
                <a:latin typeface="+mn-lt"/>
                <a:ea typeface="黑体" panose="02010609060101010101" charset="-122"/>
              </a:rPr>
              <a:t>边集数组、邻接表适合表示稀疏图</a:t>
            </a:r>
            <a:r>
              <a:rPr kumimoji="1" lang="zh-CN" altLang="zh-CN" sz="2000" dirty="0">
                <a:solidFill>
                  <a:schemeClr val="tx1"/>
                </a:solidFill>
                <a:latin typeface="+mn-lt"/>
                <a:ea typeface="黑体" panose="02010609060101010101" charset="-122"/>
              </a:rPr>
              <a:t>。</a:t>
            </a:r>
            <a:r>
              <a:rPr kumimoji="1" lang="zh-CN" altLang="zh-CN" sz="2000" dirty="0">
                <a:solidFill>
                  <a:srgbClr val="FF0000"/>
                </a:solidFill>
                <a:latin typeface="+mn-lt"/>
                <a:ea typeface="黑体" panose="02010609060101010101" charset="-122"/>
              </a:rPr>
              <a:t>邻接矩阵适合表示稠密图</a:t>
            </a:r>
            <a:r>
              <a:rPr kumimoji="1" lang="zh-CN" altLang="zh-CN" sz="2000" dirty="0">
                <a:solidFill>
                  <a:schemeClr val="tx1"/>
                </a:solidFill>
                <a:latin typeface="+mn-lt"/>
                <a:ea typeface="黑体" panose="02010609060101010101" charset="-122"/>
              </a:rPr>
              <a:t>。</a:t>
            </a:r>
            <a:endParaRPr kumimoji="1" lang="zh-CN" altLang="zh-CN" sz="2000" dirty="0">
              <a:solidFill>
                <a:schemeClr val="tx1"/>
              </a:solidFill>
              <a:latin typeface="+mn-lt"/>
              <a:ea typeface="黑体" panose="02010609060101010101" charset="-122"/>
            </a:endParaRPr>
          </a:p>
          <a:p>
            <a:pPr algn="l">
              <a:lnSpc>
                <a:spcPct val="150000"/>
              </a:lnSpc>
              <a:buFont typeface="Arial" panose="020B0604020202020204" pitchFamily="34" charset="0"/>
              <a:buChar char="•"/>
            </a:pPr>
            <a:r>
              <a:rPr kumimoji="1" lang="en-US" altLang="zh-CN" sz="2000" dirty="0" smtClean="0">
                <a:solidFill>
                  <a:schemeClr val="tx1"/>
                </a:solidFill>
                <a:latin typeface="+mn-lt"/>
                <a:ea typeface="黑体" panose="02010609060101010101" charset="-122"/>
              </a:rPr>
              <a:t> </a:t>
            </a:r>
            <a:r>
              <a:rPr kumimoji="1" lang="zh-CN" altLang="zh-CN" sz="2000" dirty="0" smtClean="0">
                <a:solidFill>
                  <a:schemeClr val="tx1"/>
                </a:solidFill>
                <a:latin typeface="+mn-lt"/>
                <a:ea typeface="黑体" panose="02010609060101010101" charset="-122"/>
              </a:rPr>
              <a:t>对于</a:t>
            </a:r>
            <a:r>
              <a:rPr kumimoji="1" lang="zh-CN" altLang="zh-CN" sz="2000" dirty="0">
                <a:solidFill>
                  <a:schemeClr val="tx1"/>
                </a:solidFill>
                <a:latin typeface="+mn-lt"/>
                <a:ea typeface="黑体" panose="02010609060101010101" charset="-122"/>
              </a:rPr>
              <a:t>有向图来说，邻接表只关心了出度问题，想了解入度就必须遍历整个图，反之，逆邻接表解决了入度却不了解出度情况，十字链表是把邻接表和逆邻接表结合起来的存储形式。图的存储方法总结见表</a:t>
            </a:r>
            <a:r>
              <a:rPr kumimoji="1" lang="en-US" altLang="zh-CN" sz="2000" dirty="0">
                <a:solidFill>
                  <a:schemeClr val="tx1"/>
                </a:solidFill>
                <a:latin typeface="+mn-lt"/>
                <a:ea typeface="黑体" panose="02010609060101010101" charset="-122"/>
              </a:rPr>
              <a:t>6.2</a:t>
            </a:r>
            <a:r>
              <a:rPr kumimoji="1" lang="zh-CN" altLang="zh-CN" sz="2000" dirty="0">
                <a:solidFill>
                  <a:schemeClr val="tx1"/>
                </a:solidFill>
                <a:latin typeface="+mn-lt"/>
                <a:ea typeface="黑体" panose="02010609060101010101" charset="-122"/>
              </a:rPr>
              <a:t>。</a:t>
            </a:r>
            <a:endParaRPr kumimoji="1" lang="zh-CN" altLang="en-US" sz="2000" dirty="0">
              <a:solidFill>
                <a:schemeClr val="tx1"/>
              </a:solidFill>
              <a:latin typeface="+mn-lt"/>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a:t>存储结构归结</a:t>
            </a:r>
            <a:r>
              <a:rPr lang="zh-CN" altLang="en-US" smtClean="0"/>
              <a:t>比较</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ea typeface="黑体" panose="02010609060101010101" charset="-122"/>
              </a:rPr>
            </a:fld>
            <a:endParaRPr lang="en-US" altLang="zh-CN">
              <a:ea typeface="黑体" panose="02010609060101010101" charset="-122"/>
            </a:endParaRPr>
          </a:p>
        </p:txBody>
      </p:sp>
      <p:graphicFrame>
        <p:nvGraphicFramePr>
          <p:cNvPr id="6" name="表格 5"/>
          <p:cNvGraphicFramePr>
            <a:graphicFrameLocks noGrp="1"/>
          </p:cNvGraphicFramePr>
          <p:nvPr/>
        </p:nvGraphicFramePr>
        <p:xfrm>
          <a:off x="251520" y="1844824"/>
          <a:ext cx="8712968" cy="3835487"/>
        </p:xfrm>
        <a:graphic>
          <a:graphicData uri="http://schemas.openxmlformats.org/drawingml/2006/table">
            <a:tbl>
              <a:tblPr>
                <a:tableStyleId>{5940675A-B579-460E-94D1-54222C63F5DA}</a:tableStyleId>
              </a:tblPr>
              <a:tblGrid>
                <a:gridCol w="864096"/>
                <a:gridCol w="864096"/>
                <a:gridCol w="2880320"/>
                <a:gridCol w="2808312"/>
                <a:gridCol w="1296144"/>
              </a:tblGrid>
              <a:tr h="603736">
                <a:tc>
                  <a:txBody>
                    <a:bodyPr/>
                    <a:lstStyle/>
                    <a:p>
                      <a:pPr algn="ctr">
                        <a:spcAft>
                          <a:spcPts val="0"/>
                        </a:spcAft>
                      </a:pPr>
                      <a:r>
                        <a:rPr lang="zh-CN" sz="1800" kern="100" dirty="0" smtClean="0">
                          <a:effectLst/>
                        </a:rPr>
                        <a:t>存储</a:t>
                      </a:r>
                      <a:endParaRPr lang="en-US" altLang="zh-CN" sz="1800" kern="100" dirty="0" smtClean="0">
                        <a:effectLst/>
                      </a:endParaRPr>
                    </a:p>
                    <a:p>
                      <a:pPr algn="ctr">
                        <a:spcAft>
                          <a:spcPts val="0"/>
                        </a:spcAft>
                      </a:pPr>
                      <a:r>
                        <a:rPr lang="zh-CN" sz="1800" kern="100" dirty="0" smtClean="0">
                          <a:effectLst/>
                        </a:rPr>
                        <a:t>方法</a:t>
                      </a:r>
                      <a:endParaRPr lang="zh-CN" sz="2400" b="1" kern="100" dirty="0">
                        <a:solidFill>
                          <a:schemeClr val="tx1"/>
                        </a:solidFill>
                        <a:effectLst/>
                        <a:latin typeface="黑体" panose="02010609060101010101" charset="-122"/>
                        <a:ea typeface="黑体" panose="02010609060101010101" charset="-122"/>
                        <a:cs typeface="Lucida Console" panose="020B0609040504020204"/>
                      </a:endParaRPr>
                    </a:p>
                  </a:txBody>
                  <a:tcPr marL="68580" marR="68580" marT="0" marB="0" anchor="ctr"/>
                </a:tc>
                <a:tc>
                  <a:txBody>
                    <a:bodyPr/>
                    <a:lstStyle/>
                    <a:p>
                      <a:pPr algn="ctr">
                        <a:spcAft>
                          <a:spcPts val="0"/>
                        </a:spcAft>
                      </a:pPr>
                      <a:r>
                        <a:rPr lang="zh-CN" sz="1800" kern="100" smtClean="0">
                          <a:effectLst/>
                        </a:rPr>
                        <a:t>实现</a:t>
                      </a:r>
                      <a:endParaRPr lang="en-US" altLang="zh-CN" sz="1800" kern="100" smtClean="0">
                        <a:effectLst/>
                      </a:endParaRPr>
                    </a:p>
                    <a:p>
                      <a:pPr algn="ctr">
                        <a:spcAft>
                          <a:spcPts val="0"/>
                        </a:spcAft>
                      </a:pPr>
                      <a:r>
                        <a:rPr lang="zh-CN" sz="1800" kern="100" smtClean="0">
                          <a:effectLst/>
                        </a:rPr>
                        <a:t>方法</a:t>
                      </a:r>
                      <a:endParaRPr lang="zh-CN" sz="2400" b="1" kern="100">
                        <a:solidFill>
                          <a:schemeClr val="tx1"/>
                        </a:solidFill>
                        <a:effectLst/>
                        <a:latin typeface="黑体" panose="02010609060101010101" charset="-122"/>
                        <a:ea typeface="黑体" panose="02010609060101010101" charset="-122"/>
                        <a:cs typeface="Lucida Console" panose="020B0609040504020204"/>
                      </a:endParaRPr>
                    </a:p>
                  </a:txBody>
                  <a:tcPr marL="68580" marR="68580" marT="0" marB="0" anchor="ctr"/>
                </a:tc>
                <a:tc>
                  <a:txBody>
                    <a:bodyPr/>
                    <a:lstStyle/>
                    <a:p>
                      <a:pPr algn="ctr">
                        <a:spcAft>
                          <a:spcPts val="0"/>
                        </a:spcAft>
                      </a:pPr>
                      <a:r>
                        <a:rPr lang="zh-CN" sz="1800" kern="100">
                          <a:effectLst/>
                        </a:rPr>
                        <a:t>优点</a:t>
                      </a:r>
                      <a:endParaRPr lang="zh-CN" sz="2400" b="1" kern="100">
                        <a:solidFill>
                          <a:schemeClr val="tx1"/>
                        </a:solidFill>
                        <a:effectLst/>
                        <a:latin typeface="黑体" panose="02010609060101010101" charset="-122"/>
                        <a:ea typeface="黑体" panose="02010609060101010101" charset="-122"/>
                        <a:cs typeface="Lucida Console" panose="020B0609040504020204"/>
                      </a:endParaRPr>
                    </a:p>
                  </a:txBody>
                  <a:tcPr marL="68580" marR="68580" marT="0" marB="0" anchor="ctr"/>
                </a:tc>
                <a:tc>
                  <a:txBody>
                    <a:bodyPr/>
                    <a:lstStyle/>
                    <a:p>
                      <a:pPr algn="ctr">
                        <a:spcAft>
                          <a:spcPts val="0"/>
                        </a:spcAft>
                      </a:pPr>
                      <a:r>
                        <a:rPr lang="zh-CN" sz="1800" kern="100">
                          <a:effectLst/>
                        </a:rPr>
                        <a:t>缺点</a:t>
                      </a:r>
                      <a:endParaRPr lang="zh-CN" sz="2400" b="1" kern="100">
                        <a:solidFill>
                          <a:schemeClr val="tx1"/>
                        </a:solidFill>
                        <a:effectLst/>
                        <a:latin typeface="黑体" panose="02010609060101010101" charset="-122"/>
                        <a:ea typeface="黑体" panose="02010609060101010101" charset="-122"/>
                        <a:cs typeface="Lucida Console" panose="020B0609040504020204"/>
                      </a:endParaRPr>
                    </a:p>
                  </a:txBody>
                  <a:tcPr marL="68580" marR="68580" marT="0" marB="0" anchor="ctr"/>
                </a:tc>
                <a:tc>
                  <a:txBody>
                    <a:bodyPr/>
                    <a:lstStyle/>
                    <a:p>
                      <a:pPr algn="ctr">
                        <a:spcAft>
                          <a:spcPts val="0"/>
                        </a:spcAft>
                      </a:pPr>
                      <a:r>
                        <a:rPr lang="zh-CN" altLang="en-US" sz="1800" kern="100" smtClean="0">
                          <a:effectLst/>
                        </a:rPr>
                        <a:t>空间</a:t>
                      </a:r>
                      <a:endParaRPr lang="en-US" altLang="zh-CN" sz="1800" kern="100" smtClean="0">
                        <a:effectLst/>
                      </a:endParaRPr>
                    </a:p>
                    <a:p>
                      <a:pPr algn="ctr">
                        <a:spcAft>
                          <a:spcPts val="0"/>
                        </a:spcAft>
                      </a:pPr>
                      <a:r>
                        <a:rPr lang="zh-CN" sz="1800" kern="100" smtClean="0">
                          <a:effectLst/>
                        </a:rPr>
                        <a:t>复杂</a:t>
                      </a:r>
                      <a:r>
                        <a:rPr lang="zh-CN" sz="1800" kern="100">
                          <a:effectLst/>
                        </a:rPr>
                        <a:t>度</a:t>
                      </a:r>
                      <a:endParaRPr lang="zh-CN" sz="2400" b="1" kern="100">
                        <a:solidFill>
                          <a:schemeClr val="tx1"/>
                        </a:solidFill>
                        <a:effectLst/>
                        <a:latin typeface="黑体" panose="02010609060101010101" charset="-122"/>
                        <a:ea typeface="黑体" panose="02010609060101010101" charset="-122"/>
                        <a:cs typeface="Lucida Console" panose="020B0609040504020204"/>
                      </a:endParaRPr>
                    </a:p>
                  </a:txBody>
                  <a:tcPr marL="68580" marR="68580" marT="0" marB="0" anchor="ctr"/>
                </a:tc>
              </a:tr>
              <a:tr h="561983">
                <a:tc>
                  <a:txBody>
                    <a:bodyPr/>
                    <a:lstStyle/>
                    <a:p>
                      <a:pPr algn="just">
                        <a:spcAft>
                          <a:spcPts val="0"/>
                        </a:spcAft>
                      </a:pPr>
                      <a:r>
                        <a:rPr lang="zh-CN" sz="1800" kern="100" smtClean="0">
                          <a:effectLst/>
                        </a:rPr>
                        <a:t>邻接</a:t>
                      </a:r>
                      <a:endParaRPr lang="en-US" altLang="zh-CN" sz="1800" kern="100" smtClean="0">
                        <a:effectLst/>
                      </a:endParaRPr>
                    </a:p>
                    <a:p>
                      <a:pPr algn="just">
                        <a:spcAft>
                          <a:spcPts val="0"/>
                        </a:spcAft>
                      </a:pPr>
                      <a:r>
                        <a:rPr lang="zh-CN" sz="1800" kern="100" smtClean="0">
                          <a:effectLst/>
                        </a:rPr>
                        <a:t>矩阵</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zh-CN" sz="1800" kern="100">
                          <a:effectLst/>
                        </a:rPr>
                        <a:t>二</a:t>
                      </a:r>
                      <a:r>
                        <a:rPr lang="zh-CN" sz="1800" kern="100" smtClean="0">
                          <a:effectLst/>
                        </a:rPr>
                        <a:t>维</a:t>
                      </a:r>
                      <a:endParaRPr lang="en-US" altLang="zh-CN" sz="1800" kern="100" smtClean="0">
                        <a:effectLst/>
                      </a:endParaRPr>
                    </a:p>
                    <a:p>
                      <a:pPr algn="just">
                        <a:spcAft>
                          <a:spcPts val="0"/>
                        </a:spcAft>
                      </a:pPr>
                      <a:r>
                        <a:rPr lang="zh-CN" sz="1800" kern="100" smtClean="0">
                          <a:effectLst/>
                        </a:rPr>
                        <a:t>数组</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en-US" sz="1800" kern="100" smtClean="0">
                          <a:effectLst/>
                        </a:rPr>
                        <a:t>. </a:t>
                      </a:r>
                      <a:r>
                        <a:rPr lang="zh-CN" sz="1800" kern="100">
                          <a:effectLst/>
                        </a:rPr>
                        <a:t>易判断两点间的关系</a:t>
                      </a:r>
                      <a:endParaRPr lang="zh-CN" sz="2400" kern="100">
                        <a:effectLst/>
                      </a:endParaRPr>
                    </a:p>
                    <a:p>
                      <a:pPr algn="just">
                        <a:spcAft>
                          <a:spcPts val="0"/>
                        </a:spcAft>
                      </a:pPr>
                      <a:r>
                        <a:rPr lang="en-US" sz="1800" kern="100" smtClean="0">
                          <a:effectLst/>
                        </a:rPr>
                        <a:t>. </a:t>
                      </a:r>
                      <a:r>
                        <a:rPr lang="zh-CN" sz="1800" kern="100">
                          <a:effectLst/>
                        </a:rPr>
                        <a:t>容易求得顶点的度</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zh-CN" sz="1800" kern="100">
                          <a:effectLst/>
                        </a:rPr>
                        <a:t>占用空间大</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en-US" sz="1800" kern="100" smtClean="0">
                          <a:effectLst/>
                        </a:rPr>
                        <a:t>O(n</a:t>
                      </a:r>
                      <a:r>
                        <a:rPr lang="en-US" sz="1800" kern="100" baseline="30000" smtClean="0">
                          <a:effectLst/>
                        </a:rPr>
                        <a:t>2</a:t>
                      </a:r>
                      <a:r>
                        <a:rPr lang="en-US" sz="1800" kern="100" smtClean="0">
                          <a:effectLst/>
                        </a:rPr>
                        <a:t>)</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r>
              <a:tr h="561983">
                <a:tc>
                  <a:txBody>
                    <a:bodyPr/>
                    <a:lstStyle/>
                    <a:p>
                      <a:pPr marL="0" algn="just" defTabSz="914400" rtl="0" eaLnBrk="1" latinLnBrk="0" hangingPunct="1">
                        <a:spcAft>
                          <a:spcPts val="0"/>
                        </a:spcAft>
                      </a:pPr>
                      <a:r>
                        <a:rPr lang="zh-CN" altLang="en-US" sz="1800" kern="100" smtClean="0">
                          <a:solidFill>
                            <a:srgbClr val="FF0000"/>
                          </a:solidFill>
                          <a:effectLst/>
                        </a:rPr>
                        <a:t>边集</a:t>
                      </a:r>
                      <a:endParaRPr lang="en-US" altLang="zh-CN" sz="1800" kern="100" smtClean="0">
                        <a:solidFill>
                          <a:srgbClr val="FF0000"/>
                        </a:solidFill>
                        <a:effectLst/>
                      </a:endParaRPr>
                    </a:p>
                    <a:p>
                      <a:pPr marL="0" algn="just" defTabSz="914400" rtl="0" eaLnBrk="1" latinLnBrk="0" hangingPunct="1">
                        <a:spcAft>
                          <a:spcPts val="0"/>
                        </a:spcAft>
                      </a:pPr>
                      <a:r>
                        <a:rPr lang="zh-CN" altLang="en-US" sz="1800" kern="100" smtClean="0">
                          <a:solidFill>
                            <a:srgbClr val="FF0000"/>
                          </a:solidFill>
                          <a:effectLst/>
                        </a:rPr>
                        <a:t>数组</a:t>
                      </a:r>
                      <a:endParaRPr lang="zh-CN" altLang="en-US" sz="1800" b="1" kern="100" smtClean="0">
                        <a:solidFill>
                          <a:srgbClr val="FF0000"/>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zh-CN" altLang="zh-CN" sz="1800" kern="100" dirty="0" smtClean="0">
                          <a:solidFill>
                            <a:srgbClr val="FF0000"/>
                          </a:solidFill>
                          <a:effectLst/>
                        </a:rPr>
                        <a:t>数组</a:t>
                      </a:r>
                      <a:endParaRPr lang="zh-CN" altLang="zh-CN" sz="2400" b="1" kern="100" dirty="0" smtClean="0">
                        <a:solidFill>
                          <a:srgbClr val="FF0000"/>
                        </a:solidFill>
                        <a:effectLst/>
                        <a:latin typeface="+mn-lt"/>
                        <a:ea typeface="+mn-ea"/>
                        <a:cs typeface="Arial" panose="020B0604020202020204" pitchFamily="34" charset="0"/>
                      </a:endParaRPr>
                    </a:p>
                  </a:txBody>
                  <a:tcPr marL="68580" marR="68580" marT="0"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800" kern="100" smtClean="0">
                          <a:solidFill>
                            <a:srgbClr val="FF0000"/>
                          </a:solidFill>
                          <a:effectLst/>
                        </a:rPr>
                        <a:t>. </a:t>
                      </a:r>
                      <a:r>
                        <a:rPr lang="zh-CN" altLang="zh-CN" sz="1800" kern="100" smtClean="0">
                          <a:solidFill>
                            <a:srgbClr val="FF0000"/>
                          </a:solidFill>
                          <a:effectLst/>
                        </a:rPr>
                        <a:t>空间要求较小</a:t>
                      </a:r>
                      <a:endParaRPr lang="zh-CN" altLang="zh-CN" sz="2400" b="1" kern="100" smtClean="0">
                        <a:solidFill>
                          <a:srgbClr val="FF0000"/>
                        </a:solidFill>
                        <a:effectLst/>
                        <a:latin typeface="+mn-lt"/>
                        <a:ea typeface="+mn-ea"/>
                        <a:cs typeface="Arial" panose="020B0604020202020204" pitchFamily="34" charset="0"/>
                      </a:endParaRPr>
                    </a:p>
                  </a:txBody>
                  <a:tcPr marL="68580" marR="68580" marT="0" marB="0" anchor="ctr"/>
                </a:tc>
                <a:tc>
                  <a:txBody>
                    <a:bodyPr/>
                    <a:lstStyle/>
                    <a:p>
                      <a:pPr algn="just">
                        <a:spcAft>
                          <a:spcPts val="0"/>
                        </a:spcAft>
                      </a:pPr>
                      <a:r>
                        <a:rPr lang="en-US" altLang="zh-CN" sz="1800" kern="100" smtClean="0">
                          <a:solidFill>
                            <a:srgbClr val="FF0000"/>
                          </a:solidFill>
                          <a:effectLst/>
                        </a:rPr>
                        <a:t>. </a:t>
                      </a:r>
                      <a:r>
                        <a:rPr lang="zh-CN" altLang="zh-CN" sz="1800" kern="100" smtClean="0">
                          <a:solidFill>
                            <a:srgbClr val="FF0000"/>
                          </a:solidFill>
                          <a:effectLst/>
                        </a:rPr>
                        <a:t>不易判断两点间的关系</a:t>
                      </a:r>
                      <a:endParaRPr lang="zh-CN" altLang="zh-CN" sz="2400" kern="100" smtClean="0">
                        <a:solidFill>
                          <a:srgbClr val="FF0000"/>
                        </a:solidFill>
                        <a:effectLst/>
                      </a:endParaRPr>
                    </a:p>
                    <a:p>
                      <a:pPr algn="just">
                        <a:spcAft>
                          <a:spcPts val="0"/>
                        </a:spcAft>
                      </a:pPr>
                      <a:r>
                        <a:rPr lang="en-US" altLang="zh-CN" sz="1800" kern="100" smtClean="0">
                          <a:solidFill>
                            <a:srgbClr val="FF0000"/>
                          </a:solidFill>
                          <a:effectLst/>
                        </a:rPr>
                        <a:t>. </a:t>
                      </a:r>
                      <a:r>
                        <a:rPr lang="zh-CN" altLang="zh-CN" sz="1800" kern="100" smtClean="0">
                          <a:solidFill>
                            <a:srgbClr val="FF0000"/>
                          </a:solidFill>
                          <a:effectLst/>
                        </a:rPr>
                        <a:t>不易得到顶点的度</a:t>
                      </a:r>
                      <a:endParaRPr lang="zh-CN" altLang="zh-CN" sz="2400" b="1" kern="100" smtClean="0">
                        <a:solidFill>
                          <a:srgbClr val="FF0000"/>
                        </a:solidFill>
                        <a:effectLst/>
                        <a:latin typeface="+mn-lt"/>
                        <a:ea typeface="+mn-ea"/>
                        <a:cs typeface="Arial" panose="020B0604020202020204" pitchFamily="34" charset="0"/>
                      </a:endParaRPr>
                    </a:p>
                  </a:txBody>
                  <a:tcPr marL="68580" marR="68580" marT="0"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altLang="zh-CN" sz="1800" kern="100" smtClean="0">
                          <a:solidFill>
                            <a:srgbClr val="FF0000"/>
                          </a:solidFill>
                          <a:effectLst/>
                        </a:rPr>
                        <a:t>O(n+e)</a:t>
                      </a:r>
                      <a:endParaRPr lang="zh-CN" altLang="zh-CN" sz="2400" b="1" kern="100" smtClean="0">
                        <a:solidFill>
                          <a:srgbClr val="FF0000"/>
                        </a:solidFill>
                        <a:effectLst/>
                        <a:latin typeface="+mn-lt"/>
                        <a:ea typeface="+mn-ea"/>
                        <a:cs typeface="Arial" panose="020B0604020202020204" pitchFamily="34" charset="0"/>
                      </a:endParaRPr>
                    </a:p>
                  </a:txBody>
                  <a:tcPr marL="68580" marR="68580" marT="0" marB="0" anchor="ctr"/>
                </a:tc>
              </a:tr>
              <a:tr h="739633">
                <a:tc>
                  <a:txBody>
                    <a:bodyPr/>
                    <a:lstStyle/>
                    <a:p>
                      <a:pPr algn="just">
                        <a:spcAft>
                          <a:spcPts val="0"/>
                        </a:spcAft>
                      </a:pPr>
                      <a:r>
                        <a:rPr lang="zh-CN" sz="1800" kern="100">
                          <a:effectLst/>
                        </a:rPr>
                        <a:t>邻接表</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zh-CN" sz="1800" kern="100">
                          <a:effectLst/>
                        </a:rPr>
                        <a:t>链表</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en-US" sz="1800" kern="100" smtClean="0">
                          <a:effectLst/>
                        </a:rPr>
                        <a:t>. </a:t>
                      </a:r>
                      <a:r>
                        <a:rPr lang="zh-CN" sz="1800" kern="100">
                          <a:effectLst/>
                        </a:rPr>
                        <a:t>节省空间</a:t>
                      </a:r>
                      <a:endParaRPr lang="zh-CN" sz="2400" kern="100">
                        <a:effectLst/>
                      </a:endParaRPr>
                    </a:p>
                    <a:p>
                      <a:pPr algn="just">
                        <a:spcAft>
                          <a:spcPts val="0"/>
                        </a:spcAft>
                      </a:pPr>
                      <a:r>
                        <a:rPr lang="en-US" sz="1800" kern="100" smtClean="0">
                          <a:effectLst/>
                        </a:rPr>
                        <a:t>. </a:t>
                      </a:r>
                      <a:r>
                        <a:rPr lang="zh-CN" sz="1800" kern="100">
                          <a:effectLst/>
                        </a:rPr>
                        <a:t>易得到顶点的出度</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en-US" sz="1800" kern="100" smtClean="0">
                          <a:effectLst/>
                        </a:rPr>
                        <a:t>. </a:t>
                      </a:r>
                      <a:r>
                        <a:rPr lang="zh-CN" sz="1800" kern="100">
                          <a:effectLst/>
                        </a:rPr>
                        <a:t>不易判断两点间的关系</a:t>
                      </a:r>
                      <a:endParaRPr lang="zh-CN" sz="2400" kern="100">
                        <a:effectLst/>
                      </a:endParaRPr>
                    </a:p>
                    <a:p>
                      <a:pPr algn="just">
                        <a:spcAft>
                          <a:spcPts val="0"/>
                        </a:spcAft>
                      </a:pPr>
                      <a:r>
                        <a:rPr lang="en-US" sz="1800" kern="100" smtClean="0">
                          <a:effectLst/>
                        </a:rPr>
                        <a:t>. </a:t>
                      </a:r>
                      <a:r>
                        <a:rPr lang="zh-CN" sz="1800" kern="100">
                          <a:effectLst/>
                        </a:rPr>
                        <a:t>不易得到顶点的入度</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en-US" sz="1800" kern="100" smtClean="0">
                          <a:effectLst/>
                        </a:rPr>
                        <a:t>O(n+</a:t>
                      </a:r>
                      <a:r>
                        <a:rPr lang="en-US" altLang="zh-CN" sz="1800" kern="100" smtClean="0">
                          <a:effectLst/>
                        </a:rPr>
                        <a:t>e</a:t>
                      </a:r>
                      <a:r>
                        <a:rPr lang="en-US" sz="1800" kern="100" smtClean="0">
                          <a:effectLst/>
                        </a:rPr>
                        <a:t>)</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r>
              <a:tr h="720080">
                <a:tc>
                  <a:txBody>
                    <a:bodyPr/>
                    <a:lstStyle/>
                    <a:p>
                      <a:pPr algn="just">
                        <a:spcAft>
                          <a:spcPts val="0"/>
                        </a:spcAft>
                      </a:pPr>
                      <a:r>
                        <a:rPr lang="zh-CN" sz="1800" kern="100" smtClean="0">
                          <a:effectLst/>
                        </a:rPr>
                        <a:t>十字</a:t>
                      </a:r>
                      <a:endParaRPr lang="en-US" altLang="zh-CN" sz="1800" kern="100" smtClean="0">
                        <a:effectLst/>
                      </a:endParaRPr>
                    </a:p>
                    <a:p>
                      <a:pPr algn="just">
                        <a:spcAft>
                          <a:spcPts val="0"/>
                        </a:spcAft>
                      </a:pPr>
                      <a:r>
                        <a:rPr lang="zh-CN" sz="1800" kern="100" smtClean="0">
                          <a:effectLst/>
                        </a:rPr>
                        <a:t>链表</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zh-CN" sz="1800" kern="100">
                          <a:effectLst/>
                        </a:rPr>
                        <a:t>链表</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en-US" sz="1800" kern="100" smtClean="0">
                          <a:effectLst/>
                        </a:rPr>
                        <a:t>. </a:t>
                      </a:r>
                      <a:r>
                        <a:rPr lang="zh-CN" sz="1800" kern="100">
                          <a:effectLst/>
                        </a:rPr>
                        <a:t>空间要求较小</a:t>
                      </a:r>
                      <a:endParaRPr lang="zh-CN" sz="2400" kern="100">
                        <a:effectLst/>
                      </a:endParaRPr>
                    </a:p>
                    <a:p>
                      <a:pPr algn="just">
                        <a:spcAft>
                          <a:spcPts val="0"/>
                        </a:spcAft>
                      </a:pPr>
                      <a:r>
                        <a:rPr lang="en-US" sz="1800" kern="100" smtClean="0">
                          <a:effectLst/>
                        </a:rPr>
                        <a:t>.</a:t>
                      </a:r>
                      <a:r>
                        <a:rPr lang="zh-CN" sz="1800" kern="100">
                          <a:effectLst/>
                        </a:rPr>
                        <a:t>易求得顶点的出度和入度</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zh-CN" sz="1800" kern="100">
                          <a:effectLst/>
                        </a:rPr>
                        <a:t>结构较复杂</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en-US" altLang="zh-CN" sz="1800" kern="100" smtClean="0">
                          <a:effectLst/>
                        </a:rPr>
                        <a:t>O(n+e)</a:t>
                      </a:r>
                      <a:endParaRPr lang="zh-CN" altLang="zh-CN" sz="2400" b="1" kern="100">
                        <a:solidFill>
                          <a:schemeClr val="tx1"/>
                        </a:solidFill>
                        <a:effectLst/>
                        <a:latin typeface="+mn-lt"/>
                        <a:ea typeface="+mn-ea"/>
                        <a:cs typeface="Arial" panose="020B0604020202020204" pitchFamily="34" charset="0"/>
                      </a:endParaRPr>
                    </a:p>
                  </a:txBody>
                  <a:tcPr marL="68580" marR="68580" marT="0" marB="0" anchor="ctr"/>
                </a:tc>
              </a:tr>
              <a:tr h="648072">
                <a:tc>
                  <a:txBody>
                    <a:bodyPr/>
                    <a:lstStyle/>
                    <a:p>
                      <a:pPr algn="just">
                        <a:spcAft>
                          <a:spcPts val="0"/>
                        </a:spcAft>
                      </a:pPr>
                      <a:r>
                        <a:rPr lang="zh-CN" sz="1800" kern="100">
                          <a:effectLst/>
                        </a:rPr>
                        <a:t>邻接多重表</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zh-CN" sz="1800" kern="100">
                          <a:effectLst/>
                        </a:rPr>
                        <a:t>链表</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en-US" sz="1800" kern="100" smtClean="0">
                          <a:effectLst/>
                        </a:rPr>
                        <a:t>. </a:t>
                      </a:r>
                      <a:r>
                        <a:rPr lang="zh-CN" sz="1800" kern="100">
                          <a:effectLst/>
                        </a:rPr>
                        <a:t>节省空间</a:t>
                      </a:r>
                      <a:endParaRPr lang="zh-CN" sz="2400" kern="100">
                        <a:effectLst/>
                      </a:endParaRPr>
                    </a:p>
                    <a:p>
                      <a:pPr algn="just">
                        <a:spcAft>
                          <a:spcPts val="0"/>
                        </a:spcAft>
                      </a:pPr>
                      <a:r>
                        <a:rPr lang="en-US" sz="1800" kern="100" smtClean="0">
                          <a:effectLst/>
                        </a:rPr>
                        <a:t>. </a:t>
                      </a:r>
                      <a:r>
                        <a:rPr lang="zh-CN" sz="1800" kern="100">
                          <a:effectLst/>
                        </a:rPr>
                        <a:t>易判断两点间的关系</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zh-CN" sz="1800" kern="100">
                          <a:effectLst/>
                        </a:rPr>
                        <a:t>结构较复杂</a:t>
                      </a:r>
                      <a:endParaRPr lang="zh-CN" sz="2400" b="1" kern="100">
                        <a:solidFill>
                          <a:schemeClr val="tx1"/>
                        </a:solidFill>
                        <a:effectLst/>
                        <a:latin typeface="Consolas" panose="020B0609020204030204"/>
                        <a:ea typeface="黑体" panose="02010609060101010101" charset="-122"/>
                        <a:cs typeface="Arial" panose="020B0604020202020204" pitchFamily="34" charset="0"/>
                      </a:endParaRPr>
                    </a:p>
                  </a:txBody>
                  <a:tcPr marL="68580" marR="68580" marT="0" marB="0" anchor="ctr"/>
                </a:tc>
                <a:tc>
                  <a:txBody>
                    <a:bodyPr/>
                    <a:lstStyle/>
                    <a:p>
                      <a:pPr algn="just">
                        <a:spcAft>
                          <a:spcPts val="0"/>
                        </a:spcAft>
                      </a:pPr>
                      <a:r>
                        <a:rPr lang="en-US" altLang="zh-CN" sz="1800" kern="100" dirty="0" smtClean="0">
                          <a:effectLst/>
                        </a:rPr>
                        <a:t>O(</a:t>
                      </a:r>
                      <a:r>
                        <a:rPr lang="en-US" altLang="zh-CN" sz="1800" kern="100" dirty="0" err="1" smtClean="0">
                          <a:effectLst/>
                        </a:rPr>
                        <a:t>n+e</a:t>
                      </a:r>
                      <a:r>
                        <a:rPr lang="en-US" altLang="zh-CN" sz="1800" kern="100" dirty="0" smtClean="0">
                          <a:effectLst/>
                        </a:rPr>
                        <a:t>)</a:t>
                      </a:r>
                      <a:endParaRPr lang="zh-CN" altLang="zh-CN" sz="2400" b="1" kern="100" dirty="0">
                        <a:solidFill>
                          <a:schemeClr val="tx1"/>
                        </a:solidFill>
                        <a:effectLst/>
                        <a:latin typeface="+mn-lt"/>
                        <a:ea typeface="+mn-ea"/>
                        <a:cs typeface="Arial" panose="020B0604020202020204" pitchFamily="34" charset="0"/>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接连接符 23"/>
          <p:cNvCxnSpPr>
            <a:cxnSpLocks noChangeShapeType="1"/>
          </p:cNvCxnSpPr>
          <p:nvPr/>
        </p:nvCxnSpPr>
        <p:spPr bwMode="auto">
          <a:xfrm>
            <a:off x="1903413" y="2538413"/>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7" name="直接连接符 27"/>
          <p:cNvCxnSpPr>
            <a:cxnSpLocks noChangeShapeType="1"/>
          </p:cNvCxnSpPr>
          <p:nvPr/>
        </p:nvCxnSpPr>
        <p:spPr bwMode="auto">
          <a:xfrm>
            <a:off x="1911350" y="3232150"/>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8" name="直接连接符 2"/>
          <p:cNvCxnSpPr>
            <a:cxnSpLocks noChangeShapeType="1"/>
          </p:cNvCxnSpPr>
          <p:nvPr/>
        </p:nvCxnSpPr>
        <p:spPr bwMode="auto">
          <a:xfrm>
            <a:off x="1911350" y="1844675"/>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文本框 19"/>
          <p:cNvSpPr txBox="1">
            <a:spLocks noChangeArrowheads="1"/>
          </p:cNvSpPr>
          <p:nvPr/>
        </p:nvSpPr>
        <p:spPr bwMode="auto">
          <a:xfrm>
            <a:off x="2167697" y="1460500"/>
            <a:ext cx="325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a:solidFill>
                  <a:schemeClr val="bg1">
                    <a:lumMod val="65000"/>
                  </a:schemeClr>
                </a:solidFill>
              </a:rPr>
              <a:t>实际问题中</a:t>
            </a:r>
            <a:r>
              <a:rPr lang="zh-CN" altLang="en-US" sz="2400" smtClean="0">
                <a:solidFill>
                  <a:schemeClr val="bg1">
                    <a:lumMod val="65000"/>
                  </a:schemeClr>
                </a:solidFill>
              </a:rPr>
              <a:t>的图及</a:t>
            </a:r>
            <a:r>
              <a:rPr lang="zh-CN" altLang="en-US" sz="2400">
                <a:solidFill>
                  <a:schemeClr val="bg1">
                    <a:lumMod val="65000"/>
                  </a:schemeClr>
                </a:solidFill>
              </a:rPr>
              <a:t>抽象</a:t>
            </a:r>
            <a:endParaRPr lang="en-US" altLang="zh-CN" sz="2400">
              <a:solidFill>
                <a:schemeClr val="bg1">
                  <a:lumMod val="65000"/>
                </a:schemeClr>
              </a:solidFill>
            </a:endParaRPr>
          </a:p>
        </p:txBody>
      </p:sp>
      <p:sp>
        <p:nvSpPr>
          <p:cNvPr id="6150" name="文本框 20"/>
          <p:cNvSpPr txBox="1">
            <a:spLocks noChangeArrowheads="1"/>
          </p:cNvSpPr>
          <p:nvPr/>
        </p:nvSpPr>
        <p:spPr bwMode="auto">
          <a:xfrm>
            <a:off x="2167697" y="2160588"/>
            <a:ext cx="2332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65000"/>
                  </a:schemeClr>
                </a:solidFill>
              </a:rPr>
              <a:t>图的</a:t>
            </a:r>
            <a:r>
              <a:rPr lang="zh-CN" altLang="en-US" sz="2400">
                <a:solidFill>
                  <a:schemeClr val="bg1">
                    <a:lumMod val="65000"/>
                  </a:schemeClr>
                </a:solidFill>
              </a:rPr>
              <a:t>逻辑结构</a:t>
            </a:r>
            <a:endParaRPr lang="zh-CN" altLang="zh-CN" sz="2400">
              <a:solidFill>
                <a:schemeClr val="bg1">
                  <a:lumMod val="65000"/>
                </a:schemeClr>
              </a:solidFill>
            </a:endParaRPr>
          </a:p>
        </p:txBody>
      </p:sp>
      <p:sp>
        <p:nvSpPr>
          <p:cNvPr id="6151" name="文本框 22"/>
          <p:cNvSpPr txBox="1">
            <a:spLocks noChangeArrowheads="1"/>
          </p:cNvSpPr>
          <p:nvPr/>
        </p:nvSpPr>
        <p:spPr bwMode="auto">
          <a:xfrm>
            <a:off x="2167697" y="2860675"/>
            <a:ext cx="295814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65000"/>
                  </a:schemeClr>
                </a:solidFill>
              </a:rPr>
              <a:t>图的</a:t>
            </a:r>
            <a:r>
              <a:rPr lang="zh-CN" altLang="en-US" sz="2400">
                <a:solidFill>
                  <a:schemeClr val="bg1">
                    <a:lumMod val="65000"/>
                  </a:schemeClr>
                </a:solidFill>
              </a:rPr>
              <a:t>存储</a:t>
            </a:r>
            <a:r>
              <a:rPr lang="zh-CN" altLang="en-US" sz="2400" smtClean="0">
                <a:solidFill>
                  <a:schemeClr val="bg1">
                    <a:lumMod val="65000"/>
                  </a:schemeClr>
                </a:solidFill>
              </a:rPr>
              <a:t>结构及实现</a:t>
            </a:r>
            <a:endParaRPr lang="zh-CN" altLang="zh-CN" sz="2400">
              <a:solidFill>
                <a:schemeClr val="bg1">
                  <a:lumMod val="65000"/>
                </a:schemeClr>
              </a:solidFill>
            </a:endParaRPr>
          </a:p>
        </p:txBody>
      </p:sp>
      <p:cxnSp>
        <p:nvCxnSpPr>
          <p:cNvPr id="6152" name="直接连接符 23"/>
          <p:cNvCxnSpPr>
            <a:cxnSpLocks noChangeShapeType="1"/>
          </p:cNvCxnSpPr>
          <p:nvPr/>
        </p:nvCxnSpPr>
        <p:spPr bwMode="auto">
          <a:xfrm>
            <a:off x="1865313" y="4619625"/>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3" name="直接连接符 27"/>
          <p:cNvCxnSpPr>
            <a:cxnSpLocks noChangeShapeType="1"/>
          </p:cNvCxnSpPr>
          <p:nvPr/>
        </p:nvCxnSpPr>
        <p:spPr bwMode="auto">
          <a:xfrm>
            <a:off x="1873250" y="5313363"/>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4" name="直接连接符 2"/>
          <p:cNvCxnSpPr>
            <a:cxnSpLocks noChangeShapeType="1"/>
          </p:cNvCxnSpPr>
          <p:nvPr/>
        </p:nvCxnSpPr>
        <p:spPr bwMode="auto">
          <a:xfrm>
            <a:off x="1873250" y="3925888"/>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5" name="文本框 19"/>
          <p:cNvSpPr txBox="1">
            <a:spLocks noChangeArrowheads="1"/>
          </p:cNvSpPr>
          <p:nvPr/>
        </p:nvSpPr>
        <p:spPr bwMode="auto">
          <a:xfrm>
            <a:off x="2167697" y="3559175"/>
            <a:ext cx="268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图的基本操作</a:t>
            </a:r>
            <a:endParaRPr lang="en-US" altLang="zh-CN" sz="2400"/>
          </a:p>
        </p:txBody>
      </p:sp>
      <p:sp>
        <p:nvSpPr>
          <p:cNvPr id="6156" name="文本框 20"/>
          <p:cNvSpPr txBox="1">
            <a:spLocks noChangeArrowheads="1"/>
          </p:cNvSpPr>
          <p:nvPr/>
        </p:nvSpPr>
        <p:spPr bwMode="auto">
          <a:xfrm>
            <a:off x="2167697" y="4259263"/>
            <a:ext cx="3756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65000"/>
                  </a:schemeClr>
                </a:solidFill>
              </a:rPr>
              <a:t>图的遍历</a:t>
            </a:r>
            <a:endParaRPr lang="zh-CN" altLang="zh-CN" sz="2400">
              <a:solidFill>
                <a:schemeClr val="bg1">
                  <a:lumMod val="65000"/>
                </a:schemeClr>
              </a:solidFill>
            </a:endParaRPr>
          </a:p>
        </p:txBody>
      </p:sp>
      <p:sp>
        <p:nvSpPr>
          <p:cNvPr id="6157" name="文本框 22"/>
          <p:cNvSpPr txBox="1">
            <a:spLocks noChangeArrowheads="1"/>
          </p:cNvSpPr>
          <p:nvPr/>
        </p:nvSpPr>
        <p:spPr bwMode="auto">
          <a:xfrm>
            <a:off x="2167697" y="4959350"/>
            <a:ext cx="3938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65000"/>
                  </a:schemeClr>
                </a:solidFill>
              </a:rPr>
              <a:t>图中的树问题</a:t>
            </a:r>
            <a:endParaRPr lang="zh-CN" altLang="zh-CN" sz="2400">
              <a:solidFill>
                <a:schemeClr val="bg1">
                  <a:lumMod val="65000"/>
                </a:schemeClr>
              </a:solidFill>
            </a:endParaRPr>
          </a:p>
        </p:txBody>
      </p:sp>
      <p:cxnSp>
        <p:nvCxnSpPr>
          <p:cNvPr id="6158" name="直接连接符 23"/>
          <p:cNvCxnSpPr>
            <a:cxnSpLocks noChangeShapeType="1"/>
          </p:cNvCxnSpPr>
          <p:nvPr/>
        </p:nvCxnSpPr>
        <p:spPr bwMode="auto">
          <a:xfrm>
            <a:off x="1882775" y="6007100"/>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9" name="直接连接符 27"/>
          <p:cNvCxnSpPr>
            <a:cxnSpLocks noChangeShapeType="1"/>
          </p:cNvCxnSpPr>
          <p:nvPr/>
        </p:nvCxnSpPr>
        <p:spPr bwMode="auto">
          <a:xfrm>
            <a:off x="1890713" y="6700838"/>
            <a:ext cx="6119812"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0" name="文本框 20"/>
          <p:cNvSpPr txBox="1">
            <a:spLocks noChangeArrowheads="1"/>
          </p:cNvSpPr>
          <p:nvPr/>
        </p:nvSpPr>
        <p:spPr bwMode="auto">
          <a:xfrm>
            <a:off x="2167697" y="5657850"/>
            <a:ext cx="375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65000"/>
                  </a:schemeClr>
                </a:solidFill>
              </a:rPr>
              <a:t>图中的最短路径问题</a:t>
            </a:r>
            <a:endParaRPr lang="zh-CN" altLang="zh-CN" sz="2400">
              <a:solidFill>
                <a:schemeClr val="bg1">
                  <a:lumMod val="65000"/>
                </a:schemeClr>
              </a:solidFill>
            </a:endParaRPr>
          </a:p>
        </p:txBody>
      </p:sp>
      <p:sp>
        <p:nvSpPr>
          <p:cNvPr id="6161" name="文本框 22"/>
          <p:cNvSpPr txBox="1">
            <a:spLocks noChangeArrowheads="1"/>
          </p:cNvSpPr>
          <p:nvPr/>
        </p:nvSpPr>
        <p:spPr bwMode="auto">
          <a:xfrm>
            <a:off x="2167697" y="6356350"/>
            <a:ext cx="393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65000"/>
                  </a:schemeClr>
                </a:solidFill>
              </a:rPr>
              <a:t>活动顶点与活动边的问题</a:t>
            </a:r>
            <a:endParaRPr lang="zh-CN" altLang="zh-CN" sz="2400">
              <a:solidFill>
                <a:schemeClr val="bg1">
                  <a:lumMod val="65000"/>
                </a:schemeClr>
              </a:solidFill>
            </a:endParaRPr>
          </a:p>
        </p:txBody>
      </p:sp>
      <p:sp>
        <p:nvSpPr>
          <p:cNvPr id="6162" name="矩形 3"/>
          <p:cNvSpPr>
            <a:spLocks noChangeArrowheads="1"/>
          </p:cNvSpPr>
          <p:nvPr/>
        </p:nvSpPr>
        <p:spPr bwMode="auto">
          <a:xfrm>
            <a:off x="-1588" y="0"/>
            <a:ext cx="1909763" cy="6858000"/>
          </a:xfrm>
          <a:prstGeom prst="rect">
            <a:avLst/>
          </a:prstGeom>
          <a:solidFill>
            <a:schemeClr val="accent1">
              <a:lumMod val="75000"/>
            </a:schemeClr>
          </a:solidFill>
          <a:ln>
            <a:noFill/>
          </a:ln>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endParaRPr lang="zh-CN" altLang="en-US" sz="1800" b="0">
              <a:solidFill>
                <a:srgbClr val="FFFFFF"/>
              </a:solidFill>
              <a:latin typeface="Calibri" panose="020F0502020204030204" pitchFamily="34" charset="0"/>
              <a:ea typeface="华文新魏" panose="02010800040101010101" pitchFamily="2" charset="-122"/>
            </a:endParaRPr>
          </a:p>
        </p:txBody>
      </p:sp>
      <p:sp>
        <p:nvSpPr>
          <p:cNvPr id="7187" name="文本框 18"/>
          <p:cNvSpPr txBox="1">
            <a:spLocks noChangeArrowheads="1"/>
          </p:cNvSpPr>
          <p:nvPr/>
        </p:nvSpPr>
        <p:spPr bwMode="auto">
          <a:xfrm>
            <a:off x="-36513" y="322263"/>
            <a:ext cx="4464051"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 typeface="Arial" panose="020B0604020202020204" pitchFamily="34" charset="0"/>
              <a:buNone/>
              <a:defRPr/>
            </a:pPr>
            <a:r>
              <a:rPr lang="en-US" altLang="zh-CN" sz="6000" b="0">
                <a:solidFill>
                  <a:srgbClr val="FFFFFF"/>
                </a:solidFill>
                <a:latin typeface="Impact" panose="020B0806030902050204" pitchFamily="34" charset="0"/>
                <a:ea typeface="华文中宋" panose="02010600040101010101" pitchFamily="2" charset="-122"/>
              </a:rPr>
              <a:t>CON</a:t>
            </a:r>
            <a:r>
              <a:rPr lang="en-US" altLang="zh-CN" sz="6000" b="0">
                <a:solidFill>
                  <a:schemeClr val="accent1">
                    <a:lumMod val="40000"/>
                    <a:lumOff val="60000"/>
                  </a:schemeClr>
                </a:solidFill>
                <a:latin typeface="Impact" panose="020B0806030902050204" pitchFamily="34" charset="0"/>
                <a:ea typeface="华文中宋" panose="02010600040101010101" pitchFamily="2" charset="-122"/>
              </a:rPr>
              <a:t>TENTS</a:t>
            </a:r>
            <a:endParaRPr lang="zh-CN" altLang="en-US" sz="6000" b="0">
              <a:solidFill>
                <a:schemeClr val="accent1">
                  <a:lumMod val="40000"/>
                  <a:lumOff val="60000"/>
                </a:schemeClr>
              </a:solidFill>
              <a:latin typeface="Impact" panose="020B0806030902050204" pitchFamily="34" charset="0"/>
              <a:ea typeface="华文中宋" panose="02010600040101010101" pitchFamily="2" charset="-122"/>
            </a:endParaRPr>
          </a:p>
        </p:txBody>
      </p:sp>
      <p:sp>
        <p:nvSpPr>
          <p:cNvPr id="6164" name="椭圆 7"/>
          <p:cNvSpPr>
            <a:spLocks noChangeArrowheads="1"/>
          </p:cNvSpPr>
          <p:nvPr/>
        </p:nvSpPr>
        <p:spPr bwMode="auto">
          <a:xfrm>
            <a:off x="1603375" y="1365250"/>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6.1</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5" name="椭圆 7"/>
          <p:cNvSpPr>
            <a:spLocks noChangeArrowheads="1"/>
          </p:cNvSpPr>
          <p:nvPr/>
        </p:nvSpPr>
        <p:spPr bwMode="auto">
          <a:xfrm>
            <a:off x="1603375" y="2057400"/>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6.2</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6" name="椭圆 7"/>
          <p:cNvSpPr>
            <a:spLocks noChangeArrowheads="1"/>
          </p:cNvSpPr>
          <p:nvPr/>
        </p:nvSpPr>
        <p:spPr bwMode="auto">
          <a:xfrm>
            <a:off x="1603375" y="2751138"/>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6.3</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7" name="椭圆 7"/>
          <p:cNvSpPr>
            <a:spLocks noChangeArrowheads="1"/>
          </p:cNvSpPr>
          <p:nvPr/>
        </p:nvSpPr>
        <p:spPr bwMode="auto">
          <a:xfrm>
            <a:off x="1603375" y="3444875"/>
            <a:ext cx="523875" cy="522288"/>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6.4</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8" name="椭圆 7"/>
          <p:cNvSpPr>
            <a:spLocks noChangeArrowheads="1"/>
          </p:cNvSpPr>
          <p:nvPr/>
        </p:nvSpPr>
        <p:spPr bwMode="auto">
          <a:xfrm>
            <a:off x="1603375" y="4137025"/>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6.5</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9" name="椭圆 7"/>
          <p:cNvSpPr>
            <a:spLocks noChangeArrowheads="1"/>
          </p:cNvSpPr>
          <p:nvPr/>
        </p:nvSpPr>
        <p:spPr bwMode="auto">
          <a:xfrm>
            <a:off x="1603375" y="4830763"/>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6.6</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0" name="椭圆 7"/>
          <p:cNvSpPr>
            <a:spLocks noChangeArrowheads="1"/>
          </p:cNvSpPr>
          <p:nvPr/>
        </p:nvSpPr>
        <p:spPr bwMode="auto">
          <a:xfrm>
            <a:off x="1619250" y="5524500"/>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6.7</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1" name="椭圆 7"/>
          <p:cNvSpPr>
            <a:spLocks noChangeArrowheads="1"/>
          </p:cNvSpPr>
          <p:nvPr/>
        </p:nvSpPr>
        <p:spPr bwMode="auto">
          <a:xfrm>
            <a:off x="1619250" y="6218238"/>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6.8</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6.4 </a:t>
            </a:r>
            <a:r>
              <a:rPr lang="zh-CN" altLang="en-US">
                <a:solidFill>
                  <a:schemeClr val="tx2">
                    <a:lumMod val="90000"/>
                    <a:lumOff val="10000"/>
                  </a:schemeClr>
                </a:solidFill>
                <a:latin typeface="黑体" panose="02010609060101010101" charset="-122"/>
                <a:ea typeface="黑体" panose="02010609060101010101" charset="-122"/>
                <a:cs typeface="+mj-cs"/>
              </a:rPr>
              <a:t>图</a:t>
            </a:r>
            <a:r>
              <a:rPr lang="zh-CN" altLang="en-US" smtClean="0">
                <a:solidFill>
                  <a:schemeClr val="tx2">
                    <a:lumMod val="90000"/>
                    <a:lumOff val="10000"/>
                  </a:schemeClr>
                </a:solidFill>
                <a:latin typeface="黑体" panose="02010609060101010101" charset="-122"/>
                <a:ea typeface="黑体" panose="02010609060101010101" charset="-122"/>
                <a:cs typeface="+mj-cs"/>
              </a:rPr>
              <a:t>的基本操作</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6.4.1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6.4.2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邻接矩阵的操作</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邻接表的操作</a:t>
            </a:r>
            <a:endParaRPr lang="zh-CN" altLang="zh-CN" sz="2400">
              <a:solidFill>
                <a:schemeClr val="tx1"/>
              </a:solidFill>
            </a:endParaRPr>
          </a:p>
        </p:txBody>
      </p:sp>
      <p:sp>
        <p:nvSpPr>
          <p:cNvPr id="16394" name="标题 2"/>
          <p:cNvSpPr>
            <a:spLocks noGrp="1"/>
          </p:cNvSpPr>
          <p:nvPr>
            <p:ph type="title"/>
          </p:nvPr>
        </p:nvSpPr>
        <p:spPr/>
        <p:txBody>
          <a:bodyPr/>
          <a:lstStyle/>
          <a:p>
            <a:pPr eaLnBrk="1" hangingPunct="1"/>
            <a:endParaRPr lang="zh-CN" altLang="en-US" dirty="0" smtClean="0"/>
          </a:p>
        </p:txBody>
      </p:sp>
      <p:sp>
        <p:nvSpPr>
          <p:cNvPr id="11" name="TextBox 10"/>
          <p:cNvSpPr txBox="1"/>
          <p:nvPr/>
        </p:nvSpPr>
        <p:spPr bwMode="auto">
          <a:xfrm>
            <a:off x="1691680" y="4066980"/>
            <a:ext cx="5688632" cy="956288"/>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marL="342900" indent="-342900" algn="l">
              <a:buAutoNum type="arabicPeriod"/>
            </a:pPr>
            <a:r>
              <a:rPr lang="zh-CN" altLang="en-US" sz="2800" dirty="0" smtClean="0"/>
              <a:t> 建立邻接表</a:t>
            </a:r>
            <a:r>
              <a:rPr lang="en-US" altLang="zh-CN" sz="2800" dirty="0" smtClean="0"/>
              <a:t>/</a:t>
            </a:r>
            <a:r>
              <a:rPr lang="zh-CN" altLang="en-US" sz="2800" dirty="0" smtClean="0"/>
              <a:t>邻接矩阵</a:t>
            </a:r>
            <a:endParaRPr lang="en-US" altLang="zh-CN" sz="2800" dirty="0" smtClean="0"/>
          </a:p>
          <a:p>
            <a:pPr marL="342900" indent="-342900" algn="l">
              <a:buAutoNum type="arabicPeriod"/>
            </a:pPr>
            <a:r>
              <a:rPr lang="en-US" altLang="zh-CN" sz="2800" dirty="0" smtClean="0"/>
              <a:t> </a:t>
            </a:r>
            <a:r>
              <a:rPr lang="zh-CN" altLang="en-US" sz="2800" dirty="0" smtClean="0"/>
              <a:t>输出邻接表</a:t>
            </a:r>
            <a:r>
              <a:rPr lang="en-US" altLang="zh-CN" sz="2800" dirty="0" smtClean="0"/>
              <a:t>/</a:t>
            </a:r>
            <a:r>
              <a:rPr lang="zh-CN" altLang="en-US" sz="2800" dirty="0" smtClean="0"/>
              <a:t>邻接矩阵</a:t>
            </a:r>
            <a:endParaRPr lang="zh-CN" altLang="en-US" sz="2800" dirty="0"/>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6.1</a:t>
            </a:r>
            <a:r>
              <a:rPr lang="zh-CN" altLang="en-US">
                <a:solidFill>
                  <a:schemeClr val="tx2">
                    <a:lumMod val="90000"/>
                    <a:lumOff val="10000"/>
                  </a:schemeClr>
                </a:solidFill>
                <a:latin typeface="黑体" panose="02010609060101010101" charset="-122"/>
                <a:ea typeface="黑体" panose="02010609060101010101" charset="-122"/>
                <a:cs typeface="+mj-cs"/>
              </a:rPr>
              <a:t>实际问题中</a:t>
            </a:r>
            <a:r>
              <a:rPr lang="zh-CN" altLang="en-US" smtClean="0">
                <a:solidFill>
                  <a:schemeClr val="tx2">
                    <a:lumMod val="90000"/>
                    <a:lumOff val="10000"/>
                  </a:schemeClr>
                </a:solidFill>
                <a:latin typeface="黑体" panose="02010609060101010101" charset="-122"/>
                <a:ea typeface="黑体" panose="02010609060101010101" charset="-122"/>
                <a:cs typeface="+mj-cs"/>
              </a:rPr>
              <a:t>的图及</a:t>
            </a:r>
            <a:r>
              <a:rPr lang="zh-CN" altLang="en-US">
                <a:solidFill>
                  <a:schemeClr val="tx2">
                    <a:lumMod val="90000"/>
                    <a:lumOff val="10000"/>
                  </a:schemeClr>
                </a:solidFill>
                <a:latin typeface="黑体" panose="02010609060101010101" charset="-122"/>
                <a:ea typeface="黑体" panose="02010609060101010101" charset="-122"/>
                <a:cs typeface="+mj-cs"/>
              </a:rPr>
              <a:t>抽象</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7172"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7173"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7174"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endParaRPr lang="zh-CN" altLang="zh-CN" sz="2400"/>
          </a:p>
        </p:txBody>
      </p:sp>
      <p:sp>
        <p:nvSpPr>
          <p:cNvPr id="7175"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endParaRPr lang="zh-CN" altLang="zh-CN" sz="2400"/>
          </a:p>
        </p:txBody>
      </p:sp>
      <p:sp>
        <p:nvSpPr>
          <p:cNvPr id="7176" name="标题 2"/>
          <p:cNvSpPr>
            <a:spLocks noGrp="1"/>
          </p:cNvSpPr>
          <p:nvPr>
            <p:ph type="title"/>
          </p:nvPr>
        </p:nvSpPr>
        <p:spPr/>
        <p:txBody>
          <a:bodyPr/>
          <a:lstStyle/>
          <a:p>
            <a:pPr eaLnBrk="1" hangingPunct="1"/>
            <a:endParaRPr lang="zh-CN" altLang="en-US" smtClean="0"/>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图的例子</a:t>
            </a:r>
            <a:r>
              <a:rPr lang="en-US" altLang="zh-CN">
                <a:latin typeface="Arial" panose="020B0604020202020204" pitchFamily="34" charset="0"/>
              </a:rPr>
              <a:t>——</a:t>
            </a:r>
            <a:r>
              <a:rPr lang="zh-CN" altLang="en-US">
                <a:latin typeface="Arial" panose="020B0604020202020204" pitchFamily="34" charset="0"/>
              </a:rPr>
              <a:t>考试安排问题</a:t>
            </a:r>
            <a:endParaRPr lang="zh-CN" altLang="en-US"/>
          </a:p>
        </p:txBody>
      </p:sp>
      <p:sp>
        <p:nvSpPr>
          <p:cNvPr id="3" name="内容占位符 2"/>
          <p:cNvSpPr>
            <a:spLocks noGrp="1"/>
          </p:cNvSpPr>
          <p:nvPr>
            <p:ph idx="1"/>
          </p:nvPr>
        </p:nvSpPr>
        <p:spPr/>
        <p:txBody>
          <a:bodyPr/>
          <a:lstStyle/>
          <a:p>
            <a:r>
              <a:rPr lang="zh-CN" altLang="zh-CN" dirty="0"/>
              <a:t>【例</a:t>
            </a:r>
            <a:r>
              <a:rPr lang="en-US" altLang="zh-CN" dirty="0"/>
              <a:t>6-1</a:t>
            </a:r>
            <a:r>
              <a:rPr lang="zh-CN" altLang="zh-CN" dirty="0"/>
              <a:t>】考试安排问题</a:t>
            </a:r>
            <a:endParaRPr lang="zh-CN" altLang="zh-CN" dirty="0"/>
          </a:p>
          <a:p>
            <a:r>
              <a:rPr lang="zh-CN" altLang="en-US" dirty="0" smtClean="0"/>
              <a:t>某</a:t>
            </a:r>
            <a:r>
              <a:rPr lang="zh-CN" altLang="zh-CN" dirty="0" smtClean="0"/>
              <a:t>学院</a:t>
            </a:r>
            <a:r>
              <a:rPr lang="zh-CN" altLang="zh-CN" dirty="0"/>
              <a:t>有</a:t>
            </a:r>
            <a:r>
              <a:rPr lang="en-US" altLang="zh-CN" dirty="0"/>
              <a:t>9</a:t>
            </a:r>
            <a:r>
              <a:rPr lang="zh-CN" altLang="zh-CN" dirty="0"/>
              <a:t>门课要期中考试，不能同时考试的课程在集合</a:t>
            </a:r>
            <a:r>
              <a:rPr lang="en-US" altLang="zh-CN" dirty="0"/>
              <a:t>R</a:t>
            </a:r>
            <a:r>
              <a:rPr lang="zh-CN" altLang="zh-CN" dirty="0"/>
              <a:t>中表示，其中括号里的一对数表示相应的课程考试有冲突，如何安排，让考试无冲突且考试的天数最少？</a:t>
            </a:r>
            <a:endParaRPr lang="zh-CN" altLang="zh-CN" dirty="0"/>
          </a:p>
          <a:p>
            <a:r>
              <a:rPr lang="zh-CN" altLang="zh-CN" dirty="0"/>
              <a:t>课程编号</a:t>
            </a:r>
            <a:r>
              <a:rPr lang="en-US" altLang="zh-CN" dirty="0"/>
              <a:t>={1, 2, 3, 4, 5, 6, 7, 8, 9}</a:t>
            </a:r>
            <a:endParaRPr lang="zh-CN" altLang="zh-CN" dirty="0"/>
          </a:p>
          <a:p>
            <a:r>
              <a:rPr lang="zh-CN" altLang="zh-CN" dirty="0"/>
              <a:t>冲突课程</a:t>
            </a:r>
            <a:r>
              <a:rPr lang="en-US" altLang="zh-CN" dirty="0"/>
              <a:t>R={(2, 8), (9, 4), (2, 9), (2, 1), (2, 5), (6, 2), (5, 9), (5, 6), (5, 4), (7, 5), (7, 6), (3, 7), (6, 3)}   </a:t>
            </a:r>
            <a:endParaRPr lang="zh-CN" altLang="zh-CN" dirty="0"/>
          </a:p>
          <a:p>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5" name="TextBox 4"/>
          <p:cNvSpPr txBox="1"/>
          <p:nvPr/>
        </p:nvSpPr>
        <p:spPr bwMode="auto">
          <a:xfrm>
            <a:off x="539552" y="3676383"/>
            <a:ext cx="8208912" cy="194117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pPr algn="l"/>
            <a:r>
              <a:rPr lang="zh-CN" altLang="en-US" sz="2400" dirty="0" smtClean="0"/>
              <a:t>分析：</a:t>
            </a:r>
            <a:endParaRPr lang="en-US" altLang="zh-CN" sz="2400" dirty="0" smtClean="0"/>
          </a:p>
          <a:p>
            <a:pPr marL="457200" indent="-457200" algn="l">
              <a:buAutoNum type="arabicPeriod"/>
            </a:pPr>
            <a:r>
              <a:rPr lang="zh-CN" altLang="en-US" sz="2400" dirty="0" smtClean="0"/>
              <a:t>数据抽象，建立数据模型（逻辑结构）；课程</a:t>
            </a:r>
            <a:r>
              <a:rPr lang="en-US" altLang="zh-CN" sz="2400" dirty="0" smtClean="0"/>
              <a:t>-</a:t>
            </a:r>
            <a:r>
              <a:rPr lang="zh-CN" altLang="en-US" sz="2400" dirty="0" smtClean="0"/>
              <a:t>顶点</a:t>
            </a:r>
            <a:r>
              <a:rPr lang="en-US" altLang="zh-CN" sz="2400" dirty="0" smtClean="0"/>
              <a:t>/ </a:t>
            </a:r>
            <a:r>
              <a:rPr lang="zh-CN" altLang="en-US" sz="2400" dirty="0" smtClean="0"/>
              <a:t>课程冲突关系</a:t>
            </a:r>
            <a:r>
              <a:rPr lang="en-US" altLang="zh-CN" sz="2400" dirty="0" smtClean="0"/>
              <a:t>-</a:t>
            </a:r>
            <a:r>
              <a:rPr lang="zh-CN" altLang="en-US" sz="2400" dirty="0" smtClean="0"/>
              <a:t>边</a:t>
            </a:r>
            <a:endParaRPr lang="en-US" altLang="zh-CN" sz="2400" dirty="0" smtClean="0"/>
          </a:p>
          <a:p>
            <a:pPr marL="457200" indent="-457200" algn="l">
              <a:buAutoNum type="arabicPeriod"/>
            </a:pPr>
            <a:r>
              <a:rPr lang="zh-CN" altLang="en-US" sz="2400" dirty="0" smtClean="0"/>
              <a:t>染色算法（</a:t>
            </a:r>
            <a:r>
              <a:rPr lang="en-US" altLang="zh-CN" sz="2400" dirty="0" smtClean="0"/>
              <a:t>Welsh-Powell</a:t>
            </a:r>
            <a:r>
              <a:rPr lang="zh-CN" altLang="en-US" sz="2400" dirty="0" smtClean="0"/>
              <a:t>）：一条边上两结点有冲突，用不同颜色标示出来，保证颜色最少；</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blinds(horizontal)">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页脚占位符 3"/>
          <p:cNvSpPr>
            <a:spLocks noGrp="1"/>
          </p:cNvSpPr>
          <p:nvPr>
            <p:ph type="ftr" sz="quarter" idx="10"/>
          </p:nvPr>
        </p:nvSpPr>
        <p:spPr/>
        <p:txBody>
          <a:bodyPr/>
          <a:lstStyle/>
          <a:p>
            <a:pPr>
              <a:defRPr/>
            </a:pPr>
            <a:fld id="{072DD18B-2FEA-48C1-ADBF-FC3DEDABC464}" type="slidenum">
              <a:rPr lang="zh-CN" altLang="en-US">
                <a:ea typeface="黑体" panose="02010609060101010101" charset="-122"/>
              </a:rPr>
            </a:fld>
            <a:endParaRPr lang="en-US" altLang="zh-CN">
              <a:ea typeface="黑体" panose="02010609060101010101" charset="-122"/>
            </a:endParaRPr>
          </a:p>
        </p:txBody>
      </p:sp>
      <p:grpSp>
        <p:nvGrpSpPr>
          <p:cNvPr id="40962" name="Group 2"/>
          <p:cNvGrpSpPr/>
          <p:nvPr/>
        </p:nvGrpSpPr>
        <p:grpSpPr bwMode="auto">
          <a:xfrm>
            <a:off x="899592" y="5805488"/>
            <a:ext cx="4072458" cy="658812"/>
            <a:chOff x="-46" y="0"/>
            <a:chExt cx="2339" cy="415"/>
          </a:xfrm>
        </p:grpSpPr>
        <p:sp>
          <p:nvSpPr>
            <p:cNvPr id="30767" name="未知"/>
            <p:cNvSpPr/>
            <p:nvPr/>
          </p:nvSpPr>
          <p:spPr bwMode="auto">
            <a:xfrm>
              <a:off x="0" y="0"/>
              <a:ext cx="2293" cy="415"/>
            </a:xfrm>
            <a:custGeom>
              <a:avLst/>
              <a:gdLst>
                <a:gd name="T0" fmla="*/ 1159 w 4538"/>
                <a:gd name="T1" fmla="*/ 0 h 1080"/>
                <a:gd name="T2" fmla="*/ 0 w 4538"/>
                <a:gd name="T3" fmla="*/ 0 h 1080"/>
                <a:gd name="T4" fmla="*/ 27 w 4538"/>
                <a:gd name="T5" fmla="*/ 80 h 1080"/>
                <a:gd name="T6" fmla="*/ 0 w 4538"/>
                <a:gd name="T7" fmla="*/ 159 h 1080"/>
                <a:gd name="T8" fmla="*/ 1159 w 4538"/>
                <a:gd name="T9" fmla="*/ 159 h 1080"/>
                <a:gd name="T10" fmla="*/ 1159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28575" cmpd="sng">
              <a:solidFill>
                <a:schemeClr val="bg2"/>
              </a:solidFill>
              <a:round/>
            </a:ln>
            <a:extLst>
              <a:ext uri="{909E8E84-426E-40DD-AFC4-6F175D3DCCD1}">
                <a14:hiddenFill xmlns:a14="http://schemas.microsoft.com/office/drawing/2010/main">
                  <a:solidFill>
                    <a:schemeClr val="bg1"/>
                  </a:solidFill>
                </a14:hiddenFill>
              </a:ext>
            </a:extLst>
          </p:spPr>
          <p:txBody>
            <a:bodyPr/>
            <a:lstStyle/>
            <a:p>
              <a:endParaRPr lang="zh-CN" altLang="en-US">
                <a:latin typeface="Consolas" panose="020B0609020204030204"/>
              </a:endParaRPr>
            </a:p>
          </p:txBody>
        </p:sp>
        <p:sp>
          <p:nvSpPr>
            <p:cNvPr id="30768" name="Rectangle 4"/>
            <p:cNvSpPr>
              <a:spLocks noChangeArrowheads="1"/>
            </p:cNvSpPr>
            <p:nvPr/>
          </p:nvSpPr>
          <p:spPr bwMode="auto">
            <a:xfrm>
              <a:off x="-46" y="175"/>
              <a:ext cx="204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168275" indent="-168275" algn="l" eaLnBrk="0" hangingPunct="0">
                <a:spcBef>
                  <a:spcPct val="20000"/>
                </a:spcBef>
                <a:buClr>
                  <a:schemeClr val="hlink"/>
                </a:buClr>
                <a:buFont typeface="Wingdings" panose="05000000000000000000" pitchFamily="2" charset="2"/>
                <a:buChar char="v"/>
                <a:tabLst>
                  <a:tab pos="8521700" algn="r"/>
                </a:tabLst>
                <a:defRPr sz="2800" b="1">
                  <a:solidFill>
                    <a:schemeClr val="tx1"/>
                  </a:solidFill>
                  <a:latin typeface="黑体" panose="02010609060101010101" charset="-122"/>
                  <a:ea typeface="黑体" panose="02010609060101010101" charset="-122"/>
                </a:defRPr>
              </a:lvl1pPr>
              <a:lvl2pPr marL="190500" indent="266700" algn="l" eaLnBrk="0" hangingPunct="0">
                <a:spcBef>
                  <a:spcPct val="20000"/>
                </a:spcBef>
                <a:buClr>
                  <a:schemeClr val="accent2"/>
                </a:buClr>
                <a:buSzPct val="80000"/>
                <a:buFont typeface="Wingdings" panose="05000000000000000000" pitchFamily="2" charset="2"/>
                <a:buChar char="u"/>
                <a:tabLst>
                  <a:tab pos="8521700" algn="r"/>
                </a:tabLst>
                <a:defRPr sz="2800" b="1">
                  <a:solidFill>
                    <a:schemeClr val="tx1"/>
                  </a:solidFill>
                  <a:latin typeface="黑体" panose="02010609060101010101" charset="-122"/>
                  <a:ea typeface="黑体" panose="02010609060101010101" charset="-122"/>
                </a:defRPr>
              </a:lvl2pPr>
              <a:lvl3pPr marL="371475" indent="-179705" algn="l" eaLnBrk="0" hangingPunct="0">
                <a:spcBef>
                  <a:spcPct val="20000"/>
                </a:spcBef>
                <a:buClr>
                  <a:schemeClr val="accent2"/>
                </a:buClr>
                <a:buSzPct val="70000"/>
                <a:buFont typeface="Wingdings" panose="05000000000000000000" pitchFamily="2" charset="2"/>
                <a:buChar char="n"/>
                <a:tabLst>
                  <a:tab pos="8521700" algn="r"/>
                </a:tabLst>
                <a:defRPr sz="2400" b="1">
                  <a:solidFill>
                    <a:schemeClr val="tx1"/>
                  </a:solidFill>
                  <a:latin typeface="黑体" panose="02010609060101010101" charset="-122"/>
                  <a:ea typeface="黑体" panose="02010609060101010101" charset="-122"/>
                </a:defRPr>
              </a:lvl3pPr>
              <a:lvl4pPr marL="548005" indent="-174625" algn="l" eaLnBrk="0" hangingPunct="0">
                <a:spcBef>
                  <a:spcPct val="20000"/>
                </a:spcBef>
                <a:buClr>
                  <a:schemeClr val="accent2"/>
                </a:buClr>
                <a:buSzPct val="70000"/>
                <a:buFont typeface="Wingdings" panose="05000000000000000000" pitchFamily="2" charset="2"/>
                <a:buChar char="l"/>
                <a:tabLst>
                  <a:tab pos="8521700" algn="r"/>
                </a:tabLst>
                <a:defRPr sz="2000" b="1">
                  <a:solidFill>
                    <a:schemeClr val="tx1"/>
                  </a:solidFill>
                  <a:latin typeface="黑体" panose="02010609060101010101" charset="-122"/>
                  <a:ea typeface="黑体" panose="02010609060101010101" charset="-122"/>
                </a:defRPr>
              </a:lvl4pPr>
              <a:lvl5pPr marL="1511300" indent="-328930" algn="l" eaLnBrk="0" hangingPunct="0">
                <a:spcBef>
                  <a:spcPct val="20000"/>
                </a:spcBef>
                <a:buClr>
                  <a:schemeClr val="accent2"/>
                </a:buClr>
                <a:buSzPct val="70000"/>
                <a:buFont typeface="Wingdings" panose="05000000000000000000" pitchFamily="2" charset="2"/>
                <a:buChar char="p"/>
                <a:tabLst>
                  <a:tab pos="8521700" algn="r"/>
                </a:tabLst>
                <a:defRPr sz="2000" b="1">
                  <a:solidFill>
                    <a:schemeClr val="tx1"/>
                  </a:solidFill>
                  <a:latin typeface="黑体" panose="02010609060101010101" charset="-122"/>
                  <a:ea typeface="黑体" panose="02010609060101010101" charset="-122"/>
                </a:defRPr>
              </a:lvl5pPr>
              <a:lvl6pPr marL="1968500" indent="-328930" eaLnBrk="0" fontAlgn="base" hangingPunct="0">
                <a:spcBef>
                  <a:spcPct val="20000"/>
                </a:spcBef>
                <a:spcAft>
                  <a:spcPct val="0"/>
                </a:spcAft>
                <a:buClr>
                  <a:schemeClr val="accent2"/>
                </a:buClr>
                <a:buSzPct val="70000"/>
                <a:buFont typeface="Wingdings" panose="05000000000000000000" pitchFamily="2" charset="2"/>
                <a:buChar char="p"/>
                <a:tabLst>
                  <a:tab pos="8521700" algn="r"/>
                </a:tabLst>
                <a:defRPr sz="2000" b="1">
                  <a:solidFill>
                    <a:schemeClr val="tx1"/>
                  </a:solidFill>
                  <a:latin typeface="黑体" panose="02010609060101010101" charset="-122"/>
                  <a:ea typeface="黑体" panose="02010609060101010101" charset="-122"/>
                </a:defRPr>
              </a:lvl6pPr>
              <a:lvl7pPr marL="2425700" indent="-328930" eaLnBrk="0" fontAlgn="base" hangingPunct="0">
                <a:spcBef>
                  <a:spcPct val="20000"/>
                </a:spcBef>
                <a:spcAft>
                  <a:spcPct val="0"/>
                </a:spcAft>
                <a:buClr>
                  <a:schemeClr val="accent2"/>
                </a:buClr>
                <a:buSzPct val="70000"/>
                <a:buFont typeface="Wingdings" panose="05000000000000000000" pitchFamily="2" charset="2"/>
                <a:buChar char="p"/>
                <a:tabLst>
                  <a:tab pos="8521700" algn="r"/>
                </a:tabLst>
                <a:defRPr sz="2000" b="1">
                  <a:solidFill>
                    <a:schemeClr val="tx1"/>
                  </a:solidFill>
                  <a:latin typeface="黑体" panose="02010609060101010101" charset="-122"/>
                  <a:ea typeface="黑体" panose="02010609060101010101" charset="-122"/>
                </a:defRPr>
              </a:lvl7pPr>
              <a:lvl8pPr marL="2882900" indent="-328930" eaLnBrk="0" fontAlgn="base" hangingPunct="0">
                <a:spcBef>
                  <a:spcPct val="20000"/>
                </a:spcBef>
                <a:spcAft>
                  <a:spcPct val="0"/>
                </a:spcAft>
                <a:buClr>
                  <a:schemeClr val="accent2"/>
                </a:buClr>
                <a:buSzPct val="70000"/>
                <a:buFont typeface="Wingdings" panose="05000000000000000000" pitchFamily="2" charset="2"/>
                <a:buChar char="p"/>
                <a:tabLst>
                  <a:tab pos="8521700" algn="r"/>
                </a:tabLst>
                <a:defRPr sz="2000" b="1">
                  <a:solidFill>
                    <a:schemeClr val="tx1"/>
                  </a:solidFill>
                  <a:latin typeface="黑体" panose="02010609060101010101" charset="-122"/>
                  <a:ea typeface="黑体" panose="02010609060101010101" charset="-122"/>
                </a:defRPr>
              </a:lvl8pPr>
              <a:lvl9pPr marL="3340100" indent="-328930" eaLnBrk="0" fontAlgn="base" hangingPunct="0">
                <a:spcBef>
                  <a:spcPct val="20000"/>
                </a:spcBef>
                <a:spcAft>
                  <a:spcPct val="0"/>
                </a:spcAft>
                <a:buClr>
                  <a:schemeClr val="accent2"/>
                </a:buClr>
                <a:buSzPct val="70000"/>
                <a:buFont typeface="Wingdings" panose="05000000000000000000" pitchFamily="2" charset="2"/>
                <a:buChar char="p"/>
                <a:tabLst>
                  <a:tab pos="8521700" algn="r"/>
                </a:tabLst>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en-US" altLang="zh-CN" sz="2400" b="0" dirty="0">
                  <a:solidFill>
                    <a:srgbClr val="3B3A00"/>
                  </a:solidFill>
                  <a:latin typeface="Comic Sans MS" panose="030F0702030302020204" pitchFamily="66" charset="0"/>
                  <a:ea typeface="黑体" panose="02010609060101010101" charset="-122"/>
                </a:rPr>
                <a:t>{</a:t>
              </a:r>
              <a:r>
                <a:rPr lang="en-US" altLang="zh-CN" sz="2400" b="0" dirty="0" smtClean="0">
                  <a:solidFill>
                    <a:srgbClr val="3B3A00"/>
                  </a:solidFill>
                  <a:latin typeface="Comic Sans MS" panose="030F0702030302020204" pitchFamily="66" charset="0"/>
                  <a:ea typeface="黑体" panose="02010609060101010101" charset="-122"/>
                </a:rPr>
                <a:t>2,7,4}  {5,3,1,8</a:t>
              </a:r>
              <a:r>
                <a:rPr lang="en-US" altLang="zh-CN" sz="2400" b="0" dirty="0">
                  <a:solidFill>
                    <a:srgbClr val="3B3A00"/>
                  </a:solidFill>
                  <a:latin typeface="Comic Sans MS" panose="030F0702030302020204" pitchFamily="66" charset="0"/>
                  <a:ea typeface="黑体" panose="02010609060101010101" charset="-122"/>
                </a:rPr>
                <a:t>}  {6,9}</a:t>
              </a:r>
              <a:endParaRPr lang="en-US" altLang="zh-CN" sz="2400" b="0" dirty="0">
                <a:solidFill>
                  <a:srgbClr val="3B3A00"/>
                </a:solidFill>
                <a:latin typeface="Comic Sans MS" panose="030F0702030302020204" pitchFamily="66" charset="0"/>
                <a:ea typeface="黑体" panose="02010609060101010101" charset="-122"/>
              </a:endParaRPr>
            </a:p>
          </p:txBody>
        </p:sp>
      </p:grpSp>
      <p:sp>
        <p:nvSpPr>
          <p:cNvPr id="30747" name="Rectangle 28"/>
          <p:cNvSpPr>
            <a:spLocks noGrp="1" noChangeArrowheads="1"/>
          </p:cNvSpPr>
          <p:nvPr>
            <p:ph type="title"/>
          </p:nvPr>
        </p:nvSpPr>
        <p:spPr>
          <a:xfrm>
            <a:off x="1266825" y="373063"/>
            <a:ext cx="6553200" cy="641350"/>
          </a:xfrm>
          <a:noFill/>
        </p:spPr>
        <p:txBody>
          <a:bodyPr/>
          <a:lstStyle/>
          <a:p>
            <a:pPr eaLnBrk="1" hangingPunct="1"/>
            <a:r>
              <a:rPr lang="zh-CN" altLang="en-US"/>
              <a:t>图的例子</a:t>
            </a:r>
            <a:r>
              <a:rPr lang="en-US" altLang="zh-CN">
                <a:latin typeface="Arial" panose="020B0604020202020204" pitchFamily="34" charset="0"/>
              </a:rPr>
              <a:t>——</a:t>
            </a:r>
            <a:r>
              <a:rPr lang="zh-CN" altLang="en-US">
                <a:latin typeface="Arial" panose="020B0604020202020204" pitchFamily="34" charset="0"/>
              </a:rPr>
              <a:t>考试安排问题</a:t>
            </a:r>
            <a:endParaRPr lang="zh-CN" altLang="en-US" smtClean="0"/>
          </a:p>
        </p:txBody>
      </p:sp>
      <p:sp>
        <p:nvSpPr>
          <p:cNvPr id="40989" name="Rectangle 29"/>
          <p:cNvSpPr>
            <a:spLocks noChangeArrowheads="1"/>
          </p:cNvSpPr>
          <p:nvPr/>
        </p:nvSpPr>
        <p:spPr bwMode="auto">
          <a:xfrm>
            <a:off x="1114425" y="2789684"/>
            <a:ext cx="7561263" cy="495300"/>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buFont typeface="Wingdings" panose="05000000000000000000" pitchFamily="2" charset="2"/>
              <a:buNone/>
            </a:pPr>
            <a:r>
              <a:rPr lang="zh-CN" altLang="en-US" sz="2000">
                <a:solidFill>
                  <a:srgbClr val="3B3A00"/>
                </a:solidFill>
                <a:latin typeface="黑体" panose="02010609060101010101" charset="-122"/>
                <a:ea typeface="黑体" panose="02010609060101010101" charset="-122"/>
              </a:rPr>
              <a:t>用第二种颜色对尚未着色的点重复</a:t>
            </a:r>
            <a:r>
              <a:rPr lang="zh-CN" altLang="en-US" sz="2000" smtClean="0">
                <a:solidFill>
                  <a:srgbClr val="3B3A00"/>
                </a:solidFill>
                <a:latin typeface="黑体" panose="02010609060101010101" charset="-122"/>
                <a:ea typeface="黑体" panose="02010609060101010101" charset="-122"/>
              </a:rPr>
              <a:t>步骤</a:t>
            </a:r>
            <a:r>
              <a:rPr lang="en-US" altLang="zh-CN" sz="2000">
                <a:solidFill>
                  <a:srgbClr val="3B3A00"/>
                </a:solidFill>
                <a:latin typeface="黑体" panose="02010609060101010101" charset="-122"/>
                <a:ea typeface="黑体" panose="02010609060101010101" charset="-122"/>
              </a:rPr>
              <a:t>2</a:t>
            </a:r>
            <a:r>
              <a:rPr lang="zh-CN" altLang="en-US" sz="2000" smtClean="0">
                <a:solidFill>
                  <a:srgbClr val="3B3A00"/>
                </a:solidFill>
                <a:latin typeface="黑体" panose="02010609060101010101" charset="-122"/>
                <a:ea typeface="黑体" panose="02010609060101010101" charset="-122"/>
              </a:rPr>
              <a:t>，</a:t>
            </a:r>
            <a:r>
              <a:rPr lang="zh-CN" altLang="en-US" sz="2000">
                <a:solidFill>
                  <a:srgbClr val="3B3A00"/>
                </a:solidFill>
                <a:latin typeface="黑体" panose="02010609060101010101" charset="-122"/>
                <a:ea typeface="黑体" panose="02010609060101010101" charset="-122"/>
              </a:rPr>
              <a:t>直到所有点着色完为止</a:t>
            </a:r>
            <a:r>
              <a:rPr lang="en-US" altLang="zh-CN" sz="2000">
                <a:solidFill>
                  <a:srgbClr val="3B3A00"/>
                </a:solidFill>
                <a:latin typeface="黑体" panose="02010609060101010101" charset="-122"/>
                <a:ea typeface="黑体" panose="02010609060101010101" charset="-122"/>
              </a:rPr>
              <a:t>.</a:t>
            </a:r>
            <a:endParaRPr lang="en-US" altLang="zh-CN" sz="2000">
              <a:solidFill>
                <a:srgbClr val="3B3A00"/>
              </a:solidFill>
              <a:latin typeface="黑体" panose="02010609060101010101" charset="-122"/>
              <a:ea typeface="黑体" panose="02010609060101010101" charset="-122"/>
            </a:endParaRPr>
          </a:p>
        </p:txBody>
      </p:sp>
      <p:sp>
        <p:nvSpPr>
          <p:cNvPr id="40990" name="Rectangle 30"/>
          <p:cNvSpPr>
            <a:spLocks noChangeArrowheads="1"/>
          </p:cNvSpPr>
          <p:nvPr/>
        </p:nvSpPr>
        <p:spPr bwMode="auto">
          <a:xfrm>
            <a:off x="611188" y="2789684"/>
            <a:ext cx="503237" cy="495300"/>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buFont typeface="Wingdings" panose="05000000000000000000" pitchFamily="2" charset="2"/>
              <a:buNone/>
            </a:pPr>
            <a:r>
              <a:rPr lang="en-US" altLang="zh-CN" sz="2400" dirty="0" smtClean="0">
                <a:solidFill>
                  <a:srgbClr val="3B3A00"/>
                </a:solidFill>
                <a:latin typeface="Consolas" panose="020B0609020204030204"/>
                <a:ea typeface="黑体" panose="02010609060101010101" charset="-122"/>
              </a:rPr>
              <a:t>3</a:t>
            </a:r>
            <a:endParaRPr lang="en-US" altLang="zh-CN" sz="2400" dirty="0">
              <a:solidFill>
                <a:srgbClr val="3B3A00"/>
              </a:solidFill>
              <a:latin typeface="Consolas" panose="020B0609020204030204"/>
              <a:ea typeface="黑体" panose="02010609060101010101" charset="-122"/>
            </a:endParaRPr>
          </a:p>
        </p:txBody>
      </p:sp>
      <p:sp>
        <p:nvSpPr>
          <p:cNvPr id="40991" name="Rectangle 31"/>
          <p:cNvSpPr>
            <a:spLocks noChangeArrowheads="1"/>
          </p:cNvSpPr>
          <p:nvPr/>
        </p:nvSpPr>
        <p:spPr bwMode="auto">
          <a:xfrm>
            <a:off x="1114425" y="1951484"/>
            <a:ext cx="7561263" cy="838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buFont typeface="Wingdings" panose="05000000000000000000" pitchFamily="2" charset="2"/>
              <a:buNone/>
            </a:pPr>
            <a:r>
              <a:rPr lang="zh-CN" altLang="en-US" sz="2000" dirty="0">
                <a:solidFill>
                  <a:srgbClr val="3B3A00"/>
                </a:solidFill>
                <a:latin typeface="黑体" panose="02010609060101010101" charset="-122"/>
                <a:ea typeface="黑体" panose="02010609060101010101" charset="-122"/>
              </a:rPr>
              <a:t>用第一种颜色对第一个结点着色</a:t>
            </a:r>
            <a:r>
              <a:rPr lang="en-US" altLang="zh-CN" sz="2000" dirty="0">
                <a:solidFill>
                  <a:srgbClr val="3B3A00"/>
                </a:solidFill>
                <a:latin typeface="黑体" panose="02010609060101010101" charset="-122"/>
                <a:ea typeface="黑体" panose="02010609060101010101" charset="-122"/>
              </a:rPr>
              <a:t>,</a:t>
            </a:r>
            <a:r>
              <a:rPr lang="zh-CN" altLang="en-US" sz="2000" dirty="0">
                <a:solidFill>
                  <a:srgbClr val="3B3A00"/>
                </a:solidFill>
                <a:latin typeface="黑体" panose="02010609060101010101" charset="-122"/>
                <a:ea typeface="黑体" panose="02010609060101010101" charset="-122"/>
              </a:rPr>
              <a:t>并按照结点排列的次序 </a:t>
            </a:r>
            <a:endParaRPr lang="zh-CN" altLang="en-US" sz="2000" dirty="0">
              <a:solidFill>
                <a:srgbClr val="3B3A00"/>
              </a:solidFill>
              <a:latin typeface="黑体" panose="02010609060101010101" charset="-122"/>
              <a:ea typeface="黑体" panose="02010609060101010101" charset="-122"/>
            </a:endParaRPr>
          </a:p>
          <a:p>
            <a:pPr eaLnBrk="1" hangingPunct="1">
              <a:buFont typeface="Wingdings" panose="05000000000000000000" pitchFamily="2" charset="2"/>
              <a:buNone/>
            </a:pPr>
            <a:r>
              <a:rPr lang="zh-CN" altLang="en-US" sz="2000" dirty="0">
                <a:solidFill>
                  <a:srgbClr val="3B3A00"/>
                </a:solidFill>
                <a:latin typeface="黑体" panose="02010609060101010101" charset="-122"/>
                <a:ea typeface="黑体" panose="02010609060101010101" charset="-122"/>
              </a:rPr>
              <a:t>对与前面着色点不邻接的每一点着以相同颜色</a:t>
            </a:r>
            <a:r>
              <a:rPr lang="en-US" altLang="zh-CN" sz="2000" dirty="0">
                <a:solidFill>
                  <a:srgbClr val="3B3A00"/>
                </a:solidFill>
                <a:latin typeface="黑体" panose="02010609060101010101" charset="-122"/>
                <a:ea typeface="黑体" panose="02010609060101010101" charset="-122"/>
              </a:rPr>
              <a:t>.</a:t>
            </a:r>
            <a:endParaRPr lang="en-US" altLang="zh-CN" sz="2000" dirty="0">
              <a:solidFill>
                <a:srgbClr val="3B3A00"/>
              </a:solidFill>
              <a:latin typeface="黑体" panose="02010609060101010101" charset="-122"/>
              <a:ea typeface="黑体" panose="02010609060101010101" charset="-122"/>
            </a:endParaRPr>
          </a:p>
        </p:txBody>
      </p:sp>
      <p:sp>
        <p:nvSpPr>
          <p:cNvPr id="40992" name="Rectangle 32"/>
          <p:cNvSpPr>
            <a:spLocks noChangeArrowheads="1"/>
          </p:cNvSpPr>
          <p:nvPr/>
        </p:nvSpPr>
        <p:spPr bwMode="auto">
          <a:xfrm>
            <a:off x="611188" y="1951484"/>
            <a:ext cx="503237" cy="838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buFont typeface="Wingdings" panose="05000000000000000000" pitchFamily="2" charset="2"/>
              <a:buNone/>
            </a:pPr>
            <a:r>
              <a:rPr lang="en-US" altLang="zh-CN" sz="2400" dirty="0">
                <a:solidFill>
                  <a:srgbClr val="3B3A00"/>
                </a:solidFill>
                <a:latin typeface="Consolas" panose="020B0609020204030204"/>
                <a:ea typeface="黑体" panose="02010609060101010101" charset="-122"/>
              </a:rPr>
              <a:t>2</a:t>
            </a:r>
            <a:endParaRPr lang="en-US" altLang="zh-CN" sz="2400" dirty="0">
              <a:solidFill>
                <a:srgbClr val="3B3A00"/>
              </a:solidFill>
              <a:latin typeface="Consolas" panose="020B0609020204030204"/>
              <a:ea typeface="黑体" panose="02010609060101010101" charset="-122"/>
            </a:endParaRPr>
          </a:p>
        </p:txBody>
      </p:sp>
      <p:sp>
        <p:nvSpPr>
          <p:cNvPr id="40993" name="Rectangle 33"/>
          <p:cNvSpPr>
            <a:spLocks noChangeArrowheads="1"/>
          </p:cNvSpPr>
          <p:nvPr/>
        </p:nvSpPr>
        <p:spPr bwMode="auto">
          <a:xfrm>
            <a:off x="1043608" y="1459632"/>
            <a:ext cx="7561263" cy="457200"/>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buFont typeface="Wingdings" panose="05000000000000000000" pitchFamily="2" charset="2"/>
              <a:buNone/>
            </a:pPr>
            <a:r>
              <a:rPr lang="zh-CN" altLang="en-US" sz="2000" dirty="0" smtClean="0">
                <a:solidFill>
                  <a:srgbClr val="3B3A00"/>
                </a:solidFill>
                <a:latin typeface="黑体" panose="02010609060101010101" charset="-122"/>
                <a:ea typeface="黑体" panose="02010609060101010101" charset="-122"/>
              </a:rPr>
              <a:t> 将</a:t>
            </a:r>
            <a:r>
              <a:rPr lang="zh-CN" altLang="en-US" sz="2000" dirty="0">
                <a:solidFill>
                  <a:srgbClr val="3B3A00"/>
                </a:solidFill>
                <a:latin typeface="黑体" panose="02010609060101010101" charset="-122"/>
                <a:ea typeface="黑体" panose="02010609060101010101" charset="-122"/>
              </a:rPr>
              <a:t>图的结点按照度数</a:t>
            </a:r>
            <a:r>
              <a:rPr lang="zh-CN" altLang="en-US" sz="2000"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递减</a:t>
            </a:r>
            <a:r>
              <a:rPr lang="zh-CN" altLang="en-US" sz="2000" dirty="0">
                <a:solidFill>
                  <a:srgbClr val="3B3A00"/>
                </a:solidFill>
                <a:latin typeface="黑体" panose="02010609060101010101" charset="-122"/>
                <a:ea typeface="黑体" panose="02010609060101010101" charset="-122"/>
              </a:rPr>
              <a:t>的次序排列</a:t>
            </a:r>
            <a:r>
              <a:rPr lang="en-US" altLang="zh-CN" sz="2000" dirty="0">
                <a:solidFill>
                  <a:srgbClr val="3B3A00"/>
                </a:solidFill>
                <a:latin typeface="黑体" panose="02010609060101010101" charset="-122"/>
                <a:ea typeface="黑体" panose="02010609060101010101" charset="-122"/>
              </a:rPr>
              <a:t>. </a:t>
            </a:r>
            <a:endParaRPr lang="en-US" altLang="zh-CN" sz="2000" dirty="0">
              <a:solidFill>
                <a:srgbClr val="3B3A00"/>
              </a:solidFill>
              <a:latin typeface="黑体" panose="02010609060101010101" charset="-122"/>
              <a:ea typeface="黑体" panose="02010609060101010101" charset="-122"/>
            </a:endParaRPr>
          </a:p>
        </p:txBody>
      </p:sp>
      <p:sp>
        <p:nvSpPr>
          <p:cNvPr id="40994" name="Rectangle 34"/>
          <p:cNvSpPr>
            <a:spLocks noChangeArrowheads="1"/>
          </p:cNvSpPr>
          <p:nvPr/>
        </p:nvSpPr>
        <p:spPr bwMode="auto">
          <a:xfrm>
            <a:off x="611560" y="1484784"/>
            <a:ext cx="503237" cy="457200"/>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buFont typeface="Wingdings" panose="05000000000000000000" pitchFamily="2" charset="2"/>
              <a:buNone/>
            </a:pPr>
            <a:r>
              <a:rPr lang="en-US" altLang="zh-CN" sz="2400" dirty="0">
                <a:solidFill>
                  <a:srgbClr val="3B3A00"/>
                </a:solidFill>
                <a:latin typeface="Consolas" panose="020B0609020204030204"/>
                <a:ea typeface="黑体" panose="02010609060101010101" charset="-122"/>
              </a:rPr>
              <a:t>1</a:t>
            </a:r>
            <a:endParaRPr lang="en-US" altLang="zh-CN" sz="2400" dirty="0">
              <a:solidFill>
                <a:srgbClr val="3B3A00"/>
              </a:solidFill>
              <a:latin typeface="Consolas" panose="020B0609020204030204"/>
              <a:ea typeface="黑体" panose="02010609060101010101" charset="-122"/>
            </a:endParaRPr>
          </a:p>
        </p:txBody>
      </p:sp>
      <p:sp>
        <p:nvSpPr>
          <p:cNvPr id="30754" name="Line 35"/>
          <p:cNvSpPr>
            <a:spLocks noChangeShapeType="1"/>
          </p:cNvSpPr>
          <p:nvPr/>
        </p:nvSpPr>
        <p:spPr bwMode="auto">
          <a:xfrm>
            <a:off x="611560" y="1916832"/>
            <a:ext cx="8064500" cy="0"/>
          </a:xfrm>
          <a:prstGeom prst="line">
            <a:avLst/>
          </a:prstGeom>
          <a:noFill/>
          <a:ln w="12700" cap="sq">
            <a:solidFill>
              <a:srgbClr val="77777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30755" name="Line 36"/>
          <p:cNvSpPr>
            <a:spLocks noChangeShapeType="1"/>
          </p:cNvSpPr>
          <p:nvPr/>
        </p:nvSpPr>
        <p:spPr bwMode="auto">
          <a:xfrm>
            <a:off x="611188" y="3284984"/>
            <a:ext cx="8064500" cy="0"/>
          </a:xfrm>
          <a:prstGeom prst="line">
            <a:avLst/>
          </a:prstGeom>
          <a:noFill/>
          <a:ln w="12700" cap="sq">
            <a:solidFill>
              <a:srgbClr val="77777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30756" name="Line 37"/>
          <p:cNvSpPr>
            <a:spLocks noChangeShapeType="1"/>
          </p:cNvSpPr>
          <p:nvPr/>
        </p:nvSpPr>
        <p:spPr bwMode="auto">
          <a:xfrm>
            <a:off x="611188" y="1422276"/>
            <a:ext cx="0" cy="1790700"/>
          </a:xfrm>
          <a:prstGeom prst="line">
            <a:avLst/>
          </a:prstGeom>
          <a:noFill/>
          <a:ln w="12700" cap="sq">
            <a:solidFill>
              <a:srgbClr val="77777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30757" name="Line 38"/>
          <p:cNvSpPr>
            <a:spLocks noChangeShapeType="1"/>
          </p:cNvSpPr>
          <p:nvPr/>
        </p:nvSpPr>
        <p:spPr bwMode="auto">
          <a:xfrm>
            <a:off x="8675688" y="1268413"/>
            <a:ext cx="0" cy="1790700"/>
          </a:xfrm>
          <a:prstGeom prst="line">
            <a:avLst/>
          </a:prstGeom>
          <a:noFill/>
          <a:ln w="12700" cap="sq">
            <a:solidFill>
              <a:srgbClr val="77777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30758" name="Line 39"/>
          <p:cNvSpPr>
            <a:spLocks noChangeShapeType="1"/>
          </p:cNvSpPr>
          <p:nvPr/>
        </p:nvSpPr>
        <p:spPr bwMode="auto">
          <a:xfrm>
            <a:off x="1114425" y="1494284"/>
            <a:ext cx="0" cy="1790700"/>
          </a:xfrm>
          <a:prstGeom prst="line">
            <a:avLst/>
          </a:prstGeom>
          <a:noFill/>
          <a:ln w="12700">
            <a:solidFill>
              <a:srgbClr val="77777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30759" name="Line 40"/>
          <p:cNvSpPr>
            <a:spLocks noChangeShapeType="1"/>
          </p:cNvSpPr>
          <p:nvPr/>
        </p:nvSpPr>
        <p:spPr bwMode="auto">
          <a:xfrm>
            <a:off x="611188" y="1916832"/>
            <a:ext cx="8064500" cy="0"/>
          </a:xfrm>
          <a:prstGeom prst="line">
            <a:avLst/>
          </a:prstGeom>
          <a:noFill/>
          <a:ln w="12700">
            <a:solidFill>
              <a:srgbClr val="77777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30760" name="Line 41"/>
          <p:cNvSpPr>
            <a:spLocks noChangeShapeType="1"/>
          </p:cNvSpPr>
          <p:nvPr/>
        </p:nvSpPr>
        <p:spPr bwMode="auto">
          <a:xfrm>
            <a:off x="611188" y="2789684"/>
            <a:ext cx="8064500" cy="0"/>
          </a:xfrm>
          <a:prstGeom prst="line">
            <a:avLst/>
          </a:prstGeom>
          <a:noFill/>
          <a:ln w="12700">
            <a:solidFill>
              <a:srgbClr val="77777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nvGrpSpPr>
          <p:cNvPr id="41002" name="Group 42"/>
          <p:cNvGrpSpPr/>
          <p:nvPr/>
        </p:nvGrpSpPr>
        <p:grpSpPr bwMode="auto">
          <a:xfrm>
            <a:off x="827088" y="4437063"/>
            <a:ext cx="4216400" cy="658812"/>
            <a:chOff x="0" y="0"/>
            <a:chExt cx="2656" cy="415"/>
          </a:xfrm>
        </p:grpSpPr>
        <p:sp>
          <p:nvSpPr>
            <p:cNvPr id="30765" name="未知"/>
            <p:cNvSpPr/>
            <p:nvPr/>
          </p:nvSpPr>
          <p:spPr bwMode="auto">
            <a:xfrm>
              <a:off x="0" y="0"/>
              <a:ext cx="2656" cy="415"/>
            </a:xfrm>
            <a:custGeom>
              <a:avLst/>
              <a:gdLst>
                <a:gd name="T0" fmla="*/ 1555 w 4538"/>
                <a:gd name="T1" fmla="*/ 0 h 1080"/>
                <a:gd name="T2" fmla="*/ 0 w 4538"/>
                <a:gd name="T3" fmla="*/ 0 h 1080"/>
                <a:gd name="T4" fmla="*/ 36 w 4538"/>
                <a:gd name="T5" fmla="*/ 80 h 1080"/>
                <a:gd name="T6" fmla="*/ 0 w 4538"/>
                <a:gd name="T7" fmla="*/ 159 h 1080"/>
                <a:gd name="T8" fmla="*/ 1555 w 4538"/>
                <a:gd name="T9" fmla="*/ 159 h 1080"/>
                <a:gd name="T10" fmla="*/ 1555 w 4538"/>
                <a:gd name="T11" fmla="*/ 0 h 1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8" h="1080">
                  <a:moveTo>
                    <a:pt x="4538" y="0"/>
                  </a:moveTo>
                  <a:lnTo>
                    <a:pt x="0" y="0"/>
                  </a:lnTo>
                  <a:lnTo>
                    <a:pt x="105" y="541"/>
                  </a:lnTo>
                  <a:lnTo>
                    <a:pt x="0" y="1080"/>
                  </a:lnTo>
                  <a:lnTo>
                    <a:pt x="4538" y="1080"/>
                  </a:lnTo>
                  <a:lnTo>
                    <a:pt x="4538" y="0"/>
                  </a:lnTo>
                </a:path>
              </a:pathLst>
            </a:custGeom>
            <a:noFill/>
            <a:ln w="28575" cmpd="sng">
              <a:solidFill>
                <a:schemeClr val="bg2"/>
              </a:solidFill>
              <a:round/>
            </a:ln>
            <a:extLst>
              <a:ext uri="{909E8E84-426E-40DD-AFC4-6F175D3DCCD1}">
                <a14:hiddenFill xmlns:a14="http://schemas.microsoft.com/office/drawing/2010/main">
                  <a:solidFill>
                    <a:schemeClr val="bg1"/>
                  </a:solidFill>
                </a14:hiddenFill>
              </a:ext>
            </a:extLst>
          </p:spPr>
          <p:txBody>
            <a:bodyPr/>
            <a:lstStyle/>
            <a:p>
              <a:endParaRPr lang="zh-CN" altLang="en-US">
                <a:latin typeface="Consolas" panose="020B0609020204030204"/>
              </a:endParaRPr>
            </a:p>
          </p:txBody>
        </p:sp>
        <p:sp>
          <p:nvSpPr>
            <p:cNvPr id="30766" name="Rectangle 44"/>
            <p:cNvSpPr>
              <a:spLocks noChangeArrowheads="1"/>
            </p:cNvSpPr>
            <p:nvPr/>
          </p:nvSpPr>
          <p:spPr bwMode="auto">
            <a:xfrm>
              <a:off x="184" y="92"/>
              <a:ext cx="240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168275" indent="-168275" algn="l" eaLnBrk="0" hangingPunct="0">
                <a:spcBef>
                  <a:spcPct val="20000"/>
                </a:spcBef>
                <a:buClr>
                  <a:schemeClr val="hlink"/>
                </a:buClr>
                <a:buFont typeface="Wingdings" panose="05000000000000000000" pitchFamily="2" charset="2"/>
                <a:buChar char="v"/>
                <a:tabLst>
                  <a:tab pos="8521700" algn="r"/>
                </a:tabLst>
                <a:defRPr sz="2800" b="1">
                  <a:solidFill>
                    <a:schemeClr val="tx1"/>
                  </a:solidFill>
                  <a:latin typeface="黑体" panose="02010609060101010101" charset="-122"/>
                  <a:ea typeface="黑体" panose="02010609060101010101" charset="-122"/>
                </a:defRPr>
              </a:lvl1pPr>
              <a:lvl2pPr marL="190500" indent="266700" algn="l" eaLnBrk="0" hangingPunct="0">
                <a:spcBef>
                  <a:spcPct val="20000"/>
                </a:spcBef>
                <a:buClr>
                  <a:schemeClr val="accent2"/>
                </a:buClr>
                <a:buSzPct val="80000"/>
                <a:buFont typeface="Wingdings" panose="05000000000000000000" pitchFamily="2" charset="2"/>
                <a:buChar char="u"/>
                <a:tabLst>
                  <a:tab pos="8521700" algn="r"/>
                </a:tabLst>
                <a:defRPr sz="2800" b="1">
                  <a:solidFill>
                    <a:schemeClr val="tx1"/>
                  </a:solidFill>
                  <a:latin typeface="黑体" panose="02010609060101010101" charset="-122"/>
                  <a:ea typeface="黑体" panose="02010609060101010101" charset="-122"/>
                </a:defRPr>
              </a:lvl2pPr>
              <a:lvl3pPr marL="371475" indent="-179705" algn="l" eaLnBrk="0" hangingPunct="0">
                <a:spcBef>
                  <a:spcPct val="20000"/>
                </a:spcBef>
                <a:buClr>
                  <a:schemeClr val="accent2"/>
                </a:buClr>
                <a:buSzPct val="70000"/>
                <a:buFont typeface="Wingdings" panose="05000000000000000000" pitchFamily="2" charset="2"/>
                <a:buChar char="n"/>
                <a:tabLst>
                  <a:tab pos="8521700" algn="r"/>
                </a:tabLst>
                <a:defRPr sz="2400" b="1">
                  <a:solidFill>
                    <a:schemeClr val="tx1"/>
                  </a:solidFill>
                  <a:latin typeface="黑体" panose="02010609060101010101" charset="-122"/>
                  <a:ea typeface="黑体" panose="02010609060101010101" charset="-122"/>
                </a:defRPr>
              </a:lvl3pPr>
              <a:lvl4pPr marL="548005" indent="-174625" algn="l" eaLnBrk="0" hangingPunct="0">
                <a:spcBef>
                  <a:spcPct val="20000"/>
                </a:spcBef>
                <a:buClr>
                  <a:schemeClr val="accent2"/>
                </a:buClr>
                <a:buSzPct val="70000"/>
                <a:buFont typeface="Wingdings" panose="05000000000000000000" pitchFamily="2" charset="2"/>
                <a:buChar char="l"/>
                <a:tabLst>
                  <a:tab pos="8521700" algn="r"/>
                </a:tabLst>
                <a:defRPr sz="2000" b="1">
                  <a:solidFill>
                    <a:schemeClr val="tx1"/>
                  </a:solidFill>
                  <a:latin typeface="黑体" panose="02010609060101010101" charset="-122"/>
                  <a:ea typeface="黑体" panose="02010609060101010101" charset="-122"/>
                </a:defRPr>
              </a:lvl4pPr>
              <a:lvl5pPr marL="1511300" indent="-328930" algn="l" eaLnBrk="0" hangingPunct="0">
                <a:spcBef>
                  <a:spcPct val="20000"/>
                </a:spcBef>
                <a:buClr>
                  <a:schemeClr val="accent2"/>
                </a:buClr>
                <a:buSzPct val="70000"/>
                <a:buFont typeface="Wingdings" panose="05000000000000000000" pitchFamily="2" charset="2"/>
                <a:buChar char="p"/>
                <a:tabLst>
                  <a:tab pos="8521700" algn="r"/>
                </a:tabLst>
                <a:defRPr sz="2000" b="1">
                  <a:solidFill>
                    <a:schemeClr val="tx1"/>
                  </a:solidFill>
                  <a:latin typeface="黑体" panose="02010609060101010101" charset="-122"/>
                  <a:ea typeface="黑体" panose="02010609060101010101" charset="-122"/>
                </a:defRPr>
              </a:lvl5pPr>
              <a:lvl6pPr marL="1968500" indent="-328930" eaLnBrk="0" fontAlgn="base" hangingPunct="0">
                <a:spcBef>
                  <a:spcPct val="20000"/>
                </a:spcBef>
                <a:spcAft>
                  <a:spcPct val="0"/>
                </a:spcAft>
                <a:buClr>
                  <a:schemeClr val="accent2"/>
                </a:buClr>
                <a:buSzPct val="70000"/>
                <a:buFont typeface="Wingdings" panose="05000000000000000000" pitchFamily="2" charset="2"/>
                <a:buChar char="p"/>
                <a:tabLst>
                  <a:tab pos="8521700" algn="r"/>
                </a:tabLst>
                <a:defRPr sz="2000" b="1">
                  <a:solidFill>
                    <a:schemeClr val="tx1"/>
                  </a:solidFill>
                  <a:latin typeface="黑体" panose="02010609060101010101" charset="-122"/>
                  <a:ea typeface="黑体" panose="02010609060101010101" charset="-122"/>
                </a:defRPr>
              </a:lvl6pPr>
              <a:lvl7pPr marL="2425700" indent="-328930" eaLnBrk="0" fontAlgn="base" hangingPunct="0">
                <a:spcBef>
                  <a:spcPct val="20000"/>
                </a:spcBef>
                <a:spcAft>
                  <a:spcPct val="0"/>
                </a:spcAft>
                <a:buClr>
                  <a:schemeClr val="accent2"/>
                </a:buClr>
                <a:buSzPct val="70000"/>
                <a:buFont typeface="Wingdings" panose="05000000000000000000" pitchFamily="2" charset="2"/>
                <a:buChar char="p"/>
                <a:tabLst>
                  <a:tab pos="8521700" algn="r"/>
                </a:tabLst>
                <a:defRPr sz="2000" b="1">
                  <a:solidFill>
                    <a:schemeClr val="tx1"/>
                  </a:solidFill>
                  <a:latin typeface="黑体" panose="02010609060101010101" charset="-122"/>
                  <a:ea typeface="黑体" panose="02010609060101010101" charset="-122"/>
                </a:defRPr>
              </a:lvl7pPr>
              <a:lvl8pPr marL="2882900" indent="-328930" eaLnBrk="0" fontAlgn="base" hangingPunct="0">
                <a:spcBef>
                  <a:spcPct val="20000"/>
                </a:spcBef>
                <a:spcAft>
                  <a:spcPct val="0"/>
                </a:spcAft>
                <a:buClr>
                  <a:schemeClr val="accent2"/>
                </a:buClr>
                <a:buSzPct val="70000"/>
                <a:buFont typeface="Wingdings" panose="05000000000000000000" pitchFamily="2" charset="2"/>
                <a:buChar char="p"/>
                <a:tabLst>
                  <a:tab pos="8521700" algn="r"/>
                </a:tabLst>
                <a:defRPr sz="2000" b="1">
                  <a:solidFill>
                    <a:schemeClr val="tx1"/>
                  </a:solidFill>
                  <a:latin typeface="黑体" panose="02010609060101010101" charset="-122"/>
                  <a:ea typeface="黑体" panose="02010609060101010101" charset="-122"/>
                </a:defRPr>
              </a:lvl8pPr>
              <a:lvl9pPr marL="3340100" indent="-328930" eaLnBrk="0" fontAlgn="base" hangingPunct="0">
                <a:spcBef>
                  <a:spcPct val="20000"/>
                </a:spcBef>
                <a:spcAft>
                  <a:spcPct val="0"/>
                </a:spcAft>
                <a:buClr>
                  <a:schemeClr val="accent2"/>
                </a:buClr>
                <a:buSzPct val="70000"/>
                <a:buFont typeface="Wingdings" panose="05000000000000000000" pitchFamily="2" charset="2"/>
                <a:buChar char="p"/>
                <a:tabLst>
                  <a:tab pos="8521700" algn="r"/>
                </a:tabLst>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en-US" altLang="zh-CN" sz="2400" b="0" dirty="0">
                  <a:solidFill>
                    <a:srgbClr val="3B3A00"/>
                  </a:solidFill>
                  <a:latin typeface="Comic Sans MS" panose="030F0702030302020204" pitchFamily="66" charset="0"/>
                  <a:ea typeface="黑体" panose="02010609060101010101" charset="-122"/>
                </a:rPr>
                <a:t>2,  5,  6,  7,  9,  3,  4,  1,  8</a:t>
              </a:r>
              <a:endParaRPr lang="en-US" altLang="zh-CN" sz="2400" b="0" dirty="0">
                <a:solidFill>
                  <a:srgbClr val="3B3A00"/>
                </a:solidFill>
                <a:latin typeface="Comic Sans MS" panose="030F0702030302020204" pitchFamily="66" charset="0"/>
                <a:ea typeface="黑体" panose="02010609060101010101" charset="-122"/>
              </a:endParaRPr>
            </a:p>
          </p:txBody>
        </p:sp>
      </p:grpSp>
      <p:sp>
        <p:nvSpPr>
          <p:cNvPr id="41005" name="AutoShape 45"/>
          <p:cNvSpPr>
            <a:spLocks noChangeArrowheads="1"/>
          </p:cNvSpPr>
          <p:nvPr/>
        </p:nvSpPr>
        <p:spPr bwMode="auto">
          <a:xfrm>
            <a:off x="611560" y="5517232"/>
            <a:ext cx="1460500" cy="544474"/>
          </a:xfrm>
          <a:prstGeom prst="homePlate">
            <a:avLst>
              <a:gd name="adj" fmla="val 15426"/>
            </a:avLst>
          </a:prstGeom>
          <a:solidFill>
            <a:schemeClr val="accent1">
              <a:lumMod val="75000"/>
            </a:schemeClr>
          </a:solidFill>
          <a:ln>
            <a:noFill/>
          </a:ln>
          <a:effectLst>
            <a:outerShdw dist="35921" dir="2700000" algn="ctr" rotWithShape="0">
              <a:schemeClr val="bg2"/>
            </a:outerShdw>
          </a:effectLst>
        </p:spPr>
        <p:txBody>
          <a:bodyPr wrap="none" lIns="0" tIns="0" rIns="0" bIns="0" anchor="ctr"/>
          <a:lstStyle/>
          <a:p>
            <a:r>
              <a:rPr lang="zh-CN" altLang="en-US" sz="2400" dirty="0">
                <a:solidFill>
                  <a:schemeClr val="bg1"/>
                </a:solidFill>
                <a:latin typeface="华文新魏" panose="02010800040101010101" pitchFamily="2" charset="-122"/>
                <a:ea typeface="华文新魏" panose="02010800040101010101" pitchFamily="2" charset="-122"/>
              </a:rPr>
              <a:t>结果</a:t>
            </a:r>
            <a:endParaRPr lang="zh-CN" altLang="en-US" sz="2400" dirty="0">
              <a:solidFill>
                <a:schemeClr val="bg1"/>
              </a:solidFill>
              <a:latin typeface="华文新魏" panose="02010800040101010101" pitchFamily="2" charset="-122"/>
              <a:ea typeface="华文新魏" panose="02010800040101010101" pitchFamily="2" charset="-122"/>
            </a:endParaRPr>
          </a:p>
        </p:txBody>
      </p:sp>
      <p:sp>
        <p:nvSpPr>
          <p:cNvPr id="41006" name="AutoShape 46" descr="未标题-10"/>
          <p:cNvSpPr>
            <a:spLocks noChangeArrowheads="1"/>
          </p:cNvSpPr>
          <p:nvPr/>
        </p:nvSpPr>
        <p:spPr bwMode="auto">
          <a:xfrm>
            <a:off x="7308304" y="1124421"/>
            <a:ext cx="1439863" cy="360363"/>
          </a:xfrm>
          <a:prstGeom prst="roundRect">
            <a:avLst>
              <a:gd name="adj" fmla="val 16667"/>
            </a:avLst>
          </a:prstGeom>
          <a:solidFill>
            <a:schemeClr val="accent4">
              <a:lumMod val="50000"/>
            </a:schemeClr>
          </a:solidFill>
          <a:ln w="28575">
            <a:noFill/>
            <a:round/>
          </a:ln>
          <a:effec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2400" b="0" dirty="0">
                <a:solidFill>
                  <a:schemeClr val="bg1"/>
                </a:solidFill>
                <a:latin typeface="华文新魏" panose="02010800040101010101" pitchFamily="2" charset="-122"/>
                <a:ea typeface="华文新魏" panose="02010800040101010101" pitchFamily="2" charset="-122"/>
              </a:rPr>
              <a:t>着色步骤</a:t>
            </a:r>
            <a:endParaRPr lang="zh-CN" altLang="en-US" sz="2400" b="0" dirty="0">
              <a:solidFill>
                <a:schemeClr val="bg1"/>
              </a:solidFill>
              <a:latin typeface="华文新魏" panose="02010800040101010101" pitchFamily="2" charset="-122"/>
              <a:ea typeface="华文新魏" panose="02010800040101010101" pitchFamily="2" charset="-122"/>
            </a:endParaRPr>
          </a:p>
        </p:txBody>
      </p:sp>
      <p:sp>
        <p:nvSpPr>
          <p:cNvPr id="41007" name="AutoShape 47"/>
          <p:cNvSpPr>
            <a:spLocks noChangeArrowheads="1"/>
          </p:cNvSpPr>
          <p:nvPr/>
        </p:nvSpPr>
        <p:spPr bwMode="auto">
          <a:xfrm>
            <a:off x="539750" y="3917969"/>
            <a:ext cx="3456186" cy="544474"/>
          </a:xfrm>
          <a:prstGeom prst="homePlate">
            <a:avLst>
              <a:gd name="adj" fmla="val 15426"/>
            </a:avLst>
          </a:prstGeom>
          <a:solidFill>
            <a:schemeClr val="accent1">
              <a:lumMod val="75000"/>
            </a:schemeClr>
          </a:solidFill>
          <a:ln>
            <a:noFill/>
          </a:ln>
          <a:effectLst>
            <a:outerShdw dist="35921" dir="2700000" algn="ctr" rotWithShape="0">
              <a:schemeClr val="bg2"/>
            </a:outerShdw>
          </a:effectLst>
        </p:spPr>
        <p:txBody>
          <a:bodyPr wrap="none" lIns="0" tIns="0" rIns="0" bIns="0" anchor="ctr"/>
          <a:lstStyle/>
          <a:p>
            <a:r>
              <a:rPr lang="zh-CN" altLang="en-US" sz="2400" dirty="0" smtClean="0">
                <a:solidFill>
                  <a:schemeClr val="bg1"/>
                </a:solidFill>
                <a:latin typeface="华文新魏" panose="02010800040101010101" pitchFamily="2" charset="-122"/>
                <a:ea typeface="华文新魏" panose="02010800040101010101" pitchFamily="2" charset="-122"/>
              </a:rPr>
              <a:t>按结点度数递减排序</a:t>
            </a:r>
            <a:endParaRPr lang="zh-CN" altLang="en-US" sz="2400" dirty="0">
              <a:solidFill>
                <a:schemeClr val="bg1"/>
              </a:solidFill>
              <a:latin typeface="华文新魏" panose="02010800040101010101" pitchFamily="2" charset="-122"/>
              <a:ea typeface="华文新魏" panose="02010800040101010101" pitchFamily="2" charset="-122"/>
            </a:endParaRPr>
          </a:p>
        </p:txBody>
      </p:sp>
      <p:pic>
        <p:nvPicPr>
          <p:cNvPr id="49" name="Picture 2" descr="6t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08104" y="3673932"/>
            <a:ext cx="3249817" cy="2647493"/>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47"/>
          <p:cNvSpPr>
            <a:spLocks noChangeArrowheads="1"/>
          </p:cNvSpPr>
          <p:nvPr/>
        </p:nvSpPr>
        <p:spPr bwMode="auto">
          <a:xfrm>
            <a:off x="611560" y="908720"/>
            <a:ext cx="1460500" cy="544474"/>
          </a:xfrm>
          <a:prstGeom prst="homePlate">
            <a:avLst>
              <a:gd name="adj" fmla="val 15426"/>
            </a:avLst>
          </a:prstGeom>
          <a:solidFill>
            <a:schemeClr val="accent1">
              <a:lumMod val="75000"/>
            </a:schemeClr>
          </a:solidFill>
          <a:ln>
            <a:noFill/>
          </a:ln>
          <a:effectLst>
            <a:outerShdw dist="35921" dir="2700000" algn="ctr" rotWithShape="0">
              <a:schemeClr val="bg2"/>
            </a:outerShdw>
          </a:effectLst>
        </p:spPr>
        <p:txBody>
          <a:bodyPr wrap="none" lIns="0" tIns="0" rIns="0" bIns="0" anchor="ctr"/>
          <a:lstStyle/>
          <a:p>
            <a:r>
              <a:rPr lang="zh-CN" altLang="en-US" sz="2400" dirty="0" smtClean="0">
                <a:solidFill>
                  <a:schemeClr val="bg1"/>
                </a:solidFill>
                <a:latin typeface="华文新魏" panose="02010800040101010101" pitchFamily="2" charset="-122"/>
                <a:ea typeface="华文新魏" panose="02010800040101010101" pitchFamily="2" charset="-122"/>
              </a:rPr>
              <a:t>算法一</a:t>
            </a:r>
            <a:endParaRPr lang="en-US" altLang="zh-CN" sz="2400" dirty="0" smtClean="0">
              <a:solidFill>
                <a:schemeClr val="bg1"/>
              </a:solidFill>
              <a:latin typeface="华文新魏" panose="02010800040101010101" pitchFamily="2" charset="-122"/>
              <a:ea typeface="华文新魏" panose="02010800040101010101" pitchFamily="2" charset="-122"/>
            </a:endParaRPr>
          </a:p>
        </p:txBody>
      </p:sp>
      <p:sp>
        <p:nvSpPr>
          <p:cNvPr id="28" name="TextBox 27"/>
          <p:cNvSpPr txBox="1"/>
          <p:nvPr/>
        </p:nvSpPr>
        <p:spPr bwMode="auto">
          <a:xfrm>
            <a:off x="5508104" y="6309320"/>
            <a:ext cx="3024336"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t>存储结构：邻接矩阵 </a:t>
            </a:r>
            <a:r>
              <a:rPr lang="en-US" altLang="zh-CN" dirty="0" smtClean="0"/>
              <a:t>9</a:t>
            </a:r>
            <a:r>
              <a:rPr lang="zh-CN" altLang="en-US" dirty="0" smtClean="0"/>
              <a:t>*</a:t>
            </a:r>
            <a:r>
              <a:rPr lang="en-US" altLang="zh-CN" dirty="0" smtClean="0"/>
              <a:t>9</a:t>
            </a:r>
            <a:endParaRPr lang="zh-CN" altLang="en-US" dirty="0"/>
          </a:p>
        </p:txBody>
      </p:sp>
      <p:sp>
        <p:nvSpPr>
          <p:cNvPr id="29" name="TextBox 28"/>
          <p:cNvSpPr txBox="1"/>
          <p:nvPr/>
        </p:nvSpPr>
        <p:spPr bwMode="auto">
          <a:xfrm>
            <a:off x="6372200" y="3855312"/>
            <a:ext cx="21602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5</a:t>
            </a:r>
            <a:endParaRPr lang="zh-CN" altLang="en-US" dirty="0"/>
          </a:p>
        </p:txBody>
      </p:sp>
      <p:sp>
        <p:nvSpPr>
          <p:cNvPr id="31" name="TextBox 30"/>
          <p:cNvSpPr txBox="1"/>
          <p:nvPr/>
        </p:nvSpPr>
        <p:spPr bwMode="auto">
          <a:xfrm>
            <a:off x="7524328" y="3356992"/>
            <a:ext cx="21602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3</a:t>
            </a:r>
            <a:endParaRPr lang="zh-CN" altLang="en-US" dirty="0"/>
          </a:p>
        </p:txBody>
      </p:sp>
      <p:sp>
        <p:nvSpPr>
          <p:cNvPr id="32" name="TextBox 31"/>
          <p:cNvSpPr txBox="1"/>
          <p:nvPr/>
        </p:nvSpPr>
        <p:spPr bwMode="auto">
          <a:xfrm>
            <a:off x="7452320" y="4293096"/>
            <a:ext cx="21602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5</a:t>
            </a:r>
            <a:endParaRPr lang="zh-CN" altLang="en-US" dirty="0"/>
          </a:p>
        </p:txBody>
      </p:sp>
      <p:sp>
        <p:nvSpPr>
          <p:cNvPr id="33" name="TextBox 32"/>
          <p:cNvSpPr txBox="1"/>
          <p:nvPr/>
        </p:nvSpPr>
        <p:spPr bwMode="auto">
          <a:xfrm>
            <a:off x="6876256" y="4941168"/>
            <a:ext cx="21602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4</a:t>
            </a:r>
            <a:endParaRPr lang="zh-CN" altLang="en-US" dirty="0"/>
          </a:p>
        </p:txBody>
      </p:sp>
      <p:sp>
        <p:nvSpPr>
          <p:cNvPr id="34" name="TextBox 33"/>
          <p:cNvSpPr txBox="1"/>
          <p:nvPr/>
        </p:nvSpPr>
        <p:spPr bwMode="auto">
          <a:xfrm>
            <a:off x="8460432" y="4941168"/>
            <a:ext cx="21602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3</a:t>
            </a:r>
            <a:endParaRPr lang="zh-CN" altLang="en-US" dirty="0"/>
          </a:p>
        </p:txBody>
      </p:sp>
      <p:sp>
        <p:nvSpPr>
          <p:cNvPr id="35" name="TextBox 34"/>
          <p:cNvSpPr txBox="1"/>
          <p:nvPr/>
        </p:nvSpPr>
        <p:spPr bwMode="auto">
          <a:xfrm>
            <a:off x="8532440" y="3789040"/>
            <a:ext cx="21602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2</a:t>
            </a:r>
            <a:endParaRPr lang="zh-CN" altLang="en-US" dirty="0"/>
          </a:p>
        </p:txBody>
      </p:sp>
      <p:sp>
        <p:nvSpPr>
          <p:cNvPr id="36" name="TextBox 35"/>
          <p:cNvSpPr txBox="1"/>
          <p:nvPr/>
        </p:nvSpPr>
        <p:spPr bwMode="auto">
          <a:xfrm>
            <a:off x="7884368" y="5949280"/>
            <a:ext cx="21602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2</a:t>
            </a:r>
            <a:endParaRPr lang="zh-CN" altLang="en-US" dirty="0"/>
          </a:p>
        </p:txBody>
      </p:sp>
      <p:sp>
        <p:nvSpPr>
          <p:cNvPr id="37" name="TextBox 36"/>
          <p:cNvSpPr txBox="1"/>
          <p:nvPr/>
        </p:nvSpPr>
        <p:spPr bwMode="auto">
          <a:xfrm>
            <a:off x="5436096" y="3789040"/>
            <a:ext cx="21602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1</a:t>
            </a:r>
            <a:endParaRPr lang="zh-CN" altLang="en-US" dirty="0"/>
          </a:p>
        </p:txBody>
      </p:sp>
      <p:sp>
        <p:nvSpPr>
          <p:cNvPr id="38" name="TextBox 37"/>
          <p:cNvSpPr txBox="1"/>
          <p:nvPr/>
        </p:nvSpPr>
        <p:spPr bwMode="auto">
          <a:xfrm>
            <a:off x="5508104" y="4725144"/>
            <a:ext cx="216024"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en-US" altLang="zh-CN" dirty="0" smtClean="0"/>
              <a:t>1</a:t>
            </a:r>
            <a:endParaRPr lang="zh-CN" altLang="en-US" dirty="0"/>
          </a:p>
        </p:txBody>
      </p:sp>
      <p:sp>
        <p:nvSpPr>
          <p:cNvPr id="41" name="流程图: 联系 40"/>
          <p:cNvSpPr/>
          <p:nvPr/>
        </p:nvSpPr>
        <p:spPr>
          <a:xfrm flipH="1">
            <a:off x="6588224" y="4221088"/>
            <a:ext cx="216024" cy="519351"/>
          </a:xfrm>
          <a:prstGeom prst="flowChartConnector">
            <a:avLst/>
          </a:prstGeom>
          <a:solidFill>
            <a:srgbClr val="FF0000"/>
          </a:solidFill>
          <a:ln>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2" name="流程图: 联系 41"/>
          <p:cNvSpPr/>
          <p:nvPr/>
        </p:nvSpPr>
        <p:spPr>
          <a:xfrm flipH="1">
            <a:off x="8460432" y="5373216"/>
            <a:ext cx="216024" cy="519351"/>
          </a:xfrm>
          <a:prstGeom prst="flowChartConnector">
            <a:avLst/>
          </a:prstGeom>
          <a:solidFill>
            <a:srgbClr val="FF0000"/>
          </a:solidFill>
          <a:ln>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3" name="流程图: 联系 42"/>
          <p:cNvSpPr/>
          <p:nvPr/>
        </p:nvSpPr>
        <p:spPr>
          <a:xfrm flipH="1">
            <a:off x="8633476" y="3933056"/>
            <a:ext cx="216024" cy="519351"/>
          </a:xfrm>
          <a:prstGeom prst="flowChartConnector">
            <a:avLst/>
          </a:prstGeom>
          <a:solidFill>
            <a:srgbClr val="FF0000"/>
          </a:solidFill>
          <a:ln>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4" name="流程图: 联系 43"/>
          <p:cNvSpPr/>
          <p:nvPr/>
        </p:nvSpPr>
        <p:spPr>
          <a:xfrm flipH="1">
            <a:off x="7812360" y="4437112"/>
            <a:ext cx="216024" cy="519351"/>
          </a:xfrm>
          <a:prstGeom prst="flowChartConnector">
            <a:avLst/>
          </a:prstGeom>
          <a:solidFill>
            <a:srgbClr val="7030A0"/>
          </a:solidFill>
          <a:ln>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5" name="流程图: 联系 44"/>
          <p:cNvSpPr/>
          <p:nvPr/>
        </p:nvSpPr>
        <p:spPr>
          <a:xfrm flipH="1">
            <a:off x="7380312" y="5877272"/>
            <a:ext cx="216024" cy="519351"/>
          </a:xfrm>
          <a:prstGeom prst="flowChartConnector">
            <a:avLst/>
          </a:prstGeom>
          <a:solidFill>
            <a:srgbClr val="7030A0"/>
          </a:solidFill>
          <a:ln>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6" name="矩形 45"/>
          <p:cNvSpPr/>
          <p:nvPr/>
        </p:nvSpPr>
        <p:spPr>
          <a:xfrm>
            <a:off x="1763688" y="5013176"/>
            <a:ext cx="3033202" cy="369332"/>
          </a:xfrm>
          <a:prstGeom prst="rect">
            <a:avLst/>
          </a:prstGeom>
        </p:spPr>
        <p:txBody>
          <a:bodyPr wrap="none">
            <a:spAutoFit/>
          </a:bodyPr>
          <a:lstStyle/>
          <a:p>
            <a:r>
              <a:rPr lang="en-US" altLang="zh-CN" dirty="0" smtClean="0">
                <a:solidFill>
                  <a:srgbClr val="FF0000"/>
                </a:solidFill>
                <a:latin typeface="Comic Sans MS" panose="030F0702030302020204" pitchFamily="66" charset="0"/>
                <a:ea typeface="黑体" panose="02010609060101010101" charset="-122"/>
              </a:rPr>
              <a:t>2,</a:t>
            </a:r>
            <a:r>
              <a:rPr lang="en-US" altLang="zh-CN" dirty="0" smtClean="0">
                <a:solidFill>
                  <a:srgbClr val="3B3A00"/>
                </a:solidFill>
                <a:latin typeface="Comic Sans MS" panose="030F0702030302020204" pitchFamily="66" charset="0"/>
                <a:ea typeface="黑体" panose="02010609060101010101" charset="-122"/>
              </a:rPr>
              <a:t>  5,  6,  </a:t>
            </a:r>
            <a:r>
              <a:rPr lang="en-US" altLang="zh-CN" dirty="0" smtClean="0">
                <a:solidFill>
                  <a:srgbClr val="FF0000"/>
                </a:solidFill>
                <a:latin typeface="Comic Sans MS" panose="030F0702030302020204" pitchFamily="66" charset="0"/>
                <a:ea typeface="黑体" panose="02010609060101010101" charset="-122"/>
              </a:rPr>
              <a:t>7</a:t>
            </a:r>
            <a:r>
              <a:rPr lang="en-US" altLang="zh-CN" dirty="0" smtClean="0">
                <a:solidFill>
                  <a:srgbClr val="3B3A00"/>
                </a:solidFill>
                <a:latin typeface="Comic Sans MS" panose="030F0702030302020204" pitchFamily="66" charset="0"/>
                <a:ea typeface="黑体" panose="02010609060101010101" charset="-122"/>
              </a:rPr>
              <a:t>,  9,  3,  </a:t>
            </a:r>
            <a:r>
              <a:rPr lang="en-US" altLang="zh-CN" dirty="0" smtClean="0">
                <a:solidFill>
                  <a:srgbClr val="FF0000"/>
                </a:solidFill>
                <a:latin typeface="Comic Sans MS" panose="030F0702030302020204" pitchFamily="66" charset="0"/>
                <a:ea typeface="黑体" panose="02010609060101010101" charset="-122"/>
              </a:rPr>
              <a:t>4</a:t>
            </a:r>
            <a:r>
              <a:rPr lang="en-US" altLang="zh-CN" dirty="0" smtClean="0">
                <a:solidFill>
                  <a:srgbClr val="3B3A00"/>
                </a:solidFill>
                <a:latin typeface="Comic Sans MS" panose="030F0702030302020204" pitchFamily="66" charset="0"/>
                <a:ea typeface="黑体" panose="02010609060101010101" charset="-122"/>
              </a:rPr>
              <a:t>,  1,  8</a:t>
            </a:r>
            <a:endParaRPr lang="en-US" altLang="zh-CN" dirty="0">
              <a:solidFill>
                <a:srgbClr val="3B3A00"/>
              </a:solidFill>
              <a:latin typeface="Comic Sans MS" panose="030F0702030302020204" pitchFamily="66" charset="0"/>
              <a:ea typeface="黑体" panose="02010609060101010101" charset="-122"/>
            </a:endParaRPr>
          </a:p>
        </p:txBody>
      </p:sp>
      <p:sp>
        <p:nvSpPr>
          <p:cNvPr id="47" name="矩形 46"/>
          <p:cNvSpPr/>
          <p:nvPr/>
        </p:nvSpPr>
        <p:spPr>
          <a:xfrm>
            <a:off x="2177302" y="5373216"/>
            <a:ext cx="3114778" cy="369332"/>
          </a:xfrm>
          <a:prstGeom prst="rect">
            <a:avLst/>
          </a:prstGeom>
        </p:spPr>
        <p:txBody>
          <a:bodyPr wrap="square">
            <a:spAutoFit/>
          </a:bodyPr>
          <a:lstStyle/>
          <a:p>
            <a:r>
              <a:rPr lang="en-US" altLang="zh-CN" dirty="0" smtClean="0">
                <a:solidFill>
                  <a:srgbClr val="FF0000"/>
                </a:solidFill>
                <a:latin typeface="Comic Sans MS" panose="030F0702030302020204" pitchFamily="66" charset="0"/>
                <a:ea typeface="黑体" panose="02010609060101010101" charset="-122"/>
              </a:rPr>
              <a:t>2</a:t>
            </a:r>
            <a:r>
              <a:rPr lang="en-US" altLang="zh-CN" dirty="0" smtClean="0">
                <a:solidFill>
                  <a:srgbClr val="3B3A00"/>
                </a:solidFill>
                <a:latin typeface="Comic Sans MS" panose="030F0702030302020204" pitchFamily="66" charset="0"/>
                <a:ea typeface="黑体" panose="02010609060101010101" charset="-122"/>
              </a:rPr>
              <a:t>,  </a:t>
            </a:r>
            <a:r>
              <a:rPr lang="en-US" altLang="zh-CN" b="1" dirty="0" smtClean="0">
                <a:solidFill>
                  <a:srgbClr val="7030A0"/>
                </a:solidFill>
                <a:latin typeface="Comic Sans MS" panose="030F0702030302020204" pitchFamily="66" charset="0"/>
                <a:ea typeface="黑体" panose="02010609060101010101" charset="-122"/>
              </a:rPr>
              <a:t>5</a:t>
            </a:r>
            <a:r>
              <a:rPr lang="en-US" altLang="zh-CN" dirty="0" smtClean="0">
                <a:solidFill>
                  <a:srgbClr val="3B3A00"/>
                </a:solidFill>
                <a:latin typeface="Comic Sans MS" panose="030F0702030302020204" pitchFamily="66" charset="0"/>
                <a:ea typeface="黑体" panose="02010609060101010101" charset="-122"/>
              </a:rPr>
              <a:t>,  6,  </a:t>
            </a:r>
            <a:r>
              <a:rPr lang="en-US" altLang="zh-CN" dirty="0" smtClean="0">
                <a:solidFill>
                  <a:srgbClr val="FF0000"/>
                </a:solidFill>
                <a:latin typeface="Comic Sans MS" panose="030F0702030302020204" pitchFamily="66" charset="0"/>
                <a:ea typeface="黑体" panose="02010609060101010101" charset="-122"/>
              </a:rPr>
              <a:t>7</a:t>
            </a:r>
            <a:r>
              <a:rPr lang="en-US" altLang="zh-CN" dirty="0" smtClean="0">
                <a:solidFill>
                  <a:srgbClr val="3B3A00"/>
                </a:solidFill>
                <a:latin typeface="Comic Sans MS" panose="030F0702030302020204" pitchFamily="66" charset="0"/>
                <a:ea typeface="黑体" panose="02010609060101010101" charset="-122"/>
              </a:rPr>
              <a:t>,  9,  </a:t>
            </a:r>
            <a:r>
              <a:rPr lang="en-US" altLang="zh-CN" b="1" dirty="0" smtClean="0">
                <a:solidFill>
                  <a:srgbClr val="7030A0"/>
                </a:solidFill>
                <a:latin typeface="Comic Sans MS" panose="030F0702030302020204" pitchFamily="66" charset="0"/>
                <a:ea typeface="黑体" panose="02010609060101010101" charset="-122"/>
              </a:rPr>
              <a:t>3</a:t>
            </a:r>
            <a:r>
              <a:rPr lang="en-US" altLang="zh-CN" dirty="0" smtClean="0">
                <a:solidFill>
                  <a:srgbClr val="3B3A00"/>
                </a:solidFill>
                <a:latin typeface="Comic Sans MS" panose="030F0702030302020204" pitchFamily="66" charset="0"/>
                <a:ea typeface="黑体" panose="02010609060101010101" charset="-122"/>
              </a:rPr>
              <a:t>,  </a:t>
            </a:r>
            <a:r>
              <a:rPr lang="en-US" altLang="zh-CN" dirty="0" smtClean="0">
                <a:solidFill>
                  <a:srgbClr val="FF0000"/>
                </a:solidFill>
                <a:latin typeface="Comic Sans MS" panose="030F0702030302020204" pitchFamily="66" charset="0"/>
                <a:ea typeface="黑体" panose="02010609060101010101" charset="-122"/>
              </a:rPr>
              <a:t>4</a:t>
            </a:r>
            <a:r>
              <a:rPr lang="en-US" altLang="zh-CN" dirty="0" smtClean="0">
                <a:solidFill>
                  <a:srgbClr val="3B3A00"/>
                </a:solidFill>
                <a:latin typeface="Comic Sans MS" panose="030F0702030302020204" pitchFamily="66" charset="0"/>
                <a:ea typeface="黑体" panose="02010609060101010101" charset="-122"/>
              </a:rPr>
              <a:t>,  </a:t>
            </a:r>
            <a:r>
              <a:rPr lang="en-US" altLang="zh-CN" b="1" dirty="0" smtClean="0">
                <a:solidFill>
                  <a:srgbClr val="7030A0"/>
                </a:solidFill>
                <a:latin typeface="Comic Sans MS" panose="030F0702030302020204" pitchFamily="66" charset="0"/>
                <a:ea typeface="黑体" panose="02010609060101010101" charset="-122"/>
              </a:rPr>
              <a:t>1</a:t>
            </a:r>
            <a:r>
              <a:rPr lang="en-US" altLang="zh-CN" dirty="0" smtClean="0">
                <a:solidFill>
                  <a:srgbClr val="3B3A00"/>
                </a:solidFill>
                <a:latin typeface="Comic Sans MS" panose="030F0702030302020204" pitchFamily="66" charset="0"/>
                <a:ea typeface="黑体" panose="02010609060101010101" charset="-122"/>
              </a:rPr>
              <a:t>,  </a:t>
            </a:r>
            <a:r>
              <a:rPr lang="en-US" altLang="zh-CN" b="1" dirty="0" smtClean="0">
                <a:solidFill>
                  <a:srgbClr val="7030A0"/>
                </a:solidFill>
                <a:latin typeface="Comic Sans MS" panose="030F0702030302020204" pitchFamily="66" charset="0"/>
                <a:ea typeface="黑体" panose="02010609060101010101" charset="-122"/>
              </a:rPr>
              <a:t>8</a:t>
            </a:r>
            <a:endParaRPr lang="en-US" altLang="zh-CN" b="1" dirty="0">
              <a:solidFill>
                <a:srgbClr val="7030A0"/>
              </a:solidFill>
              <a:latin typeface="Comic Sans MS" panose="030F0702030302020204" pitchFamily="66" charset="0"/>
              <a:ea typeface="黑体" panose="02010609060101010101" charset="-122"/>
            </a:endParaRPr>
          </a:p>
        </p:txBody>
      </p:sp>
      <p:sp>
        <p:nvSpPr>
          <p:cNvPr id="50" name="流程图: 联系 49"/>
          <p:cNvSpPr/>
          <p:nvPr/>
        </p:nvSpPr>
        <p:spPr>
          <a:xfrm flipH="1">
            <a:off x="5724128" y="4005064"/>
            <a:ext cx="216024" cy="519351"/>
          </a:xfrm>
          <a:prstGeom prst="flowChartConnector">
            <a:avLst/>
          </a:prstGeom>
          <a:solidFill>
            <a:srgbClr val="7030A0"/>
          </a:solidFill>
          <a:ln>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51" name="流程图: 联系 50"/>
          <p:cNvSpPr/>
          <p:nvPr/>
        </p:nvSpPr>
        <p:spPr>
          <a:xfrm flipH="1">
            <a:off x="5868144" y="4869160"/>
            <a:ext cx="216024" cy="519351"/>
          </a:xfrm>
          <a:prstGeom prst="flowChartConnector">
            <a:avLst/>
          </a:prstGeom>
          <a:solidFill>
            <a:srgbClr val="7030A0"/>
          </a:solidFill>
          <a:ln>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52" name="流程图: 联系 51"/>
          <p:cNvSpPr/>
          <p:nvPr/>
        </p:nvSpPr>
        <p:spPr>
          <a:xfrm flipH="1">
            <a:off x="6660232" y="5229200"/>
            <a:ext cx="216024" cy="519351"/>
          </a:xfrm>
          <a:prstGeom prst="flowChartConnector">
            <a:avLst/>
          </a:prstGeom>
          <a:solidFill>
            <a:srgbClr val="0070C0"/>
          </a:solidFill>
          <a:ln>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53" name="流程图: 联系 52"/>
          <p:cNvSpPr/>
          <p:nvPr/>
        </p:nvSpPr>
        <p:spPr>
          <a:xfrm flipH="1">
            <a:off x="7740352" y="3501008"/>
            <a:ext cx="216024" cy="519351"/>
          </a:xfrm>
          <a:prstGeom prst="flowChartConnector">
            <a:avLst/>
          </a:prstGeom>
          <a:solidFill>
            <a:srgbClr val="0070C0"/>
          </a:solidFill>
          <a:ln>
            <a:solidFill>
              <a:srgbClr val="FF0000"/>
            </a:solidFill>
          </a:ln>
        </p:spPr>
        <p:txBody>
          <a:bodyPr wrap="square"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54" name="矩形 53"/>
          <p:cNvSpPr/>
          <p:nvPr/>
        </p:nvSpPr>
        <p:spPr>
          <a:xfrm>
            <a:off x="2483768" y="5733256"/>
            <a:ext cx="3114778" cy="369332"/>
          </a:xfrm>
          <a:prstGeom prst="rect">
            <a:avLst/>
          </a:prstGeom>
        </p:spPr>
        <p:txBody>
          <a:bodyPr wrap="square">
            <a:spAutoFit/>
          </a:bodyPr>
          <a:lstStyle/>
          <a:p>
            <a:r>
              <a:rPr lang="en-US" altLang="zh-CN" dirty="0" smtClean="0">
                <a:solidFill>
                  <a:srgbClr val="FF0000"/>
                </a:solidFill>
                <a:latin typeface="Comic Sans MS" panose="030F0702030302020204" pitchFamily="66" charset="0"/>
                <a:ea typeface="黑体" panose="02010609060101010101" charset="-122"/>
              </a:rPr>
              <a:t>2</a:t>
            </a:r>
            <a:r>
              <a:rPr lang="en-US" altLang="zh-CN" dirty="0" smtClean="0">
                <a:solidFill>
                  <a:srgbClr val="3B3A00"/>
                </a:solidFill>
                <a:latin typeface="Comic Sans MS" panose="030F0702030302020204" pitchFamily="66" charset="0"/>
                <a:ea typeface="黑体" panose="02010609060101010101" charset="-122"/>
              </a:rPr>
              <a:t>,  </a:t>
            </a:r>
            <a:r>
              <a:rPr lang="en-US" altLang="zh-CN" b="1" dirty="0" smtClean="0">
                <a:solidFill>
                  <a:srgbClr val="7030A0"/>
                </a:solidFill>
                <a:latin typeface="Comic Sans MS" panose="030F0702030302020204" pitchFamily="66" charset="0"/>
                <a:ea typeface="黑体" panose="02010609060101010101" charset="-122"/>
              </a:rPr>
              <a:t>5</a:t>
            </a:r>
            <a:r>
              <a:rPr lang="en-US" altLang="zh-CN" dirty="0" smtClean="0">
                <a:solidFill>
                  <a:srgbClr val="3B3A00"/>
                </a:solidFill>
                <a:latin typeface="Comic Sans MS" panose="030F0702030302020204" pitchFamily="66" charset="0"/>
                <a:ea typeface="黑体" panose="02010609060101010101" charset="-122"/>
              </a:rPr>
              <a:t>,  </a:t>
            </a:r>
            <a:r>
              <a:rPr lang="en-US" altLang="zh-CN" dirty="0" smtClean="0">
                <a:solidFill>
                  <a:srgbClr val="0070C0"/>
                </a:solidFill>
                <a:latin typeface="Comic Sans MS" panose="030F0702030302020204" pitchFamily="66" charset="0"/>
                <a:ea typeface="黑体" panose="02010609060101010101" charset="-122"/>
              </a:rPr>
              <a:t>6</a:t>
            </a:r>
            <a:r>
              <a:rPr lang="en-US" altLang="zh-CN" dirty="0" smtClean="0">
                <a:solidFill>
                  <a:srgbClr val="3B3A00"/>
                </a:solidFill>
                <a:latin typeface="Comic Sans MS" panose="030F0702030302020204" pitchFamily="66" charset="0"/>
                <a:ea typeface="黑体" panose="02010609060101010101" charset="-122"/>
              </a:rPr>
              <a:t>,  </a:t>
            </a:r>
            <a:r>
              <a:rPr lang="en-US" altLang="zh-CN" dirty="0" smtClean="0">
                <a:solidFill>
                  <a:srgbClr val="FF0000"/>
                </a:solidFill>
                <a:latin typeface="Comic Sans MS" panose="030F0702030302020204" pitchFamily="66" charset="0"/>
                <a:ea typeface="黑体" panose="02010609060101010101" charset="-122"/>
              </a:rPr>
              <a:t>7</a:t>
            </a:r>
            <a:r>
              <a:rPr lang="en-US" altLang="zh-CN" dirty="0" smtClean="0">
                <a:solidFill>
                  <a:srgbClr val="3B3A00"/>
                </a:solidFill>
                <a:latin typeface="Comic Sans MS" panose="030F0702030302020204" pitchFamily="66" charset="0"/>
                <a:ea typeface="黑体" panose="02010609060101010101" charset="-122"/>
              </a:rPr>
              <a:t>,  </a:t>
            </a:r>
            <a:r>
              <a:rPr lang="en-US" altLang="zh-CN" dirty="0" smtClean="0">
                <a:solidFill>
                  <a:srgbClr val="0070C0"/>
                </a:solidFill>
                <a:latin typeface="Comic Sans MS" panose="030F0702030302020204" pitchFamily="66" charset="0"/>
                <a:ea typeface="黑体" panose="02010609060101010101" charset="-122"/>
              </a:rPr>
              <a:t>9</a:t>
            </a:r>
            <a:r>
              <a:rPr lang="en-US" altLang="zh-CN" dirty="0" smtClean="0">
                <a:solidFill>
                  <a:srgbClr val="3B3A00"/>
                </a:solidFill>
                <a:latin typeface="Comic Sans MS" panose="030F0702030302020204" pitchFamily="66" charset="0"/>
                <a:ea typeface="黑体" panose="02010609060101010101" charset="-122"/>
              </a:rPr>
              <a:t>,  </a:t>
            </a:r>
            <a:r>
              <a:rPr lang="en-US" altLang="zh-CN" b="1" dirty="0" smtClean="0">
                <a:solidFill>
                  <a:srgbClr val="7030A0"/>
                </a:solidFill>
                <a:latin typeface="Comic Sans MS" panose="030F0702030302020204" pitchFamily="66" charset="0"/>
                <a:ea typeface="黑体" panose="02010609060101010101" charset="-122"/>
              </a:rPr>
              <a:t>3</a:t>
            </a:r>
            <a:r>
              <a:rPr lang="en-US" altLang="zh-CN" dirty="0" smtClean="0">
                <a:solidFill>
                  <a:srgbClr val="3B3A00"/>
                </a:solidFill>
                <a:latin typeface="Comic Sans MS" panose="030F0702030302020204" pitchFamily="66" charset="0"/>
                <a:ea typeface="黑体" panose="02010609060101010101" charset="-122"/>
              </a:rPr>
              <a:t>,  </a:t>
            </a:r>
            <a:r>
              <a:rPr lang="en-US" altLang="zh-CN" dirty="0" smtClean="0">
                <a:solidFill>
                  <a:srgbClr val="FF0000"/>
                </a:solidFill>
                <a:latin typeface="Comic Sans MS" panose="030F0702030302020204" pitchFamily="66" charset="0"/>
                <a:ea typeface="黑体" panose="02010609060101010101" charset="-122"/>
              </a:rPr>
              <a:t>4</a:t>
            </a:r>
            <a:r>
              <a:rPr lang="en-US" altLang="zh-CN" dirty="0" smtClean="0">
                <a:solidFill>
                  <a:srgbClr val="3B3A00"/>
                </a:solidFill>
                <a:latin typeface="Comic Sans MS" panose="030F0702030302020204" pitchFamily="66" charset="0"/>
                <a:ea typeface="黑体" panose="02010609060101010101" charset="-122"/>
              </a:rPr>
              <a:t>,  </a:t>
            </a:r>
            <a:r>
              <a:rPr lang="en-US" altLang="zh-CN" b="1" dirty="0" smtClean="0">
                <a:solidFill>
                  <a:srgbClr val="7030A0"/>
                </a:solidFill>
                <a:latin typeface="Comic Sans MS" panose="030F0702030302020204" pitchFamily="66" charset="0"/>
                <a:ea typeface="黑体" panose="02010609060101010101" charset="-122"/>
              </a:rPr>
              <a:t>1</a:t>
            </a:r>
            <a:r>
              <a:rPr lang="en-US" altLang="zh-CN" dirty="0" smtClean="0">
                <a:solidFill>
                  <a:srgbClr val="3B3A00"/>
                </a:solidFill>
                <a:latin typeface="Comic Sans MS" panose="030F0702030302020204" pitchFamily="66" charset="0"/>
                <a:ea typeface="黑体" panose="02010609060101010101" charset="-122"/>
              </a:rPr>
              <a:t>,  </a:t>
            </a:r>
            <a:r>
              <a:rPr lang="en-US" altLang="zh-CN" b="1" dirty="0" smtClean="0">
                <a:solidFill>
                  <a:srgbClr val="7030A0"/>
                </a:solidFill>
                <a:latin typeface="Comic Sans MS" panose="030F0702030302020204" pitchFamily="66" charset="0"/>
                <a:ea typeface="黑体" panose="02010609060101010101" charset="-122"/>
              </a:rPr>
              <a:t>8</a:t>
            </a:r>
            <a:endParaRPr lang="en-US" altLang="zh-CN" b="1" dirty="0">
              <a:solidFill>
                <a:srgbClr val="7030A0"/>
              </a:solidFill>
              <a:latin typeface="Comic Sans MS" panose="030F0702030302020204" pitchFamily="66" charset="0"/>
              <a:ea typeface="黑体" panose="02010609060101010101" charset="-122"/>
            </a:endParaRPr>
          </a:p>
        </p:txBody>
      </p:sp>
      <p:sp>
        <p:nvSpPr>
          <p:cNvPr id="2" name="右箭头 1">
            <a:hlinkClick r:id="rId2" action="ppaction://hlinksldjump"/>
          </p:cNvPr>
          <p:cNvSpPr/>
          <p:nvPr/>
        </p:nvSpPr>
        <p:spPr>
          <a:xfrm>
            <a:off x="7625715" y="404495"/>
            <a:ext cx="979170" cy="485775"/>
          </a:xfrm>
          <a:prstGeom prst="rightArrow">
            <a:avLst/>
          </a:prstGeom>
          <a:ln>
            <a:solidFill>
              <a:schemeClr val="tx1"/>
            </a:solid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linds(horizontal)">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0994"/>
                                        </p:tgtEl>
                                        <p:attrNameLst>
                                          <p:attrName>style.visibility</p:attrName>
                                        </p:attrNameLst>
                                      </p:cBhvr>
                                      <p:to>
                                        <p:strVal val="visible"/>
                                      </p:to>
                                    </p:set>
                                    <p:animEffect transition="in" filter="blinds(horizontal)">
                                      <p:cBhvr>
                                        <p:cTn id="15" dur="500"/>
                                        <p:tgtEl>
                                          <p:spTgt spid="4099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0993"/>
                                        </p:tgtEl>
                                        <p:attrNameLst>
                                          <p:attrName>style.visibility</p:attrName>
                                        </p:attrNameLst>
                                      </p:cBhvr>
                                      <p:to>
                                        <p:strVal val="visible"/>
                                      </p:to>
                                    </p:set>
                                    <p:animEffect transition="in" filter="blinds(horizontal)">
                                      <p:cBhvr>
                                        <p:cTn id="18" dur="500"/>
                                        <p:tgtEl>
                                          <p:spTgt spid="4099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0992"/>
                                        </p:tgtEl>
                                        <p:attrNameLst>
                                          <p:attrName>style.visibility</p:attrName>
                                        </p:attrNameLst>
                                      </p:cBhvr>
                                      <p:to>
                                        <p:strVal val="visible"/>
                                      </p:to>
                                    </p:set>
                                    <p:anim calcmode="lin" valueType="num">
                                      <p:cBhvr additive="base">
                                        <p:cTn id="23" dur="500" fill="hold"/>
                                        <p:tgtEl>
                                          <p:spTgt spid="40992"/>
                                        </p:tgtEl>
                                        <p:attrNameLst>
                                          <p:attrName>ppt_x</p:attrName>
                                        </p:attrNameLst>
                                      </p:cBhvr>
                                      <p:tavLst>
                                        <p:tav tm="0">
                                          <p:val>
                                            <p:strVal val="#ppt_x"/>
                                          </p:val>
                                        </p:tav>
                                        <p:tav tm="100000">
                                          <p:val>
                                            <p:strVal val="#ppt_x"/>
                                          </p:val>
                                        </p:tav>
                                      </p:tavLst>
                                    </p:anim>
                                    <p:anim calcmode="lin" valueType="num">
                                      <p:cBhvr additive="base">
                                        <p:cTn id="24" dur="500" fill="hold"/>
                                        <p:tgtEl>
                                          <p:spTgt spid="4099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991"/>
                                        </p:tgtEl>
                                        <p:attrNameLst>
                                          <p:attrName>style.visibility</p:attrName>
                                        </p:attrNameLst>
                                      </p:cBhvr>
                                      <p:to>
                                        <p:strVal val="visible"/>
                                      </p:to>
                                    </p:set>
                                    <p:anim calcmode="lin" valueType="num">
                                      <p:cBhvr additive="base">
                                        <p:cTn id="27" dur="500" fill="hold"/>
                                        <p:tgtEl>
                                          <p:spTgt spid="40991"/>
                                        </p:tgtEl>
                                        <p:attrNameLst>
                                          <p:attrName>ppt_x</p:attrName>
                                        </p:attrNameLst>
                                      </p:cBhvr>
                                      <p:tavLst>
                                        <p:tav tm="0">
                                          <p:val>
                                            <p:strVal val="#ppt_x"/>
                                          </p:val>
                                        </p:tav>
                                        <p:tav tm="100000">
                                          <p:val>
                                            <p:strVal val="#ppt_x"/>
                                          </p:val>
                                        </p:tav>
                                      </p:tavLst>
                                    </p:anim>
                                    <p:anim calcmode="lin" valueType="num">
                                      <p:cBhvr additive="base">
                                        <p:cTn id="28" dur="500" fill="hold"/>
                                        <p:tgtEl>
                                          <p:spTgt spid="4099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40990"/>
                                        </p:tgtEl>
                                        <p:attrNameLst>
                                          <p:attrName>style.visibility</p:attrName>
                                        </p:attrNameLst>
                                      </p:cBhvr>
                                      <p:to>
                                        <p:strVal val="visible"/>
                                      </p:to>
                                    </p:set>
                                    <p:animEffect transition="in" filter="box(in)">
                                      <p:cBhvr>
                                        <p:cTn id="33" dur="500"/>
                                        <p:tgtEl>
                                          <p:spTgt spid="40990"/>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40989"/>
                                        </p:tgtEl>
                                        <p:attrNameLst>
                                          <p:attrName>style.visibility</p:attrName>
                                        </p:attrNameLst>
                                      </p:cBhvr>
                                      <p:to>
                                        <p:strVal val="visible"/>
                                      </p:to>
                                    </p:set>
                                    <p:animEffect transition="in" filter="box(in)">
                                      <p:cBhvr>
                                        <p:cTn id="36" dur="500"/>
                                        <p:tgtEl>
                                          <p:spTgt spid="4098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linds(horizontal)">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blinds(horizontal)">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blinds(horizontal)">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blinds(horizontal)">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blinds(horizontal)">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blinds(horizontal)">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linds(horizontal)">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blinds(horizontal)">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blinds(horizontal)">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1002"/>
                                        </p:tgtEl>
                                        <p:attrNameLst>
                                          <p:attrName>style.visibility</p:attrName>
                                        </p:attrNameLst>
                                      </p:cBhvr>
                                      <p:to>
                                        <p:strVal val="visible"/>
                                      </p:to>
                                    </p:set>
                                    <p:anim calcmode="lin" valueType="num">
                                      <p:cBhvr additive="base">
                                        <p:cTn id="86" dur="500" fill="hold"/>
                                        <p:tgtEl>
                                          <p:spTgt spid="41002"/>
                                        </p:tgtEl>
                                        <p:attrNameLst>
                                          <p:attrName>ppt_x</p:attrName>
                                        </p:attrNameLst>
                                      </p:cBhvr>
                                      <p:tavLst>
                                        <p:tav tm="0">
                                          <p:val>
                                            <p:strVal val="#ppt_x"/>
                                          </p:val>
                                        </p:tav>
                                        <p:tav tm="100000">
                                          <p:val>
                                            <p:strVal val="#ppt_x"/>
                                          </p:val>
                                        </p:tav>
                                      </p:tavLst>
                                    </p:anim>
                                    <p:anim calcmode="lin" valueType="num">
                                      <p:cBhvr additive="base">
                                        <p:cTn id="87" dur="500" fill="hold"/>
                                        <p:tgtEl>
                                          <p:spTgt spid="4100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xit" presetSubtype="4" fill="hold" grpId="1" nodeType="clickEffect">
                                  <p:stCondLst>
                                    <p:cond delay="0"/>
                                  </p:stCondLst>
                                  <p:childTnLst>
                                    <p:anim calcmode="lin" valueType="num">
                                      <p:cBhvr additive="base">
                                        <p:cTn id="91" dur="500"/>
                                        <p:tgtEl>
                                          <p:spTgt spid="37"/>
                                        </p:tgtEl>
                                        <p:attrNameLst>
                                          <p:attrName>ppt_x</p:attrName>
                                        </p:attrNameLst>
                                      </p:cBhvr>
                                      <p:tavLst>
                                        <p:tav tm="0">
                                          <p:val>
                                            <p:strVal val="ppt_x"/>
                                          </p:val>
                                        </p:tav>
                                        <p:tav tm="100000">
                                          <p:val>
                                            <p:strVal val="ppt_x"/>
                                          </p:val>
                                        </p:tav>
                                      </p:tavLst>
                                    </p:anim>
                                    <p:anim calcmode="lin" valueType="num">
                                      <p:cBhvr additive="base">
                                        <p:cTn id="92" dur="500"/>
                                        <p:tgtEl>
                                          <p:spTgt spid="37"/>
                                        </p:tgtEl>
                                        <p:attrNameLst>
                                          <p:attrName>ppt_y</p:attrName>
                                        </p:attrNameLst>
                                      </p:cBhvr>
                                      <p:tavLst>
                                        <p:tav tm="0">
                                          <p:val>
                                            <p:strVal val="ppt_y"/>
                                          </p:val>
                                        </p:tav>
                                        <p:tav tm="100000">
                                          <p:val>
                                            <p:strVal val="1+ppt_h/2"/>
                                          </p:val>
                                        </p:tav>
                                      </p:tavLst>
                                    </p:anim>
                                    <p:set>
                                      <p:cBhvr>
                                        <p:cTn id="93" dur="1" fill="hold">
                                          <p:stCondLst>
                                            <p:cond delay="499"/>
                                          </p:stCondLst>
                                        </p:cTn>
                                        <p:tgtEl>
                                          <p:spTgt spid="37"/>
                                        </p:tgtEl>
                                        <p:attrNameLst>
                                          <p:attrName>style.visibility</p:attrName>
                                        </p:attrNameLst>
                                      </p:cBhvr>
                                      <p:to>
                                        <p:strVal val="hidden"/>
                                      </p:to>
                                    </p:set>
                                  </p:childTnLst>
                                </p:cTn>
                              </p:par>
                              <p:par>
                                <p:cTn id="94" presetID="2" presetClass="exit" presetSubtype="4" fill="hold" grpId="1" nodeType="withEffect">
                                  <p:stCondLst>
                                    <p:cond delay="0"/>
                                  </p:stCondLst>
                                  <p:childTnLst>
                                    <p:anim calcmode="lin" valueType="num">
                                      <p:cBhvr additive="base">
                                        <p:cTn id="95" dur="500"/>
                                        <p:tgtEl>
                                          <p:spTgt spid="29"/>
                                        </p:tgtEl>
                                        <p:attrNameLst>
                                          <p:attrName>ppt_x</p:attrName>
                                        </p:attrNameLst>
                                      </p:cBhvr>
                                      <p:tavLst>
                                        <p:tav tm="0">
                                          <p:val>
                                            <p:strVal val="ppt_x"/>
                                          </p:val>
                                        </p:tav>
                                        <p:tav tm="100000">
                                          <p:val>
                                            <p:strVal val="ppt_x"/>
                                          </p:val>
                                        </p:tav>
                                      </p:tavLst>
                                    </p:anim>
                                    <p:anim calcmode="lin" valueType="num">
                                      <p:cBhvr additive="base">
                                        <p:cTn id="96" dur="500"/>
                                        <p:tgtEl>
                                          <p:spTgt spid="29"/>
                                        </p:tgtEl>
                                        <p:attrNameLst>
                                          <p:attrName>ppt_y</p:attrName>
                                        </p:attrNameLst>
                                      </p:cBhvr>
                                      <p:tavLst>
                                        <p:tav tm="0">
                                          <p:val>
                                            <p:strVal val="ppt_y"/>
                                          </p:val>
                                        </p:tav>
                                        <p:tav tm="100000">
                                          <p:val>
                                            <p:strVal val="1+ppt_h/2"/>
                                          </p:val>
                                        </p:tav>
                                      </p:tavLst>
                                    </p:anim>
                                    <p:set>
                                      <p:cBhvr>
                                        <p:cTn id="97" dur="1" fill="hold">
                                          <p:stCondLst>
                                            <p:cond delay="499"/>
                                          </p:stCondLst>
                                        </p:cTn>
                                        <p:tgtEl>
                                          <p:spTgt spid="29"/>
                                        </p:tgtEl>
                                        <p:attrNameLst>
                                          <p:attrName>style.visibility</p:attrName>
                                        </p:attrNameLst>
                                      </p:cBhvr>
                                      <p:to>
                                        <p:strVal val="hidden"/>
                                      </p:to>
                                    </p:set>
                                  </p:childTnLst>
                                </p:cTn>
                              </p:par>
                              <p:par>
                                <p:cTn id="98" presetID="2" presetClass="exit" presetSubtype="4" fill="hold" grpId="1" nodeType="withEffect">
                                  <p:stCondLst>
                                    <p:cond delay="0"/>
                                  </p:stCondLst>
                                  <p:childTnLst>
                                    <p:anim calcmode="lin" valueType="num">
                                      <p:cBhvr additive="base">
                                        <p:cTn id="99" dur="500"/>
                                        <p:tgtEl>
                                          <p:spTgt spid="31"/>
                                        </p:tgtEl>
                                        <p:attrNameLst>
                                          <p:attrName>ppt_x</p:attrName>
                                        </p:attrNameLst>
                                      </p:cBhvr>
                                      <p:tavLst>
                                        <p:tav tm="0">
                                          <p:val>
                                            <p:strVal val="ppt_x"/>
                                          </p:val>
                                        </p:tav>
                                        <p:tav tm="100000">
                                          <p:val>
                                            <p:strVal val="ppt_x"/>
                                          </p:val>
                                        </p:tav>
                                      </p:tavLst>
                                    </p:anim>
                                    <p:anim calcmode="lin" valueType="num">
                                      <p:cBhvr additive="base">
                                        <p:cTn id="100" dur="500"/>
                                        <p:tgtEl>
                                          <p:spTgt spid="31"/>
                                        </p:tgtEl>
                                        <p:attrNameLst>
                                          <p:attrName>ppt_y</p:attrName>
                                        </p:attrNameLst>
                                      </p:cBhvr>
                                      <p:tavLst>
                                        <p:tav tm="0">
                                          <p:val>
                                            <p:strVal val="ppt_y"/>
                                          </p:val>
                                        </p:tav>
                                        <p:tav tm="100000">
                                          <p:val>
                                            <p:strVal val="1+ppt_h/2"/>
                                          </p:val>
                                        </p:tav>
                                      </p:tavLst>
                                    </p:anim>
                                    <p:set>
                                      <p:cBhvr>
                                        <p:cTn id="101" dur="1" fill="hold">
                                          <p:stCondLst>
                                            <p:cond delay="499"/>
                                          </p:stCondLst>
                                        </p:cTn>
                                        <p:tgtEl>
                                          <p:spTgt spid="31"/>
                                        </p:tgtEl>
                                        <p:attrNameLst>
                                          <p:attrName>style.visibility</p:attrName>
                                        </p:attrNameLst>
                                      </p:cBhvr>
                                      <p:to>
                                        <p:strVal val="hidden"/>
                                      </p:to>
                                    </p:set>
                                  </p:childTnLst>
                                </p:cTn>
                              </p:par>
                              <p:par>
                                <p:cTn id="102" presetID="2" presetClass="exit" presetSubtype="4" fill="hold" grpId="1" nodeType="withEffect">
                                  <p:stCondLst>
                                    <p:cond delay="0"/>
                                  </p:stCondLst>
                                  <p:childTnLst>
                                    <p:anim calcmode="lin" valueType="num">
                                      <p:cBhvr additive="base">
                                        <p:cTn id="103" dur="500"/>
                                        <p:tgtEl>
                                          <p:spTgt spid="35"/>
                                        </p:tgtEl>
                                        <p:attrNameLst>
                                          <p:attrName>ppt_x</p:attrName>
                                        </p:attrNameLst>
                                      </p:cBhvr>
                                      <p:tavLst>
                                        <p:tav tm="0">
                                          <p:val>
                                            <p:strVal val="ppt_x"/>
                                          </p:val>
                                        </p:tav>
                                        <p:tav tm="100000">
                                          <p:val>
                                            <p:strVal val="ppt_x"/>
                                          </p:val>
                                        </p:tav>
                                      </p:tavLst>
                                    </p:anim>
                                    <p:anim calcmode="lin" valueType="num">
                                      <p:cBhvr additive="base">
                                        <p:cTn id="104" dur="500"/>
                                        <p:tgtEl>
                                          <p:spTgt spid="35"/>
                                        </p:tgtEl>
                                        <p:attrNameLst>
                                          <p:attrName>ppt_y</p:attrName>
                                        </p:attrNameLst>
                                      </p:cBhvr>
                                      <p:tavLst>
                                        <p:tav tm="0">
                                          <p:val>
                                            <p:strVal val="ppt_y"/>
                                          </p:val>
                                        </p:tav>
                                        <p:tav tm="100000">
                                          <p:val>
                                            <p:strVal val="1+ppt_h/2"/>
                                          </p:val>
                                        </p:tav>
                                      </p:tavLst>
                                    </p:anim>
                                    <p:set>
                                      <p:cBhvr>
                                        <p:cTn id="105" dur="1" fill="hold">
                                          <p:stCondLst>
                                            <p:cond delay="499"/>
                                          </p:stCondLst>
                                        </p:cTn>
                                        <p:tgtEl>
                                          <p:spTgt spid="35"/>
                                        </p:tgtEl>
                                        <p:attrNameLst>
                                          <p:attrName>style.visibility</p:attrName>
                                        </p:attrNameLst>
                                      </p:cBhvr>
                                      <p:to>
                                        <p:strVal val="hidden"/>
                                      </p:to>
                                    </p:set>
                                  </p:childTnLst>
                                </p:cTn>
                              </p:par>
                              <p:par>
                                <p:cTn id="106" presetID="2" presetClass="exit" presetSubtype="4" fill="hold" grpId="1" nodeType="withEffect">
                                  <p:stCondLst>
                                    <p:cond delay="0"/>
                                  </p:stCondLst>
                                  <p:childTnLst>
                                    <p:anim calcmode="lin" valueType="num">
                                      <p:cBhvr additive="base">
                                        <p:cTn id="107" dur="500"/>
                                        <p:tgtEl>
                                          <p:spTgt spid="34"/>
                                        </p:tgtEl>
                                        <p:attrNameLst>
                                          <p:attrName>ppt_x</p:attrName>
                                        </p:attrNameLst>
                                      </p:cBhvr>
                                      <p:tavLst>
                                        <p:tav tm="0">
                                          <p:val>
                                            <p:strVal val="ppt_x"/>
                                          </p:val>
                                        </p:tav>
                                        <p:tav tm="100000">
                                          <p:val>
                                            <p:strVal val="ppt_x"/>
                                          </p:val>
                                        </p:tav>
                                      </p:tavLst>
                                    </p:anim>
                                    <p:anim calcmode="lin" valueType="num">
                                      <p:cBhvr additive="base">
                                        <p:cTn id="108" dur="500"/>
                                        <p:tgtEl>
                                          <p:spTgt spid="34"/>
                                        </p:tgtEl>
                                        <p:attrNameLst>
                                          <p:attrName>ppt_y</p:attrName>
                                        </p:attrNameLst>
                                      </p:cBhvr>
                                      <p:tavLst>
                                        <p:tav tm="0">
                                          <p:val>
                                            <p:strVal val="ppt_y"/>
                                          </p:val>
                                        </p:tav>
                                        <p:tav tm="100000">
                                          <p:val>
                                            <p:strVal val="1+ppt_h/2"/>
                                          </p:val>
                                        </p:tav>
                                      </p:tavLst>
                                    </p:anim>
                                    <p:set>
                                      <p:cBhvr>
                                        <p:cTn id="109" dur="1" fill="hold">
                                          <p:stCondLst>
                                            <p:cond delay="499"/>
                                          </p:stCondLst>
                                        </p:cTn>
                                        <p:tgtEl>
                                          <p:spTgt spid="34"/>
                                        </p:tgtEl>
                                        <p:attrNameLst>
                                          <p:attrName>style.visibility</p:attrName>
                                        </p:attrNameLst>
                                      </p:cBhvr>
                                      <p:to>
                                        <p:strVal val="hidden"/>
                                      </p:to>
                                    </p:set>
                                  </p:childTnLst>
                                </p:cTn>
                              </p:par>
                              <p:par>
                                <p:cTn id="110" presetID="2" presetClass="exit" presetSubtype="4" fill="hold" grpId="1" nodeType="withEffect">
                                  <p:stCondLst>
                                    <p:cond delay="0"/>
                                  </p:stCondLst>
                                  <p:childTnLst>
                                    <p:anim calcmode="lin" valueType="num">
                                      <p:cBhvr additive="base">
                                        <p:cTn id="111" dur="500"/>
                                        <p:tgtEl>
                                          <p:spTgt spid="32"/>
                                        </p:tgtEl>
                                        <p:attrNameLst>
                                          <p:attrName>ppt_x</p:attrName>
                                        </p:attrNameLst>
                                      </p:cBhvr>
                                      <p:tavLst>
                                        <p:tav tm="0">
                                          <p:val>
                                            <p:strVal val="ppt_x"/>
                                          </p:val>
                                        </p:tav>
                                        <p:tav tm="100000">
                                          <p:val>
                                            <p:strVal val="ppt_x"/>
                                          </p:val>
                                        </p:tav>
                                      </p:tavLst>
                                    </p:anim>
                                    <p:anim calcmode="lin" valueType="num">
                                      <p:cBhvr additive="base">
                                        <p:cTn id="112" dur="500"/>
                                        <p:tgtEl>
                                          <p:spTgt spid="32"/>
                                        </p:tgtEl>
                                        <p:attrNameLst>
                                          <p:attrName>ppt_y</p:attrName>
                                        </p:attrNameLst>
                                      </p:cBhvr>
                                      <p:tavLst>
                                        <p:tav tm="0">
                                          <p:val>
                                            <p:strVal val="ppt_y"/>
                                          </p:val>
                                        </p:tav>
                                        <p:tav tm="100000">
                                          <p:val>
                                            <p:strVal val="1+ppt_h/2"/>
                                          </p:val>
                                        </p:tav>
                                      </p:tavLst>
                                    </p:anim>
                                    <p:set>
                                      <p:cBhvr>
                                        <p:cTn id="113" dur="1" fill="hold">
                                          <p:stCondLst>
                                            <p:cond delay="499"/>
                                          </p:stCondLst>
                                        </p:cTn>
                                        <p:tgtEl>
                                          <p:spTgt spid="32"/>
                                        </p:tgtEl>
                                        <p:attrNameLst>
                                          <p:attrName>style.visibility</p:attrName>
                                        </p:attrNameLst>
                                      </p:cBhvr>
                                      <p:to>
                                        <p:strVal val="hidden"/>
                                      </p:to>
                                    </p:set>
                                  </p:childTnLst>
                                </p:cTn>
                              </p:par>
                              <p:par>
                                <p:cTn id="114" presetID="2" presetClass="exit" presetSubtype="4" fill="hold" grpId="1" nodeType="withEffect">
                                  <p:stCondLst>
                                    <p:cond delay="0"/>
                                  </p:stCondLst>
                                  <p:childTnLst>
                                    <p:anim calcmode="lin" valueType="num">
                                      <p:cBhvr additive="base">
                                        <p:cTn id="115" dur="500"/>
                                        <p:tgtEl>
                                          <p:spTgt spid="33"/>
                                        </p:tgtEl>
                                        <p:attrNameLst>
                                          <p:attrName>ppt_x</p:attrName>
                                        </p:attrNameLst>
                                      </p:cBhvr>
                                      <p:tavLst>
                                        <p:tav tm="0">
                                          <p:val>
                                            <p:strVal val="ppt_x"/>
                                          </p:val>
                                        </p:tav>
                                        <p:tav tm="100000">
                                          <p:val>
                                            <p:strVal val="ppt_x"/>
                                          </p:val>
                                        </p:tav>
                                      </p:tavLst>
                                    </p:anim>
                                    <p:anim calcmode="lin" valueType="num">
                                      <p:cBhvr additive="base">
                                        <p:cTn id="116" dur="500"/>
                                        <p:tgtEl>
                                          <p:spTgt spid="33"/>
                                        </p:tgtEl>
                                        <p:attrNameLst>
                                          <p:attrName>ppt_y</p:attrName>
                                        </p:attrNameLst>
                                      </p:cBhvr>
                                      <p:tavLst>
                                        <p:tav tm="0">
                                          <p:val>
                                            <p:strVal val="ppt_y"/>
                                          </p:val>
                                        </p:tav>
                                        <p:tav tm="100000">
                                          <p:val>
                                            <p:strVal val="1+ppt_h/2"/>
                                          </p:val>
                                        </p:tav>
                                      </p:tavLst>
                                    </p:anim>
                                    <p:set>
                                      <p:cBhvr>
                                        <p:cTn id="117" dur="1" fill="hold">
                                          <p:stCondLst>
                                            <p:cond delay="499"/>
                                          </p:stCondLst>
                                        </p:cTn>
                                        <p:tgtEl>
                                          <p:spTgt spid="33"/>
                                        </p:tgtEl>
                                        <p:attrNameLst>
                                          <p:attrName>style.visibility</p:attrName>
                                        </p:attrNameLst>
                                      </p:cBhvr>
                                      <p:to>
                                        <p:strVal val="hidden"/>
                                      </p:to>
                                    </p:set>
                                  </p:childTnLst>
                                </p:cTn>
                              </p:par>
                              <p:par>
                                <p:cTn id="118" presetID="2" presetClass="exit" presetSubtype="4" fill="hold" grpId="1" nodeType="withEffect">
                                  <p:stCondLst>
                                    <p:cond delay="0"/>
                                  </p:stCondLst>
                                  <p:childTnLst>
                                    <p:anim calcmode="lin" valueType="num">
                                      <p:cBhvr additive="base">
                                        <p:cTn id="119" dur="500"/>
                                        <p:tgtEl>
                                          <p:spTgt spid="38"/>
                                        </p:tgtEl>
                                        <p:attrNameLst>
                                          <p:attrName>ppt_x</p:attrName>
                                        </p:attrNameLst>
                                      </p:cBhvr>
                                      <p:tavLst>
                                        <p:tav tm="0">
                                          <p:val>
                                            <p:strVal val="ppt_x"/>
                                          </p:val>
                                        </p:tav>
                                        <p:tav tm="100000">
                                          <p:val>
                                            <p:strVal val="ppt_x"/>
                                          </p:val>
                                        </p:tav>
                                      </p:tavLst>
                                    </p:anim>
                                    <p:anim calcmode="lin" valueType="num">
                                      <p:cBhvr additive="base">
                                        <p:cTn id="120" dur="500"/>
                                        <p:tgtEl>
                                          <p:spTgt spid="38"/>
                                        </p:tgtEl>
                                        <p:attrNameLst>
                                          <p:attrName>ppt_y</p:attrName>
                                        </p:attrNameLst>
                                      </p:cBhvr>
                                      <p:tavLst>
                                        <p:tav tm="0">
                                          <p:val>
                                            <p:strVal val="ppt_y"/>
                                          </p:val>
                                        </p:tav>
                                        <p:tav tm="100000">
                                          <p:val>
                                            <p:strVal val="1+ppt_h/2"/>
                                          </p:val>
                                        </p:tav>
                                      </p:tavLst>
                                    </p:anim>
                                    <p:set>
                                      <p:cBhvr>
                                        <p:cTn id="121" dur="1" fill="hold">
                                          <p:stCondLst>
                                            <p:cond delay="499"/>
                                          </p:stCondLst>
                                        </p:cTn>
                                        <p:tgtEl>
                                          <p:spTgt spid="38"/>
                                        </p:tgtEl>
                                        <p:attrNameLst>
                                          <p:attrName>style.visibility</p:attrName>
                                        </p:attrNameLst>
                                      </p:cBhvr>
                                      <p:to>
                                        <p:strVal val="hidden"/>
                                      </p:to>
                                    </p:set>
                                  </p:childTnLst>
                                </p:cTn>
                              </p:par>
                              <p:par>
                                <p:cTn id="122" presetID="2" presetClass="exit" presetSubtype="4" fill="hold" grpId="1" nodeType="withEffect">
                                  <p:stCondLst>
                                    <p:cond delay="0"/>
                                  </p:stCondLst>
                                  <p:childTnLst>
                                    <p:anim calcmode="lin" valueType="num">
                                      <p:cBhvr additive="base">
                                        <p:cTn id="123" dur="500"/>
                                        <p:tgtEl>
                                          <p:spTgt spid="36"/>
                                        </p:tgtEl>
                                        <p:attrNameLst>
                                          <p:attrName>ppt_x</p:attrName>
                                        </p:attrNameLst>
                                      </p:cBhvr>
                                      <p:tavLst>
                                        <p:tav tm="0">
                                          <p:val>
                                            <p:strVal val="ppt_x"/>
                                          </p:val>
                                        </p:tav>
                                        <p:tav tm="100000">
                                          <p:val>
                                            <p:strVal val="ppt_x"/>
                                          </p:val>
                                        </p:tav>
                                      </p:tavLst>
                                    </p:anim>
                                    <p:anim calcmode="lin" valueType="num">
                                      <p:cBhvr additive="base">
                                        <p:cTn id="124" dur="500"/>
                                        <p:tgtEl>
                                          <p:spTgt spid="36"/>
                                        </p:tgtEl>
                                        <p:attrNameLst>
                                          <p:attrName>ppt_y</p:attrName>
                                        </p:attrNameLst>
                                      </p:cBhvr>
                                      <p:tavLst>
                                        <p:tav tm="0">
                                          <p:val>
                                            <p:strVal val="ppt_y"/>
                                          </p:val>
                                        </p:tav>
                                        <p:tav tm="100000">
                                          <p:val>
                                            <p:strVal val="1+ppt_h/2"/>
                                          </p:val>
                                        </p:tav>
                                      </p:tavLst>
                                    </p:anim>
                                    <p:set>
                                      <p:cBhvr>
                                        <p:cTn id="125" dur="1" fill="hold">
                                          <p:stCondLst>
                                            <p:cond delay="499"/>
                                          </p:stCondLst>
                                        </p:cTn>
                                        <p:tgtEl>
                                          <p:spTgt spid="36"/>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1"/>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43"/>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8" presetClass="entr" presetSubtype="16" fill="hold" grpId="0" nodeType="clickEffect">
                                  <p:stCondLst>
                                    <p:cond delay="0"/>
                                  </p:stCondLst>
                                  <p:childTnLst>
                                    <p:set>
                                      <p:cBhvr>
                                        <p:cTn id="141" dur="1" fill="hold">
                                          <p:stCondLst>
                                            <p:cond delay="0"/>
                                          </p:stCondLst>
                                        </p:cTn>
                                        <p:tgtEl>
                                          <p:spTgt spid="46"/>
                                        </p:tgtEl>
                                        <p:attrNameLst>
                                          <p:attrName>style.visibility</p:attrName>
                                        </p:attrNameLst>
                                      </p:cBhvr>
                                      <p:to>
                                        <p:strVal val="visible"/>
                                      </p:to>
                                    </p:set>
                                    <p:animEffect transition="in" filter="diamond(in)">
                                      <p:cBhvr>
                                        <p:cTn id="142" dur="2000"/>
                                        <p:tgtEl>
                                          <p:spTgt spid="46"/>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44"/>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5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8" presetClass="entr" presetSubtype="16" fill="hold" grpId="0" nodeType="clickEffect">
                                  <p:stCondLst>
                                    <p:cond delay="0"/>
                                  </p:stCondLst>
                                  <p:childTnLst>
                                    <p:set>
                                      <p:cBhvr>
                                        <p:cTn id="162" dur="1" fill="hold">
                                          <p:stCondLst>
                                            <p:cond delay="0"/>
                                          </p:stCondLst>
                                        </p:cTn>
                                        <p:tgtEl>
                                          <p:spTgt spid="47"/>
                                        </p:tgtEl>
                                        <p:attrNameLst>
                                          <p:attrName>style.visibility</p:attrName>
                                        </p:attrNameLst>
                                      </p:cBhvr>
                                      <p:to>
                                        <p:strVal val="visible"/>
                                      </p:to>
                                    </p:set>
                                    <p:animEffect transition="in" filter="diamond(in)">
                                      <p:cBhvr>
                                        <p:cTn id="163" dur="2000"/>
                                        <p:tgtEl>
                                          <p:spTgt spid="47"/>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52"/>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53"/>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8" presetClass="entr" presetSubtype="16" fill="hold" grpId="0" nodeType="clickEffect">
                                  <p:stCondLst>
                                    <p:cond delay="0"/>
                                  </p:stCondLst>
                                  <p:childTnLst>
                                    <p:set>
                                      <p:cBhvr>
                                        <p:cTn id="175" dur="1" fill="hold">
                                          <p:stCondLst>
                                            <p:cond delay="0"/>
                                          </p:stCondLst>
                                        </p:cTn>
                                        <p:tgtEl>
                                          <p:spTgt spid="54"/>
                                        </p:tgtEl>
                                        <p:attrNameLst>
                                          <p:attrName>style.visibility</p:attrName>
                                        </p:attrNameLst>
                                      </p:cBhvr>
                                      <p:to>
                                        <p:strVal val="visible"/>
                                      </p:to>
                                    </p:set>
                                    <p:animEffect transition="in" filter="diamond(in)">
                                      <p:cBhvr>
                                        <p:cTn id="176" dur="2000"/>
                                        <p:tgtEl>
                                          <p:spTgt spid="54"/>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40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9" grpId="0" animBg="1"/>
      <p:bldP spid="40990" grpId="0" animBg="1"/>
      <p:bldP spid="40991" grpId="0" animBg="1"/>
      <p:bldP spid="40992" grpId="0" animBg="1"/>
      <p:bldP spid="40993" grpId="0" animBg="1"/>
      <p:bldP spid="40994" grpId="0" animBg="1"/>
      <p:bldP spid="28" grpId="0" animBg="1"/>
      <p:bldP spid="29" grpId="0" animBg="1"/>
      <p:bldP spid="29"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1" grpId="0" animBg="1"/>
      <p:bldP spid="42" grpId="0" animBg="1"/>
      <p:bldP spid="43" grpId="0" animBg="1"/>
      <p:bldP spid="44" grpId="0" animBg="1"/>
      <p:bldP spid="45" grpId="0" animBg="1"/>
      <p:bldP spid="46" grpId="0"/>
      <p:bldP spid="47" grpId="0"/>
      <p:bldP spid="50" grpId="0" animBg="1"/>
      <p:bldP spid="51" grpId="0" animBg="1"/>
      <p:bldP spid="52" grpId="0" animBg="1"/>
      <p:bldP spid="53" grpId="0" animBg="1"/>
      <p:bldP spid="5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951"/>
            <a:ext cx="8722309" cy="645160"/>
          </a:xfrm>
        </p:spPr>
        <p:txBody>
          <a:bodyPr/>
          <a:lstStyle/>
          <a:p>
            <a:r>
              <a:rPr lang="zh-CN" altLang="en-US">
                <a:latin typeface="Arial" panose="020B0604020202020204" pitchFamily="34" charset="0"/>
              </a:rPr>
              <a:t>考试安排问题</a:t>
            </a:r>
            <a:r>
              <a:rPr lang="en-US" altLang="zh-CN">
                <a:latin typeface="Arial" panose="020B0604020202020204" pitchFamily="34" charset="0"/>
              </a:rPr>
              <a:t>  </a:t>
            </a:r>
            <a:endParaRPr lang="zh-CN" altLang="en-US">
              <a:latin typeface="Arial" panose="020B0604020202020204" pitchFamily="34" charset="0"/>
            </a:endParaRPr>
          </a:p>
        </p:txBody>
      </p:sp>
      <p:sp>
        <p:nvSpPr>
          <p:cNvPr id="3" name="内容占位符 2"/>
          <p:cNvSpPr>
            <a:spLocks noGrp="1"/>
          </p:cNvSpPr>
          <p:nvPr>
            <p:ph idx="1"/>
          </p:nvPr>
        </p:nvSpPr>
        <p:spPr/>
        <p:txBody>
          <a:bodyPr/>
          <a:lstStyle/>
          <a:p>
            <a:r>
              <a:rPr lang="zh-CN" altLang="zh-CN" dirty="0"/>
              <a:t>（</a:t>
            </a:r>
            <a:r>
              <a:rPr lang="en-US" altLang="zh-CN" dirty="0"/>
              <a:t>1</a:t>
            </a:r>
            <a:r>
              <a:rPr lang="zh-CN" altLang="zh-CN" dirty="0"/>
              <a:t>）计算图中各顶点的度；</a:t>
            </a:r>
            <a:endParaRPr lang="zh-CN" altLang="zh-CN" dirty="0"/>
          </a:p>
          <a:p>
            <a:r>
              <a:rPr lang="zh-CN" altLang="zh-CN" dirty="0"/>
              <a:t>（</a:t>
            </a:r>
            <a:r>
              <a:rPr lang="en-US" altLang="zh-CN" dirty="0"/>
              <a:t>2</a:t>
            </a:r>
            <a:r>
              <a:rPr lang="zh-CN" altLang="zh-CN" dirty="0"/>
              <a:t>）找当前度最大结点</a:t>
            </a:r>
            <a:r>
              <a:rPr lang="en-US" altLang="zh-CN" dirty="0"/>
              <a:t>k</a:t>
            </a:r>
            <a:r>
              <a:rPr lang="zh-CN" altLang="zh-CN" dirty="0"/>
              <a:t>；</a:t>
            </a:r>
            <a:endParaRPr lang="zh-CN" altLang="zh-CN" dirty="0"/>
          </a:p>
          <a:p>
            <a:r>
              <a:rPr lang="zh-CN" altLang="zh-CN" dirty="0"/>
              <a:t>（</a:t>
            </a:r>
            <a:r>
              <a:rPr lang="en-US" altLang="zh-CN" dirty="0"/>
              <a:t>3</a:t>
            </a:r>
            <a:r>
              <a:rPr lang="zh-CN" altLang="zh-CN" dirty="0"/>
              <a:t>）颜色集的第</a:t>
            </a:r>
            <a:r>
              <a:rPr lang="en-US" altLang="zh-CN" dirty="0" err="1"/>
              <a:t>colorPtr</a:t>
            </a:r>
            <a:r>
              <a:rPr lang="zh-CN" altLang="zh-CN" dirty="0"/>
              <a:t>项颜色已经使用过？</a:t>
            </a:r>
            <a:endParaRPr lang="zh-CN" altLang="zh-CN" dirty="0"/>
          </a:p>
          <a:p>
            <a:r>
              <a:rPr lang="en-US" altLang="zh-CN" dirty="0" smtClean="0"/>
              <a:t>    {</a:t>
            </a:r>
            <a:endParaRPr lang="zh-CN" altLang="zh-CN" dirty="0"/>
          </a:p>
          <a:p>
            <a:r>
              <a:rPr lang="en-US" altLang="zh-CN" dirty="0"/>
              <a:t>    </a:t>
            </a:r>
            <a:r>
              <a:rPr lang="en-US" altLang="zh-CN" dirty="0" smtClean="0"/>
              <a:t>   </a:t>
            </a:r>
            <a:r>
              <a:rPr lang="zh-CN" altLang="zh-CN" dirty="0" smtClean="0"/>
              <a:t>若</a:t>
            </a:r>
            <a:r>
              <a:rPr lang="en-US" altLang="zh-CN" dirty="0"/>
              <a:t>k</a:t>
            </a:r>
            <a:r>
              <a:rPr lang="zh-CN" altLang="zh-CN" dirty="0"/>
              <a:t>不能用</a:t>
            </a:r>
            <a:r>
              <a:rPr lang="en-US" altLang="zh-CN" dirty="0" err="1"/>
              <a:t>colorPtr</a:t>
            </a:r>
            <a:r>
              <a:rPr lang="zh-CN" altLang="zh-CN" dirty="0"/>
              <a:t>项颜色，则</a:t>
            </a:r>
            <a:r>
              <a:rPr lang="en-US" altLang="zh-CN" dirty="0" err="1"/>
              <a:t>colorPtr</a:t>
            </a:r>
            <a:r>
              <a:rPr lang="zh-CN" altLang="zh-CN" dirty="0"/>
              <a:t>换一种颜色</a:t>
            </a:r>
            <a:endParaRPr lang="zh-CN" altLang="zh-CN" dirty="0"/>
          </a:p>
          <a:p>
            <a:r>
              <a:rPr lang="en-US" altLang="zh-CN" dirty="0" smtClean="0"/>
              <a:t>    }</a:t>
            </a:r>
            <a:endParaRPr lang="zh-CN" altLang="zh-CN" dirty="0"/>
          </a:p>
          <a:p>
            <a:r>
              <a:rPr lang="zh-CN" altLang="zh-CN" dirty="0"/>
              <a:t>（</a:t>
            </a:r>
            <a:r>
              <a:rPr lang="en-US" altLang="zh-CN" dirty="0"/>
              <a:t>4</a:t>
            </a:r>
            <a:r>
              <a:rPr lang="zh-CN" altLang="zh-CN" dirty="0"/>
              <a:t>）将</a:t>
            </a:r>
            <a:r>
              <a:rPr lang="en-US" altLang="zh-CN" dirty="0"/>
              <a:t>k</a:t>
            </a:r>
            <a:r>
              <a:rPr lang="zh-CN" altLang="zh-CN" dirty="0"/>
              <a:t>加入</a:t>
            </a:r>
            <a:r>
              <a:rPr lang="en-US" altLang="zh-CN" dirty="0" err="1"/>
              <a:t>colorPtr</a:t>
            </a:r>
            <a:r>
              <a:rPr lang="zh-CN" altLang="zh-CN" dirty="0"/>
              <a:t>项颜色结点集；</a:t>
            </a:r>
            <a:endParaRPr lang="zh-CN" altLang="zh-CN" dirty="0"/>
          </a:p>
          <a:p>
            <a:r>
              <a:rPr lang="zh-CN" altLang="zh-CN" dirty="0"/>
              <a:t>（</a:t>
            </a:r>
            <a:r>
              <a:rPr lang="en-US" altLang="zh-CN" dirty="0"/>
              <a:t>5</a:t>
            </a:r>
            <a:r>
              <a:rPr lang="zh-CN" altLang="zh-CN" dirty="0"/>
              <a:t>）重复步骤</a:t>
            </a:r>
            <a:r>
              <a:rPr lang="en-US" altLang="zh-CN" dirty="0"/>
              <a:t>2</a:t>
            </a:r>
            <a:r>
              <a:rPr lang="zh-CN" altLang="zh-CN" dirty="0"/>
              <a:t>至</a:t>
            </a:r>
            <a:r>
              <a:rPr lang="en-US" altLang="zh-CN" dirty="0"/>
              <a:t>4</a:t>
            </a:r>
            <a:r>
              <a:rPr lang="zh-CN" altLang="zh-CN" dirty="0"/>
              <a:t>，直到所有结点处理完为止；</a:t>
            </a:r>
            <a:endParaRPr lang="zh-CN" altLang="zh-CN" dirty="0"/>
          </a:p>
          <a:p>
            <a:r>
              <a:rPr lang="zh-CN" altLang="zh-CN" dirty="0"/>
              <a:t>（</a:t>
            </a:r>
            <a:r>
              <a:rPr lang="en-US" altLang="zh-CN" dirty="0"/>
              <a:t>6</a:t>
            </a:r>
            <a:r>
              <a:rPr lang="zh-CN" altLang="zh-CN" dirty="0"/>
              <a:t>）输出各同色结点集合。</a:t>
            </a:r>
            <a:endParaRPr lang="zh-CN" altLang="zh-CN" dirty="0"/>
          </a:p>
          <a:p>
            <a:endParaRPr lang="zh-CN" altLang="en-US"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33794" name="Picture 2" descr="6t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27909" y="4828747"/>
            <a:ext cx="2219668" cy="1808274"/>
          </a:xfrm>
          <a:prstGeom prst="rect">
            <a:avLst/>
          </a:prstGeom>
          <a:noFill/>
          <a:extLst>
            <a:ext uri="{909E8E84-426E-40DD-AFC4-6F175D3DCCD1}">
              <a14:hiddenFill xmlns:a14="http://schemas.microsoft.com/office/drawing/2010/main">
                <a:solidFill>
                  <a:srgbClr val="FFFFFF"/>
                </a:solidFill>
              </a14:hiddenFill>
            </a:ext>
          </a:extLst>
        </p:spPr>
      </p:pic>
      <p:pic>
        <p:nvPicPr>
          <p:cNvPr id="33793" name="Picture 1" descr="6t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6800" y="4791586"/>
            <a:ext cx="2254531" cy="18524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1790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 name="矩形 8"/>
          <p:cNvSpPr/>
          <p:nvPr/>
        </p:nvSpPr>
        <p:spPr>
          <a:xfrm>
            <a:off x="4483752" y="1196752"/>
            <a:ext cx="2031326" cy="369332"/>
          </a:xfrm>
          <a:prstGeom prst="rect">
            <a:avLst/>
          </a:prstGeom>
          <a:solidFill>
            <a:schemeClr val="bg2"/>
          </a:solidFill>
        </p:spPr>
        <p:txBody>
          <a:bodyPr wrap="none">
            <a:spAutoFit/>
          </a:bodyPr>
          <a:lstStyle/>
          <a:p>
            <a:r>
              <a:rPr lang="zh-CN" altLang="zh-CN" dirty="0"/>
              <a:t>伪代码细化</a:t>
            </a:r>
            <a:r>
              <a:rPr lang="zh-CN" altLang="zh-CN" dirty="0" smtClean="0"/>
              <a:t>描述</a:t>
            </a:r>
            <a:r>
              <a:rPr lang="zh-CN" altLang="en-US" dirty="0" smtClean="0"/>
              <a:t>一</a:t>
            </a:r>
            <a:endParaRPr lang="zh-CN" altLang="zh-CN" dirty="0"/>
          </a:p>
        </p:txBody>
      </p:sp>
      <p:sp>
        <p:nvSpPr>
          <p:cNvPr id="7" name="右箭头 6">
            <a:hlinkClick r:id="rId3" action="ppaction://hlinksldjump"/>
          </p:cNvPr>
          <p:cNvSpPr/>
          <p:nvPr/>
        </p:nvSpPr>
        <p:spPr>
          <a:xfrm>
            <a:off x="7625715" y="404495"/>
            <a:ext cx="979170" cy="485775"/>
          </a:xfrm>
          <a:prstGeom prst="rightArrow">
            <a:avLst/>
          </a:prstGeom>
          <a:ln>
            <a:solidFill>
              <a:schemeClr val="tx1"/>
            </a:solid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951"/>
            <a:ext cx="8722309" cy="645160"/>
          </a:xfrm>
        </p:spPr>
        <p:txBody>
          <a:bodyPr/>
          <a:lstStyle/>
          <a:p>
            <a:r>
              <a:rPr lang="zh-CN" altLang="en-US">
                <a:latin typeface="Arial" panose="020B0604020202020204" pitchFamily="34" charset="0"/>
              </a:rPr>
              <a:t>考试安排问题</a:t>
            </a:r>
            <a:endParaRPr lang="zh-CN" altLang="en-US"/>
          </a:p>
        </p:txBody>
      </p:sp>
      <p:sp>
        <p:nvSpPr>
          <p:cNvPr id="3" name="内容占位符 2"/>
          <p:cNvSpPr>
            <a:spLocks noGrp="1"/>
          </p:cNvSpPr>
          <p:nvPr>
            <p:ph idx="1"/>
          </p:nvPr>
        </p:nvSpPr>
        <p:spPr/>
        <p:txBody>
          <a:bodyPr/>
          <a:lstStyle/>
          <a:p>
            <a:r>
              <a:rPr lang="zh-CN" altLang="zh-CN"/>
              <a:t>设图的顶点数为</a:t>
            </a:r>
            <a:r>
              <a:rPr lang="en-US" altLang="zh-CN"/>
              <a:t>N</a:t>
            </a:r>
            <a:r>
              <a:rPr lang="zh-CN" altLang="zh-CN"/>
              <a:t>。</a:t>
            </a:r>
            <a:endParaRPr lang="zh-CN" altLang="zh-CN"/>
          </a:p>
          <a:p>
            <a:r>
              <a:rPr lang="zh-CN" altLang="zh-CN"/>
              <a:t>（</a:t>
            </a:r>
            <a:r>
              <a:rPr lang="en-US" altLang="zh-CN"/>
              <a:t>1</a:t>
            </a:r>
            <a:r>
              <a:rPr lang="zh-CN" altLang="zh-CN"/>
              <a:t>）计算图中各顶点的度，放至数组</a:t>
            </a:r>
            <a:r>
              <a:rPr lang="en-US" altLang="zh-CN"/>
              <a:t>degree[N]</a:t>
            </a:r>
            <a:r>
              <a:rPr lang="zh-CN" altLang="zh-CN"/>
              <a:t>中；</a:t>
            </a:r>
            <a:endParaRPr lang="zh-CN" altLang="zh-CN"/>
          </a:p>
          <a:p>
            <a:r>
              <a:rPr lang="zh-CN" altLang="zh-CN"/>
              <a:t>（</a:t>
            </a:r>
            <a:r>
              <a:rPr lang="en-US" altLang="zh-CN"/>
              <a:t>2</a:t>
            </a:r>
            <a:r>
              <a:rPr lang="zh-CN" altLang="zh-CN"/>
              <a:t>）在</a:t>
            </a:r>
            <a:r>
              <a:rPr lang="en-US" altLang="zh-CN"/>
              <a:t>degree[]</a:t>
            </a:r>
            <a:r>
              <a:rPr lang="zh-CN" altLang="zh-CN"/>
              <a:t>中找当前度最大结点信息记录在</a:t>
            </a:r>
            <a:r>
              <a:rPr lang="en-US" altLang="zh-CN"/>
              <a:t>k</a:t>
            </a:r>
            <a:r>
              <a:rPr lang="zh-CN" altLang="zh-CN"/>
              <a:t>中，清除</a:t>
            </a:r>
            <a:r>
              <a:rPr lang="en-US" altLang="zh-CN"/>
              <a:t>degree[]</a:t>
            </a:r>
            <a:r>
              <a:rPr lang="zh-CN" altLang="zh-CN"/>
              <a:t>此项结点信息；</a:t>
            </a:r>
            <a:endParaRPr lang="zh-CN" altLang="zh-CN"/>
          </a:p>
          <a:p>
            <a:r>
              <a:rPr lang="zh-CN" altLang="zh-CN"/>
              <a:t>（</a:t>
            </a:r>
            <a:r>
              <a:rPr lang="en-US" altLang="zh-CN"/>
              <a:t>3</a:t>
            </a:r>
            <a:r>
              <a:rPr lang="zh-CN" altLang="zh-CN"/>
              <a:t>）颜色集</a:t>
            </a:r>
            <a:r>
              <a:rPr lang="en-US" altLang="zh-CN"/>
              <a:t>ColorSet[]</a:t>
            </a:r>
            <a:r>
              <a:rPr lang="zh-CN" altLang="zh-CN"/>
              <a:t>的第</a:t>
            </a:r>
            <a:r>
              <a:rPr lang="en-US" altLang="zh-CN"/>
              <a:t>colorPtr</a:t>
            </a:r>
            <a:r>
              <a:rPr lang="zh-CN" altLang="zh-CN"/>
              <a:t>项颜色已经使用过？</a:t>
            </a:r>
            <a:endParaRPr lang="zh-CN" altLang="zh-CN"/>
          </a:p>
          <a:p>
            <a:r>
              <a:rPr lang="en-US" altLang="zh-CN"/>
              <a:t>{</a:t>
            </a:r>
            <a:endParaRPr lang="zh-CN" altLang="zh-CN"/>
          </a:p>
          <a:p>
            <a:r>
              <a:rPr lang="en-US" altLang="zh-CN" smtClean="0"/>
              <a:t>    !(</a:t>
            </a:r>
            <a:r>
              <a:rPr lang="en-US" altLang="zh-CN"/>
              <a:t>k</a:t>
            </a:r>
            <a:r>
              <a:rPr lang="zh-CN" altLang="zh-CN"/>
              <a:t>与</a:t>
            </a:r>
            <a:r>
              <a:rPr lang="en-US" altLang="zh-CN"/>
              <a:t>ColorSet[colorPtr].node[]</a:t>
            </a:r>
            <a:r>
              <a:rPr lang="zh-CN" altLang="zh-CN"/>
              <a:t>中的结点都不相邻</a:t>
            </a:r>
            <a:r>
              <a:rPr lang="en-US" altLang="zh-CN"/>
              <a:t>)</a:t>
            </a:r>
            <a:endParaRPr lang="zh-CN" altLang="zh-CN"/>
          </a:p>
          <a:p>
            <a:r>
              <a:rPr lang="en-US" altLang="zh-CN" smtClean="0"/>
              <a:t>    </a:t>
            </a:r>
            <a:r>
              <a:rPr lang="zh-CN" altLang="zh-CN" smtClean="0"/>
              <a:t>则</a:t>
            </a:r>
            <a:r>
              <a:rPr lang="en-US" altLang="zh-CN"/>
              <a:t>colorPtr++</a:t>
            </a:r>
            <a:endParaRPr lang="zh-CN" altLang="zh-CN"/>
          </a:p>
          <a:p>
            <a:r>
              <a:rPr lang="en-US" altLang="zh-CN"/>
              <a:t>}</a:t>
            </a:r>
            <a:endParaRPr lang="zh-CN" altLang="zh-CN"/>
          </a:p>
          <a:p>
            <a:r>
              <a:rPr lang="zh-CN" altLang="zh-CN"/>
              <a:t>（</a:t>
            </a:r>
            <a:r>
              <a:rPr lang="en-US" altLang="zh-CN"/>
              <a:t>4</a:t>
            </a:r>
            <a:r>
              <a:rPr lang="zh-CN" altLang="zh-CN"/>
              <a:t>）将</a:t>
            </a:r>
            <a:r>
              <a:rPr lang="en-US" altLang="zh-CN"/>
              <a:t>k</a:t>
            </a:r>
            <a:r>
              <a:rPr lang="zh-CN" altLang="zh-CN"/>
              <a:t>加入</a:t>
            </a:r>
            <a:r>
              <a:rPr lang="en-US" altLang="zh-CN"/>
              <a:t>colorPtr</a:t>
            </a:r>
            <a:r>
              <a:rPr lang="zh-CN" altLang="zh-CN"/>
              <a:t>项颜色结点集</a:t>
            </a:r>
            <a:r>
              <a:rPr lang="en-US" altLang="zh-CN"/>
              <a:t>ColorSet[colorPtr].node[]</a:t>
            </a:r>
            <a:r>
              <a:rPr lang="zh-CN" altLang="zh-CN"/>
              <a:t>；</a:t>
            </a:r>
            <a:endParaRPr lang="zh-CN" altLang="zh-CN"/>
          </a:p>
          <a:p>
            <a:r>
              <a:rPr lang="zh-CN" altLang="zh-CN"/>
              <a:t>（</a:t>
            </a:r>
            <a:r>
              <a:rPr lang="en-US" altLang="zh-CN"/>
              <a:t>5</a:t>
            </a:r>
            <a:r>
              <a:rPr lang="zh-CN" altLang="zh-CN"/>
              <a:t>）重复步骤</a:t>
            </a:r>
            <a:r>
              <a:rPr lang="en-US" altLang="zh-CN"/>
              <a:t>2</a:t>
            </a:r>
            <a:r>
              <a:rPr lang="zh-CN" altLang="zh-CN"/>
              <a:t>至</a:t>
            </a:r>
            <a:r>
              <a:rPr lang="en-US" altLang="zh-CN"/>
              <a:t>4</a:t>
            </a:r>
            <a:r>
              <a:rPr lang="zh-CN" altLang="zh-CN"/>
              <a:t>，直到所有结点处理完为止；</a:t>
            </a:r>
            <a:endParaRPr lang="zh-CN" altLang="zh-CN"/>
          </a:p>
          <a:p>
            <a:r>
              <a:rPr lang="zh-CN" altLang="zh-CN"/>
              <a:t>（</a:t>
            </a:r>
            <a:r>
              <a:rPr lang="en-US" altLang="zh-CN"/>
              <a:t>6</a:t>
            </a:r>
            <a:r>
              <a:rPr lang="zh-CN" altLang="zh-CN"/>
              <a:t>）输出各同色结点集合。</a:t>
            </a:r>
            <a:endParaRPr lang="zh-CN" altLang="zh-CN"/>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5" name="矩形 4"/>
          <p:cNvSpPr/>
          <p:nvPr/>
        </p:nvSpPr>
        <p:spPr>
          <a:xfrm>
            <a:off x="4483752" y="1196752"/>
            <a:ext cx="2031326" cy="369332"/>
          </a:xfrm>
          <a:prstGeom prst="rect">
            <a:avLst/>
          </a:prstGeom>
          <a:solidFill>
            <a:schemeClr val="bg2"/>
          </a:solidFill>
        </p:spPr>
        <p:txBody>
          <a:bodyPr wrap="none">
            <a:spAutoFit/>
          </a:bodyPr>
          <a:lstStyle/>
          <a:p>
            <a:r>
              <a:rPr lang="zh-CN" altLang="zh-CN"/>
              <a:t>伪代码细化</a:t>
            </a:r>
            <a:r>
              <a:rPr lang="zh-CN" altLang="zh-CN" smtClean="0"/>
              <a:t>描述</a:t>
            </a:r>
            <a:r>
              <a:rPr lang="zh-CN" altLang="en-US" smtClean="0"/>
              <a:t>二</a:t>
            </a:r>
            <a:endParaRPr lang="zh-CN" altLang="zh-C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图的例子</a:t>
            </a:r>
            <a:r>
              <a:rPr lang="en-US" altLang="zh-CN">
                <a:latin typeface="Arial" panose="020B0604020202020204" pitchFamily="34" charset="0"/>
              </a:rPr>
              <a:t>——</a:t>
            </a:r>
            <a:r>
              <a:rPr lang="zh-CN" altLang="en-US">
                <a:latin typeface="Arial" panose="020B0604020202020204" pitchFamily="34" charset="0"/>
              </a:rPr>
              <a:t>考试安排问题</a:t>
            </a:r>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32770" name="Picture 2" descr="6t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5536" y="1124744"/>
            <a:ext cx="7370787" cy="307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691680" y="4941168"/>
            <a:ext cx="5049645" cy="1754326"/>
          </a:xfrm>
          <a:prstGeom prst="rect">
            <a:avLst/>
          </a:prstGeom>
          <a:ln w="19050">
            <a:solidFill>
              <a:srgbClr val="6196CB"/>
            </a:solidFill>
          </a:ln>
        </p:spPr>
        <p:txBody>
          <a:bodyPr wrap="square">
            <a:spAutoFit/>
          </a:bodyPr>
          <a:lstStyle/>
          <a:p>
            <a:pPr algn="l"/>
            <a:r>
              <a:rPr lang="en-US" altLang="zh-CN">
                <a:solidFill>
                  <a:schemeClr val="tx1"/>
                </a:solidFill>
                <a:latin typeface="+mj-ea"/>
                <a:ea typeface="+mj-ea"/>
              </a:rPr>
              <a:t>struct ColorNode</a:t>
            </a:r>
            <a:endParaRPr lang="en-US" altLang="zh-CN">
              <a:solidFill>
                <a:schemeClr val="tx1"/>
              </a:solidFill>
              <a:latin typeface="+mj-ea"/>
              <a:ea typeface="+mj-ea"/>
            </a:endParaRPr>
          </a:p>
          <a:p>
            <a:pPr algn="l"/>
            <a:r>
              <a:rPr lang="en-US" altLang="zh-CN">
                <a:solidFill>
                  <a:schemeClr val="tx1"/>
                </a:solidFill>
                <a:latin typeface="+mj-ea"/>
                <a:ea typeface="+mj-ea"/>
              </a:rPr>
              <a:t>{</a:t>
            </a:r>
            <a:endParaRPr lang="en-US" altLang="zh-CN">
              <a:solidFill>
                <a:schemeClr val="tx1"/>
              </a:solidFill>
              <a:latin typeface="+mj-ea"/>
              <a:ea typeface="+mj-ea"/>
            </a:endParaRPr>
          </a:p>
          <a:p>
            <a:pPr algn="l"/>
            <a:r>
              <a:rPr lang="en-US" altLang="zh-CN" smtClean="0">
                <a:solidFill>
                  <a:schemeClr val="tx1"/>
                </a:solidFill>
                <a:latin typeface="+mj-ea"/>
                <a:ea typeface="+mj-ea"/>
              </a:rPr>
              <a:t>     int </a:t>
            </a:r>
            <a:r>
              <a:rPr lang="en-US" altLang="zh-CN">
                <a:solidFill>
                  <a:schemeClr val="tx1"/>
                </a:solidFill>
                <a:latin typeface="+mj-ea"/>
                <a:ea typeface="+mj-ea"/>
              </a:rPr>
              <a:t>used; // </a:t>
            </a:r>
            <a:r>
              <a:rPr lang="zh-CN" altLang="en-US">
                <a:solidFill>
                  <a:schemeClr val="tx1"/>
                </a:solidFill>
                <a:latin typeface="+mj-ea"/>
                <a:ea typeface="+mj-ea"/>
              </a:rPr>
              <a:t>标记颜色是否被用，</a:t>
            </a:r>
            <a:r>
              <a:rPr lang="en-US" altLang="zh-CN">
                <a:solidFill>
                  <a:schemeClr val="tx1"/>
                </a:solidFill>
                <a:latin typeface="+mj-ea"/>
                <a:ea typeface="+mj-ea"/>
              </a:rPr>
              <a:t>0</a:t>
            </a:r>
            <a:r>
              <a:rPr lang="zh-CN" altLang="en-US">
                <a:solidFill>
                  <a:schemeClr val="tx1"/>
                </a:solidFill>
                <a:latin typeface="+mj-ea"/>
                <a:ea typeface="+mj-ea"/>
              </a:rPr>
              <a:t>代表未用</a:t>
            </a:r>
            <a:endParaRPr lang="zh-CN" altLang="en-US">
              <a:solidFill>
                <a:schemeClr val="tx1"/>
              </a:solidFill>
              <a:latin typeface="+mj-ea"/>
              <a:ea typeface="+mj-ea"/>
            </a:endParaRPr>
          </a:p>
          <a:p>
            <a:pPr algn="l"/>
            <a:r>
              <a:rPr lang="en-US" altLang="zh-CN" smtClean="0">
                <a:solidFill>
                  <a:schemeClr val="tx1"/>
                </a:solidFill>
                <a:latin typeface="+mj-ea"/>
                <a:ea typeface="+mj-ea"/>
              </a:rPr>
              <a:t>     int </a:t>
            </a:r>
            <a:r>
              <a:rPr lang="en-US" altLang="zh-CN">
                <a:solidFill>
                  <a:schemeClr val="tx1"/>
                </a:solidFill>
                <a:latin typeface="+mj-ea"/>
                <a:ea typeface="+mj-ea"/>
              </a:rPr>
              <a:t>rear; //</a:t>
            </a:r>
            <a:r>
              <a:rPr lang="zh-CN" altLang="en-US">
                <a:solidFill>
                  <a:schemeClr val="tx1"/>
                </a:solidFill>
                <a:latin typeface="+mj-ea"/>
                <a:ea typeface="+mj-ea"/>
              </a:rPr>
              <a:t>集合尾指针</a:t>
            </a:r>
            <a:endParaRPr lang="zh-CN" altLang="en-US">
              <a:solidFill>
                <a:schemeClr val="tx1"/>
              </a:solidFill>
              <a:latin typeface="+mj-ea"/>
              <a:ea typeface="+mj-ea"/>
            </a:endParaRPr>
          </a:p>
          <a:p>
            <a:pPr algn="l"/>
            <a:r>
              <a:rPr lang="en-US" altLang="zh-CN" smtClean="0">
                <a:solidFill>
                  <a:schemeClr val="tx1"/>
                </a:solidFill>
                <a:latin typeface="+mj-ea"/>
                <a:ea typeface="+mj-ea"/>
              </a:rPr>
              <a:t>     int </a:t>
            </a:r>
            <a:r>
              <a:rPr lang="en-US" altLang="zh-CN">
                <a:solidFill>
                  <a:schemeClr val="tx1"/>
                </a:solidFill>
                <a:latin typeface="+mj-ea"/>
                <a:ea typeface="+mj-ea"/>
              </a:rPr>
              <a:t>node[N];//</a:t>
            </a:r>
            <a:r>
              <a:rPr lang="zh-CN" altLang="en-US">
                <a:solidFill>
                  <a:schemeClr val="tx1"/>
                </a:solidFill>
                <a:latin typeface="+mj-ea"/>
                <a:ea typeface="+mj-ea"/>
              </a:rPr>
              <a:t>同色顶点集合</a:t>
            </a:r>
            <a:endParaRPr lang="zh-CN" altLang="en-US">
              <a:solidFill>
                <a:schemeClr val="tx1"/>
              </a:solidFill>
              <a:latin typeface="+mj-ea"/>
              <a:ea typeface="+mj-ea"/>
            </a:endParaRPr>
          </a:p>
          <a:p>
            <a:pPr algn="l"/>
            <a:r>
              <a:rPr lang="en-US" altLang="zh-CN">
                <a:solidFill>
                  <a:schemeClr val="tx1"/>
                </a:solidFill>
                <a:latin typeface="+mj-ea"/>
                <a:ea typeface="+mj-ea"/>
              </a:rPr>
              <a:t>} ColorSet[N</a:t>
            </a:r>
            <a:r>
              <a:rPr lang="en-US" altLang="zh-CN" smtClean="0">
                <a:solidFill>
                  <a:schemeClr val="tx1"/>
                </a:solidFill>
                <a:latin typeface="+mj-ea"/>
                <a:ea typeface="+mj-ea"/>
              </a:rPr>
              <a:t>]</a:t>
            </a:r>
            <a:r>
              <a:rPr lang="zh-CN" altLang="en-US">
                <a:solidFill>
                  <a:schemeClr val="tx1"/>
                </a:solidFill>
                <a:latin typeface="+mj-ea"/>
                <a:ea typeface="+mj-ea"/>
              </a:rPr>
              <a:t> </a:t>
            </a:r>
            <a:r>
              <a:rPr lang="en-US" altLang="zh-CN">
                <a:solidFill>
                  <a:schemeClr val="tx1"/>
                </a:solidFill>
                <a:latin typeface="+mj-ea"/>
                <a:ea typeface="+mj-ea"/>
              </a:rPr>
              <a:t>//</a:t>
            </a:r>
            <a:r>
              <a:rPr lang="zh-CN" altLang="en-US" smtClean="0">
                <a:solidFill>
                  <a:schemeClr val="tx1"/>
                </a:solidFill>
                <a:latin typeface="+mj-ea"/>
                <a:ea typeface="+mj-ea"/>
              </a:rPr>
              <a:t>颜色集 </a:t>
            </a:r>
            <a:endParaRPr lang="zh-CN" altLang="en-US">
              <a:solidFill>
                <a:schemeClr val="tx1"/>
              </a:solidFill>
              <a:latin typeface="+mj-ea"/>
              <a:ea typeface="+mj-ea"/>
            </a:endParaRPr>
          </a:p>
        </p:txBody>
      </p:sp>
      <p:grpSp>
        <p:nvGrpSpPr>
          <p:cNvPr id="7" name="Group 56"/>
          <p:cNvGrpSpPr/>
          <p:nvPr/>
        </p:nvGrpSpPr>
        <p:grpSpPr bwMode="auto">
          <a:xfrm>
            <a:off x="1561339" y="4221088"/>
            <a:ext cx="2151062" cy="723900"/>
            <a:chOff x="0" y="0"/>
            <a:chExt cx="1355" cy="456"/>
          </a:xfrm>
        </p:grpSpPr>
        <p:pic>
          <p:nvPicPr>
            <p:cNvPr id="8" name="Picture 57" descr="举牌者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317" cy="4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AutoShape 58"/>
            <p:cNvSpPr>
              <a:spLocks noChangeArrowheads="1"/>
            </p:cNvSpPr>
            <p:nvPr/>
          </p:nvSpPr>
          <p:spPr bwMode="auto">
            <a:xfrm>
              <a:off x="251" y="235"/>
              <a:ext cx="1104" cy="197"/>
            </a:xfrm>
            <a:prstGeom prst="roundRect">
              <a:avLst>
                <a:gd name="adj" fmla="val 16667"/>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chemeClr val="tx1"/>
                </a:buClr>
                <a:defRPr/>
              </a:pPr>
              <a:r>
                <a:rPr lang="zh-CN" altLang="en-US" smtClean="0">
                  <a:solidFill>
                    <a:srgbClr val="333300"/>
                  </a:solidFill>
                  <a:latin typeface="隶书" panose="02010509060101010101" pitchFamily="49" charset="-122"/>
                  <a:ea typeface="隶书" panose="02010509060101010101" pitchFamily="49" charset="-122"/>
                </a:rPr>
                <a:t>数据结构</a:t>
              </a:r>
              <a:r>
                <a:rPr lang="zh-CN" altLang="en-US">
                  <a:solidFill>
                    <a:srgbClr val="333300"/>
                  </a:solidFill>
                  <a:latin typeface="隶书" panose="02010509060101010101" pitchFamily="49" charset="-122"/>
                  <a:ea typeface="隶书" panose="02010509060101010101" pitchFamily="49" charset="-122"/>
                </a:rPr>
                <a:t>描述</a:t>
              </a:r>
              <a:r>
                <a:rPr lang="zh-CN" altLang="en-US">
                  <a:solidFill>
                    <a:srgbClr val="333300"/>
                  </a:solidFill>
                  <a:latin typeface="幼圆" panose="02010509060101010101" pitchFamily="49" charset="-122"/>
                  <a:ea typeface="幼圆" panose="02010509060101010101" pitchFamily="49" charset="-122"/>
                </a:rPr>
                <a:t> </a:t>
              </a:r>
              <a:endParaRPr lang="zh-CN" altLang="en-US" sz="2000">
                <a:solidFill>
                  <a:srgbClr val="333300"/>
                </a:solidFill>
                <a:latin typeface="幼圆" panose="02010509060101010101" pitchFamily="49" charset="-122"/>
                <a:ea typeface="幼圆" panose="02010509060101010101" pitchFamily="49" charset="-122"/>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图的例子</a:t>
            </a:r>
            <a:r>
              <a:rPr lang="en-US" altLang="zh-CN">
                <a:latin typeface="Arial" panose="020B0604020202020204" pitchFamily="34" charset="0"/>
              </a:rPr>
              <a:t>——</a:t>
            </a:r>
            <a:r>
              <a:rPr lang="zh-CN" altLang="en-US">
                <a:latin typeface="Arial" panose="020B0604020202020204" pitchFamily="34" charset="0"/>
              </a:rPr>
              <a:t>考试安排问题</a:t>
            </a:r>
            <a:endParaRPr lang="zh-CN" altLang="en-US"/>
          </a:p>
        </p:txBody>
      </p:sp>
      <p:sp>
        <p:nvSpPr>
          <p:cNvPr id="3" name="内容占位符 2"/>
          <p:cNvSpPr>
            <a:spLocks noGrp="1"/>
          </p:cNvSpPr>
          <p:nvPr>
            <p:ph idx="1"/>
          </p:nvPr>
        </p:nvSpPr>
        <p:spPr/>
        <p:txBody>
          <a:bodyPr/>
          <a:lstStyle/>
          <a:p>
            <a:r>
              <a:rPr lang="en-US" altLang="zh-CN"/>
              <a:t>/*============================</a:t>
            </a:r>
            <a:endParaRPr lang="zh-CN" altLang="zh-CN"/>
          </a:p>
          <a:p>
            <a:r>
              <a:rPr lang="zh-CN" altLang="zh-CN"/>
              <a:t>函数功能：找度最大的结点下标</a:t>
            </a:r>
            <a:endParaRPr lang="zh-CN" altLang="zh-CN"/>
          </a:p>
          <a:p>
            <a:r>
              <a:rPr lang="zh-CN" altLang="zh-CN"/>
              <a:t>函数输入：顶点度数组</a:t>
            </a:r>
            <a:endParaRPr lang="zh-CN" altLang="zh-CN"/>
          </a:p>
          <a:p>
            <a:r>
              <a:rPr lang="zh-CN" altLang="zh-CN"/>
              <a:t>函数输出：度最大的结点下标</a:t>
            </a:r>
            <a:r>
              <a:rPr lang="en-US" altLang="zh-CN"/>
              <a:t> </a:t>
            </a:r>
            <a:endParaRPr lang="zh-CN" altLang="zh-CN"/>
          </a:p>
          <a:p>
            <a:r>
              <a:rPr lang="en-US" altLang="zh-CN"/>
              <a:t>=============================*/</a:t>
            </a:r>
            <a:endParaRPr lang="zh-CN" altLang="zh-CN"/>
          </a:p>
          <a:p>
            <a:endParaRPr lang="zh-CN" altLang="zh-CN"/>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图的例子</a:t>
            </a:r>
            <a:r>
              <a:rPr lang="en-US" altLang="zh-CN">
                <a:latin typeface="Arial" panose="020B0604020202020204" pitchFamily="34" charset="0"/>
              </a:rPr>
              <a:t>——</a:t>
            </a:r>
            <a:r>
              <a:rPr lang="zh-CN" altLang="en-US">
                <a:latin typeface="Arial" panose="020B0604020202020204" pitchFamily="34" charset="0"/>
              </a:rPr>
              <a:t>考试安排问题</a:t>
            </a:r>
            <a:endParaRPr lang="zh-CN" altLang="en-US"/>
          </a:p>
        </p:txBody>
      </p:sp>
      <p:sp>
        <p:nvSpPr>
          <p:cNvPr id="3" name="内容占位符 2"/>
          <p:cNvSpPr>
            <a:spLocks noGrp="1"/>
          </p:cNvSpPr>
          <p:nvPr>
            <p:ph idx="1"/>
          </p:nvPr>
        </p:nvSpPr>
        <p:spPr/>
        <p:txBody>
          <a:bodyPr/>
          <a:lstStyle/>
          <a:p>
            <a:r>
              <a:rPr lang="en-US" altLang="zh-CN"/>
              <a:t>/*=========================================</a:t>
            </a:r>
            <a:endParaRPr lang="zh-CN" altLang="zh-CN"/>
          </a:p>
          <a:p>
            <a:r>
              <a:rPr lang="zh-CN" altLang="zh-CN"/>
              <a:t>函数功能：判断</a:t>
            </a:r>
            <a:r>
              <a:rPr lang="en-US" altLang="zh-CN"/>
              <a:t>k</a:t>
            </a:r>
            <a:r>
              <a:rPr lang="zh-CN" altLang="zh-CN"/>
              <a:t>点是否能加入颜色集中第</a:t>
            </a:r>
            <a:r>
              <a:rPr lang="en-US" altLang="zh-CN"/>
              <a:t>i</a:t>
            </a:r>
            <a:r>
              <a:rPr lang="zh-CN" altLang="zh-CN"/>
              <a:t>种颜色顶点集</a:t>
            </a:r>
            <a:endParaRPr lang="zh-CN" altLang="zh-CN"/>
          </a:p>
          <a:p>
            <a:r>
              <a:rPr lang="zh-CN" altLang="zh-CN"/>
              <a:t>函数输入：第</a:t>
            </a:r>
            <a:r>
              <a:rPr lang="en-US" altLang="zh-CN"/>
              <a:t>i</a:t>
            </a:r>
            <a:r>
              <a:rPr lang="zh-CN" altLang="zh-CN"/>
              <a:t>种颜色，</a:t>
            </a:r>
            <a:r>
              <a:rPr lang="en-US" altLang="zh-CN"/>
              <a:t>k</a:t>
            </a:r>
            <a:r>
              <a:rPr lang="zh-CN" altLang="zh-CN"/>
              <a:t>结点</a:t>
            </a:r>
            <a:endParaRPr lang="zh-CN" altLang="zh-CN"/>
          </a:p>
          <a:p>
            <a:r>
              <a:rPr lang="zh-CN" altLang="zh-CN"/>
              <a:t>函数输出：</a:t>
            </a:r>
            <a:r>
              <a:rPr lang="en-US" altLang="zh-CN"/>
              <a:t>1——</a:t>
            </a:r>
            <a:r>
              <a:rPr lang="zh-CN" altLang="zh-CN"/>
              <a:t>可以加入</a:t>
            </a:r>
            <a:endParaRPr lang="zh-CN" altLang="zh-CN"/>
          </a:p>
          <a:p>
            <a:r>
              <a:rPr lang="en-US" altLang="zh-CN"/>
              <a:t>          0——</a:t>
            </a:r>
            <a:r>
              <a:rPr lang="zh-CN" altLang="zh-CN"/>
              <a:t>不能加入</a:t>
            </a:r>
            <a:endParaRPr lang="zh-CN" altLang="zh-CN"/>
          </a:p>
          <a:p>
            <a:r>
              <a:rPr lang="en-US" altLang="zh-CN"/>
              <a:t>==========================================*/</a:t>
            </a:r>
            <a:endParaRPr lang="zh-CN" altLang="zh-CN"/>
          </a:p>
          <a:p>
            <a:endParaRPr lang="zh-CN" altLang="en-US"/>
          </a:p>
        </p:txBody>
      </p:sp>
      <p:sp>
        <p:nvSpPr>
          <p:cNvPr id="4" name="页脚占位符 3"/>
          <p:cNvSpPr>
            <a:spLocks noGrp="1"/>
          </p:cNvSpPr>
          <p:nvPr>
            <p:ph type="ftr" sz="quarter" idx="10"/>
          </p:nvPr>
        </p:nvSpPr>
        <p:spPr>
          <a:xfrm>
            <a:off x="8244840" y="6380798"/>
            <a:ext cx="936625" cy="392112"/>
          </a:xfrm>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图的例子</a:t>
            </a:r>
            <a:r>
              <a:rPr lang="en-US" altLang="zh-CN">
                <a:latin typeface="Arial" panose="020B0604020202020204" pitchFamily="34" charset="0"/>
              </a:rPr>
              <a:t>——</a:t>
            </a:r>
            <a:r>
              <a:rPr lang="zh-CN" altLang="en-US">
                <a:latin typeface="Arial" panose="020B0604020202020204" pitchFamily="34" charset="0"/>
              </a:rPr>
              <a:t>考试安排问题</a:t>
            </a:r>
            <a:endParaRPr lang="zh-CN" altLang="en-US"/>
          </a:p>
        </p:txBody>
      </p:sp>
      <p:sp>
        <p:nvSpPr>
          <p:cNvPr id="3" name="内容占位符 2"/>
          <p:cNvSpPr>
            <a:spLocks noGrp="1"/>
          </p:cNvSpPr>
          <p:nvPr>
            <p:ph idx="1"/>
          </p:nvPr>
        </p:nvSpPr>
        <p:spPr/>
        <p:txBody>
          <a:bodyPr/>
          <a:lstStyle/>
          <a:p>
            <a:r>
              <a:rPr lang="en-US" altLang="zh-CN" kern="1200">
                <a:latin typeface="幼圆" panose="02010509060101010101" pitchFamily="49" charset="-122"/>
                <a:ea typeface="幼圆" panose="02010509060101010101" pitchFamily="49" charset="-122"/>
              </a:rPr>
              <a:t>/*=========================================</a:t>
            </a:r>
            <a:endParaRPr lang="zh-CN" altLang="zh-CN" kern="1200">
              <a:latin typeface="幼圆" panose="02010509060101010101" pitchFamily="49" charset="-122"/>
              <a:ea typeface="幼圆" panose="02010509060101010101" pitchFamily="49" charset="-122"/>
            </a:endParaRPr>
          </a:p>
          <a:p>
            <a:r>
              <a:rPr lang="zh-CN" altLang="zh-CN" kern="1200">
                <a:latin typeface="幼圆" panose="02010509060101010101" pitchFamily="49" charset="-122"/>
                <a:ea typeface="幼圆" panose="02010509060101010101" pitchFamily="49" charset="-122"/>
              </a:rPr>
              <a:t>函数功能：</a:t>
            </a:r>
            <a:r>
              <a:rPr lang="en-US" altLang="zh-CN" kern="1200">
                <a:latin typeface="幼圆" panose="02010509060101010101" pitchFamily="49" charset="-122"/>
                <a:ea typeface="幼圆" panose="02010509060101010101" pitchFamily="49" charset="-122"/>
              </a:rPr>
              <a:t>Welsh_Powell</a:t>
            </a:r>
            <a:r>
              <a:rPr lang="zh-CN" altLang="zh-CN" kern="1200">
                <a:latin typeface="幼圆" panose="02010509060101010101" pitchFamily="49" charset="-122"/>
                <a:ea typeface="幼圆" panose="02010509060101010101" pitchFamily="49" charset="-122"/>
              </a:rPr>
              <a:t>图结点染色法</a:t>
            </a:r>
            <a:endParaRPr lang="zh-CN" altLang="zh-CN" kern="1200">
              <a:latin typeface="幼圆" panose="02010509060101010101" pitchFamily="49" charset="-122"/>
              <a:ea typeface="幼圆" panose="02010509060101010101" pitchFamily="49" charset="-122"/>
            </a:endParaRPr>
          </a:p>
          <a:p>
            <a:r>
              <a:rPr lang="zh-CN" altLang="zh-CN" kern="1200">
                <a:latin typeface="幼圆" panose="02010509060101010101" pitchFamily="49" charset="-122"/>
                <a:ea typeface="幼圆" panose="02010509060101010101" pitchFamily="49" charset="-122"/>
              </a:rPr>
              <a:t>函数输入：无</a:t>
            </a:r>
            <a:endParaRPr lang="zh-CN" altLang="zh-CN" kern="1200">
              <a:latin typeface="幼圆" panose="02010509060101010101" pitchFamily="49" charset="-122"/>
              <a:ea typeface="幼圆" panose="02010509060101010101" pitchFamily="49" charset="-122"/>
            </a:endParaRPr>
          </a:p>
          <a:p>
            <a:r>
              <a:rPr lang="zh-CN" altLang="zh-CN" kern="1200">
                <a:latin typeface="幼圆" panose="02010509060101010101" pitchFamily="49" charset="-122"/>
                <a:ea typeface="幼圆" panose="02010509060101010101" pitchFamily="49" charset="-122"/>
              </a:rPr>
              <a:t>函数输出：无</a:t>
            </a:r>
            <a:endParaRPr lang="zh-CN" altLang="zh-CN" kern="1200">
              <a:latin typeface="幼圆" panose="02010509060101010101" pitchFamily="49" charset="-122"/>
              <a:ea typeface="幼圆" panose="02010509060101010101" pitchFamily="49" charset="-122"/>
            </a:endParaRPr>
          </a:p>
          <a:p>
            <a:r>
              <a:rPr lang="zh-CN" altLang="zh-CN" kern="1200">
                <a:latin typeface="幼圆" panose="02010509060101010101" pitchFamily="49" charset="-122"/>
                <a:ea typeface="幼圆" panose="02010509060101010101" pitchFamily="49" charset="-122"/>
              </a:rPr>
              <a:t>屏幕输出：同色结点集合</a:t>
            </a:r>
            <a:endParaRPr lang="zh-CN" altLang="zh-CN" kern="1200">
              <a:latin typeface="幼圆" panose="02010509060101010101" pitchFamily="49" charset="-122"/>
              <a:ea typeface="幼圆" panose="02010509060101010101" pitchFamily="49" charset="-122"/>
            </a:endParaRPr>
          </a:p>
          <a:p>
            <a:r>
              <a:rPr lang="en-US" altLang="zh-CN" kern="1200">
                <a:latin typeface="幼圆" panose="02010509060101010101" pitchFamily="49" charset="-122"/>
                <a:ea typeface="幼圆" panose="02010509060101010101" pitchFamily="49" charset="-122"/>
              </a:rPr>
              <a:t>==========================================*/</a:t>
            </a:r>
            <a:endParaRPr lang="zh-CN" altLang="zh-CN" kern="1200">
              <a:latin typeface="幼圆" panose="02010509060101010101" pitchFamily="49" charset="-122"/>
              <a:ea typeface="幼圆" panose="02010509060101010101" pitchFamily="49" charset="-122"/>
            </a:endParaRPr>
          </a:p>
          <a:p>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接连接符 23"/>
          <p:cNvCxnSpPr>
            <a:cxnSpLocks noChangeShapeType="1"/>
          </p:cNvCxnSpPr>
          <p:nvPr/>
        </p:nvCxnSpPr>
        <p:spPr bwMode="auto">
          <a:xfrm>
            <a:off x="1903413" y="2538413"/>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7" name="直接连接符 27"/>
          <p:cNvCxnSpPr>
            <a:cxnSpLocks noChangeShapeType="1"/>
          </p:cNvCxnSpPr>
          <p:nvPr/>
        </p:nvCxnSpPr>
        <p:spPr bwMode="auto">
          <a:xfrm>
            <a:off x="1911350" y="3232151"/>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8" name="直接连接符 2"/>
          <p:cNvCxnSpPr>
            <a:cxnSpLocks noChangeShapeType="1"/>
          </p:cNvCxnSpPr>
          <p:nvPr/>
        </p:nvCxnSpPr>
        <p:spPr bwMode="auto">
          <a:xfrm>
            <a:off x="1911350" y="1844675"/>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文本框 19"/>
          <p:cNvSpPr txBox="1">
            <a:spLocks noChangeArrowheads="1"/>
          </p:cNvSpPr>
          <p:nvPr/>
        </p:nvSpPr>
        <p:spPr bwMode="auto">
          <a:xfrm>
            <a:off x="2167697" y="1399540"/>
            <a:ext cx="325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a:solidFill>
                  <a:schemeClr val="bg2"/>
                </a:solidFill>
              </a:rPr>
              <a:t>实际问题中</a:t>
            </a:r>
            <a:r>
              <a:rPr lang="zh-CN" altLang="en-US" sz="2400" smtClean="0">
                <a:solidFill>
                  <a:schemeClr val="bg2"/>
                </a:solidFill>
              </a:rPr>
              <a:t>的图及</a:t>
            </a:r>
            <a:r>
              <a:rPr lang="zh-CN" altLang="en-US" sz="2400">
                <a:solidFill>
                  <a:schemeClr val="bg2"/>
                </a:solidFill>
              </a:rPr>
              <a:t>抽象</a:t>
            </a:r>
            <a:endParaRPr lang="en-US" altLang="zh-CN" sz="2400">
              <a:solidFill>
                <a:schemeClr val="bg2"/>
              </a:solidFill>
            </a:endParaRPr>
          </a:p>
        </p:txBody>
      </p:sp>
      <p:sp>
        <p:nvSpPr>
          <p:cNvPr id="6150" name="文本框 20"/>
          <p:cNvSpPr txBox="1">
            <a:spLocks noChangeArrowheads="1"/>
          </p:cNvSpPr>
          <p:nvPr/>
        </p:nvSpPr>
        <p:spPr bwMode="auto">
          <a:xfrm>
            <a:off x="2167697" y="2100081"/>
            <a:ext cx="2332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2"/>
                </a:solidFill>
              </a:rPr>
              <a:t>图的</a:t>
            </a:r>
            <a:r>
              <a:rPr lang="zh-CN" altLang="en-US" sz="2400">
                <a:solidFill>
                  <a:schemeClr val="bg2"/>
                </a:solidFill>
              </a:rPr>
              <a:t>逻辑结构</a:t>
            </a:r>
            <a:endParaRPr lang="zh-CN" altLang="zh-CN" sz="2400">
              <a:solidFill>
                <a:schemeClr val="bg2"/>
              </a:solidFill>
            </a:endParaRPr>
          </a:p>
        </p:txBody>
      </p:sp>
      <p:sp>
        <p:nvSpPr>
          <p:cNvPr id="6151" name="文本框 22"/>
          <p:cNvSpPr txBox="1">
            <a:spLocks noChangeArrowheads="1"/>
          </p:cNvSpPr>
          <p:nvPr/>
        </p:nvSpPr>
        <p:spPr bwMode="auto">
          <a:xfrm>
            <a:off x="2167697" y="2799034"/>
            <a:ext cx="295814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2"/>
                </a:solidFill>
              </a:rPr>
              <a:t>图的</a:t>
            </a:r>
            <a:r>
              <a:rPr lang="zh-CN" altLang="en-US" sz="2400">
                <a:solidFill>
                  <a:schemeClr val="bg2"/>
                </a:solidFill>
              </a:rPr>
              <a:t>存储</a:t>
            </a:r>
            <a:r>
              <a:rPr lang="zh-CN" altLang="en-US" sz="2400" smtClean="0">
                <a:solidFill>
                  <a:schemeClr val="bg2"/>
                </a:solidFill>
              </a:rPr>
              <a:t>结构及实现</a:t>
            </a:r>
            <a:endParaRPr lang="zh-CN" altLang="zh-CN" sz="2400">
              <a:solidFill>
                <a:schemeClr val="bg2"/>
              </a:solidFill>
            </a:endParaRPr>
          </a:p>
        </p:txBody>
      </p:sp>
      <p:cxnSp>
        <p:nvCxnSpPr>
          <p:cNvPr id="6152" name="直接连接符 23"/>
          <p:cNvCxnSpPr>
            <a:cxnSpLocks noChangeShapeType="1"/>
          </p:cNvCxnSpPr>
          <p:nvPr/>
        </p:nvCxnSpPr>
        <p:spPr bwMode="auto">
          <a:xfrm>
            <a:off x="1865313" y="4619627"/>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3" name="直接连接符 27"/>
          <p:cNvCxnSpPr>
            <a:cxnSpLocks noChangeShapeType="1"/>
          </p:cNvCxnSpPr>
          <p:nvPr/>
        </p:nvCxnSpPr>
        <p:spPr bwMode="auto">
          <a:xfrm>
            <a:off x="1873250" y="5313365"/>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4" name="直接连接符 2"/>
          <p:cNvCxnSpPr>
            <a:cxnSpLocks noChangeShapeType="1"/>
          </p:cNvCxnSpPr>
          <p:nvPr/>
        </p:nvCxnSpPr>
        <p:spPr bwMode="auto">
          <a:xfrm>
            <a:off x="1873250" y="3925889"/>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5" name="文本框 19"/>
          <p:cNvSpPr txBox="1">
            <a:spLocks noChangeArrowheads="1"/>
          </p:cNvSpPr>
          <p:nvPr/>
        </p:nvSpPr>
        <p:spPr bwMode="auto">
          <a:xfrm>
            <a:off x="2167697" y="3497987"/>
            <a:ext cx="268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2"/>
                </a:solidFill>
              </a:rPr>
              <a:t>图的基本操作</a:t>
            </a:r>
            <a:endParaRPr lang="en-US" altLang="zh-CN" sz="2400">
              <a:solidFill>
                <a:schemeClr val="bg2"/>
              </a:solidFill>
            </a:endParaRPr>
          </a:p>
        </p:txBody>
      </p:sp>
      <p:sp>
        <p:nvSpPr>
          <p:cNvPr id="6156" name="文本框 20"/>
          <p:cNvSpPr txBox="1">
            <a:spLocks noChangeArrowheads="1"/>
          </p:cNvSpPr>
          <p:nvPr/>
        </p:nvSpPr>
        <p:spPr bwMode="auto">
          <a:xfrm>
            <a:off x="2167697" y="4198528"/>
            <a:ext cx="3756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t>图的遍历</a:t>
            </a:r>
            <a:endParaRPr lang="zh-CN" altLang="zh-CN" sz="2400"/>
          </a:p>
        </p:txBody>
      </p:sp>
      <p:sp>
        <p:nvSpPr>
          <p:cNvPr id="6157" name="文本框 22"/>
          <p:cNvSpPr txBox="1">
            <a:spLocks noChangeArrowheads="1"/>
          </p:cNvSpPr>
          <p:nvPr/>
        </p:nvSpPr>
        <p:spPr bwMode="auto">
          <a:xfrm>
            <a:off x="2167697" y="4897481"/>
            <a:ext cx="3938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2"/>
                </a:solidFill>
              </a:rPr>
              <a:t>图中的树问题</a:t>
            </a:r>
            <a:endParaRPr lang="zh-CN" altLang="zh-CN" sz="2400">
              <a:solidFill>
                <a:schemeClr val="bg2"/>
              </a:solidFill>
            </a:endParaRPr>
          </a:p>
        </p:txBody>
      </p:sp>
      <p:cxnSp>
        <p:nvCxnSpPr>
          <p:cNvPr id="6158" name="直接连接符 23"/>
          <p:cNvCxnSpPr>
            <a:cxnSpLocks noChangeShapeType="1"/>
          </p:cNvCxnSpPr>
          <p:nvPr/>
        </p:nvCxnSpPr>
        <p:spPr bwMode="auto">
          <a:xfrm>
            <a:off x="1882775" y="6007103"/>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9" name="直接连接符 27"/>
          <p:cNvCxnSpPr>
            <a:cxnSpLocks noChangeShapeType="1"/>
          </p:cNvCxnSpPr>
          <p:nvPr/>
        </p:nvCxnSpPr>
        <p:spPr bwMode="auto">
          <a:xfrm>
            <a:off x="1890713" y="6700838"/>
            <a:ext cx="6119812"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0" name="文本框 20"/>
          <p:cNvSpPr txBox="1">
            <a:spLocks noChangeArrowheads="1"/>
          </p:cNvSpPr>
          <p:nvPr/>
        </p:nvSpPr>
        <p:spPr bwMode="auto">
          <a:xfrm>
            <a:off x="2167697" y="5596434"/>
            <a:ext cx="375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2"/>
                </a:solidFill>
              </a:rPr>
              <a:t>图中的最短路径问题</a:t>
            </a:r>
            <a:endParaRPr lang="zh-CN" altLang="zh-CN" sz="2400">
              <a:solidFill>
                <a:schemeClr val="bg2"/>
              </a:solidFill>
            </a:endParaRPr>
          </a:p>
        </p:txBody>
      </p:sp>
      <p:sp>
        <p:nvSpPr>
          <p:cNvPr id="6161" name="文本框 22"/>
          <p:cNvSpPr txBox="1">
            <a:spLocks noChangeArrowheads="1"/>
          </p:cNvSpPr>
          <p:nvPr/>
        </p:nvSpPr>
        <p:spPr bwMode="auto">
          <a:xfrm>
            <a:off x="2167697" y="6295390"/>
            <a:ext cx="393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2"/>
                </a:solidFill>
              </a:rPr>
              <a:t>活动顶点与活动边的问题</a:t>
            </a:r>
            <a:endParaRPr lang="zh-CN" altLang="zh-CN" sz="2400">
              <a:solidFill>
                <a:schemeClr val="bg2"/>
              </a:solidFill>
            </a:endParaRPr>
          </a:p>
        </p:txBody>
      </p:sp>
      <p:sp>
        <p:nvSpPr>
          <p:cNvPr id="6162" name="矩形 3"/>
          <p:cNvSpPr>
            <a:spLocks noChangeArrowheads="1"/>
          </p:cNvSpPr>
          <p:nvPr/>
        </p:nvSpPr>
        <p:spPr bwMode="auto">
          <a:xfrm>
            <a:off x="-1588" y="0"/>
            <a:ext cx="1909763" cy="6858000"/>
          </a:xfrm>
          <a:prstGeom prst="rect">
            <a:avLst/>
          </a:prstGeom>
          <a:solidFill>
            <a:schemeClr val="accent1">
              <a:lumMod val="75000"/>
            </a:schemeClr>
          </a:solidFill>
          <a:ln>
            <a:noFill/>
          </a:ln>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endParaRPr lang="zh-CN" altLang="en-US" sz="1800" b="0">
              <a:solidFill>
                <a:srgbClr val="FFFFFF"/>
              </a:solidFill>
              <a:latin typeface="Calibri" panose="020F0502020204030204" pitchFamily="34" charset="0"/>
              <a:ea typeface="华文新魏" panose="02010800040101010101" pitchFamily="2" charset="-122"/>
            </a:endParaRPr>
          </a:p>
        </p:txBody>
      </p:sp>
      <p:sp>
        <p:nvSpPr>
          <p:cNvPr id="7187" name="文本框 18"/>
          <p:cNvSpPr txBox="1">
            <a:spLocks noChangeArrowheads="1"/>
          </p:cNvSpPr>
          <p:nvPr/>
        </p:nvSpPr>
        <p:spPr bwMode="auto">
          <a:xfrm>
            <a:off x="-36513" y="322263"/>
            <a:ext cx="4464051"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 typeface="Arial" panose="020B0604020202020204" pitchFamily="34" charset="0"/>
              <a:buNone/>
              <a:defRPr/>
            </a:pPr>
            <a:r>
              <a:rPr lang="en-US" altLang="zh-CN" sz="6000" b="0">
                <a:solidFill>
                  <a:srgbClr val="FFFFFF"/>
                </a:solidFill>
                <a:latin typeface="Impact" panose="020B0806030902050204" pitchFamily="34" charset="0"/>
                <a:ea typeface="华文中宋" panose="02010600040101010101" pitchFamily="2" charset="-122"/>
              </a:rPr>
              <a:t>CON</a:t>
            </a:r>
            <a:r>
              <a:rPr lang="en-US" altLang="zh-CN" sz="6000" b="0">
                <a:solidFill>
                  <a:schemeClr val="accent1">
                    <a:lumMod val="40000"/>
                    <a:lumOff val="60000"/>
                  </a:schemeClr>
                </a:solidFill>
                <a:latin typeface="Impact" panose="020B0806030902050204" pitchFamily="34" charset="0"/>
                <a:ea typeface="华文中宋" panose="02010600040101010101" pitchFamily="2" charset="-122"/>
              </a:rPr>
              <a:t>TENTS</a:t>
            </a:r>
            <a:endParaRPr lang="zh-CN" altLang="en-US" sz="6000" b="0">
              <a:solidFill>
                <a:schemeClr val="accent1">
                  <a:lumMod val="40000"/>
                  <a:lumOff val="60000"/>
                </a:schemeClr>
              </a:solidFill>
              <a:latin typeface="Impact" panose="020B0806030902050204" pitchFamily="34" charset="0"/>
              <a:ea typeface="华文中宋" panose="02010600040101010101" pitchFamily="2" charset="-122"/>
            </a:endParaRPr>
          </a:p>
        </p:txBody>
      </p:sp>
      <p:sp>
        <p:nvSpPr>
          <p:cNvPr id="6164" name="椭圆 7"/>
          <p:cNvSpPr>
            <a:spLocks noChangeArrowheads="1"/>
          </p:cNvSpPr>
          <p:nvPr/>
        </p:nvSpPr>
        <p:spPr bwMode="auto">
          <a:xfrm>
            <a:off x="1603375" y="1365250"/>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6.1</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5" name="椭圆 7"/>
          <p:cNvSpPr>
            <a:spLocks noChangeArrowheads="1"/>
          </p:cNvSpPr>
          <p:nvPr/>
        </p:nvSpPr>
        <p:spPr bwMode="auto">
          <a:xfrm>
            <a:off x="1603375" y="2057400"/>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6.2</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6" name="椭圆 7"/>
          <p:cNvSpPr>
            <a:spLocks noChangeArrowheads="1"/>
          </p:cNvSpPr>
          <p:nvPr/>
        </p:nvSpPr>
        <p:spPr bwMode="auto">
          <a:xfrm>
            <a:off x="1603375" y="2751138"/>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6.3</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7" name="椭圆 7"/>
          <p:cNvSpPr>
            <a:spLocks noChangeArrowheads="1"/>
          </p:cNvSpPr>
          <p:nvPr/>
        </p:nvSpPr>
        <p:spPr bwMode="auto">
          <a:xfrm>
            <a:off x="1603375" y="3444875"/>
            <a:ext cx="523875" cy="522288"/>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6.4</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8" name="椭圆 7"/>
          <p:cNvSpPr>
            <a:spLocks noChangeArrowheads="1"/>
          </p:cNvSpPr>
          <p:nvPr/>
        </p:nvSpPr>
        <p:spPr bwMode="auto">
          <a:xfrm>
            <a:off x="1603375" y="4137025"/>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6.5</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9" name="椭圆 7"/>
          <p:cNvSpPr>
            <a:spLocks noChangeArrowheads="1"/>
          </p:cNvSpPr>
          <p:nvPr/>
        </p:nvSpPr>
        <p:spPr bwMode="auto">
          <a:xfrm>
            <a:off x="1603375" y="4830763"/>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6.6</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0" name="椭圆 7"/>
          <p:cNvSpPr>
            <a:spLocks noChangeArrowheads="1"/>
          </p:cNvSpPr>
          <p:nvPr/>
        </p:nvSpPr>
        <p:spPr bwMode="auto">
          <a:xfrm>
            <a:off x="1619250" y="5524500"/>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6.7</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1" name="椭圆 7"/>
          <p:cNvSpPr>
            <a:spLocks noChangeArrowheads="1"/>
          </p:cNvSpPr>
          <p:nvPr/>
        </p:nvSpPr>
        <p:spPr bwMode="auto">
          <a:xfrm>
            <a:off x="1619250" y="6218238"/>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6.8</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zh-CN" altLang="zh-CN"/>
              <a:t>图的查找引</a:t>
            </a:r>
            <a:r>
              <a:rPr lang="zh-CN" altLang="zh-CN" smtClean="0"/>
              <a:t>例</a:t>
            </a:r>
            <a:r>
              <a:rPr lang="en-US" altLang="zh-CN" smtClean="0"/>
              <a:t>1——</a:t>
            </a:r>
            <a:r>
              <a:rPr lang="zh-CN" altLang="zh-CN"/>
              <a:t>网络爬虫的搜索</a:t>
            </a:r>
            <a:r>
              <a:rPr lang="zh-CN" altLang="zh-CN" smtClean="0"/>
              <a:t>问题</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latin typeface="微软雅黑" panose="020B0503020204020204" pitchFamily="34" charset="-122"/>
                <a:ea typeface="微软雅黑" panose="020B0503020204020204" pitchFamily="34" charset="-122"/>
              </a:rPr>
            </a:fld>
            <a:endParaRPr lang="en-US" altLang="zh-CN">
              <a:latin typeface="微软雅黑" panose="020B0503020204020204" pitchFamily="34" charset="-122"/>
              <a:ea typeface="微软雅黑" panose="020B0503020204020204" pitchFamily="34" charset="-122"/>
            </a:endParaRPr>
          </a:p>
        </p:txBody>
      </p:sp>
      <p:sp>
        <p:nvSpPr>
          <p:cNvPr id="39" name="Rectangle 2"/>
          <p:cNvSpPr>
            <a:spLocks noChangeArrowheads="1"/>
          </p:cNvSpPr>
          <p:nvPr/>
        </p:nvSpPr>
        <p:spPr bwMode="auto">
          <a:xfrm>
            <a:off x="4479634"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Consolas" panose="020B0609020204030204"/>
            </a:endParaRPr>
          </a:p>
        </p:txBody>
      </p:sp>
      <p:grpSp>
        <p:nvGrpSpPr>
          <p:cNvPr id="73" name="组合 72"/>
          <p:cNvGrpSpPr/>
          <p:nvPr/>
        </p:nvGrpSpPr>
        <p:grpSpPr>
          <a:xfrm>
            <a:off x="1774763" y="1878045"/>
            <a:ext cx="2592288" cy="3567179"/>
            <a:chOff x="6660232" y="1556792"/>
            <a:chExt cx="2592288" cy="3567179"/>
          </a:xfrm>
        </p:grpSpPr>
        <p:sp>
          <p:nvSpPr>
            <p:cNvPr id="41" name="矩形 40"/>
            <p:cNvSpPr/>
            <p:nvPr/>
          </p:nvSpPr>
          <p:spPr bwMode="auto">
            <a:xfrm>
              <a:off x="6660232" y="1556792"/>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G</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2" name="矩形 41"/>
            <p:cNvSpPr/>
            <p:nvPr/>
          </p:nvSpPr>
          <p:spPr bwMode="auto">
            <a:xfrm>
              <a:off x="7686632" y="1560147"/>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B</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3" name="矩形 42"/>
            <p:cNvSpPr/>
            <p:nvPr/>
          </p:nvSpPr>
          <p:spPr bwMode="auto">
            <a:xfrm>
              <a:off x="6660232" y="2456121"/>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F</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4" name="矩形 43"/>
            <p:cNvSpPr/>
            <p:nvPr/>
          </p:nvSpPr>
          <p:spPr bwMode="auto">
            <a:xfrm>
              <a:off x="7686632" y="2459476"/>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A</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5" name="矩形 44"/>
            <p:cNvSpPr/>
            <p:nvPr/>
          </p:nvSpPr>
          <p:spPr bwMode="auto">
            <a:xfrm>
              <a:off x="7218008" y="4544353"/>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H</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6" name="矩形 45"/>
            <p:cNvSpPr/>
            <p:nvPr/>
          </p:nvSpPr>
          <p:spPr bwMode="auto">
            <a:xfrm>
              <a:off x="8244408" y="4547708"/>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I</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7" name="矩形 46"/>
            <p:cNvSpPr/>
            <p:nvPr/>
          </p:nvSpPr>
          <p:spPr bwMode="auto">
            <a:xfrm>
              <a:off x="7236296" y="3464233"/>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E</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8" name="矩形 47"/>
            <p:cNvSpPr/>
            <p:nvPr/>
          </p:nvSpPr>
          <p:spPr bwMode="auto">
            <a:xfrm>
              <a:off x="8262696" y="3467588"/>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D</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9" name="矩形 48"/>
            <p:cNvSpPr/>
            <p:nvPr/>
          </p:nvSpPr>
          <p:spPr bwMode="auto">
            <a:xfrm>
              <a:off x="8748464" y="2459476"/>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C</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cxnSp>
          <p:nvCxnSpPr>
            <p:cNvPr id="51" name="直接箭头连接符 50"/>
            <p:cNvCxnSpPr>
              <a:stCxn id="43" idx="0"/>
              <a:endCxn id="41" idx="2"/>
            </p:cNvCxnSpPr>
            <p:nvPr/>
          </p:nvCxnSpPr>
          <p:spPr bwMode="auto">
            <a:xfrm flipV="1">
              <a:off x="6912260" y="2133055"/>
              <a:ext cx="0" cy="323066"/>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a:stCxn id="44" idx="0"/>
              <a:endCxn id="42" idx="2"/>
            </p:cNvCxnSpPr>
            <p:nvPr/>
          </p:nvCxnSpPr>
          <p:spPr bwMode="auto">
            <a:xfrm flipV="1">
              <a:off x="7938660" y="2136410"/>
              <a:ext cx="0" cy="323066"/>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stCxn id="47" idx="2"/>
              <a:endCxn id="45" idx="0"/>
            </p:cNvCxnSpPr>
            <p:nvPr/>
          </p:nvCxnSpPr>
          <p:spPr bwMode="auto">
            <a:xfrm flipH="1">
              <a:off x="7470036" y="4040496"/>
              <a:ext cx="18288" cy="503857"/>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a:stCxn id="45" idx="3"/>
              <a:endCxn id="46" idx="1"/>
            </p:cNvCxnSpPr>
            <p:nvPr/>
          </p:nvCxnSpPr>
          <p:spPr bwMode="auto">
            <a:xfrm>
              <a:off x="7722064" y="4832485"/>
              <a:ext cx="522344" cy="3355"/>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a:endCxn id="48" idx="0"/>
            </p:cNvCxnSpPr>
            <p:nvPr/>
          </p:nvCxnSpPr>
          <p:spPr bwMode="auto">
            <a:xfrm>
              <a:off x="7938660" y="3043591"/>
              <a:ext cx="576064" cy="423997"/>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p:cNvCxnSpPr>
              <a:stCxn id="44" idx="2"/>
              <a:endCxn id="47" idx="0"/>
            </p:cNvCxnSpPr>
            <p:nvPr/>
          </p:nvCxnSpPr>
          <p:spPr bwMode="auto">
            <a:xfrm flipH="1">
              <a:off x="7488324" y="3035739"/>
              <a:ext cx="450336" cy="428494"/>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箭头连接符 58"/>
            <p:cNvCxnSpPr>
              <a:stCxn id="44" idx="1"/>
              <a:endCxn id="43" idx="3"/>
            </p:cNvCxnSpPr>
            <p:nvPr/>
          </p:nvCxnSpPr>
          <p:spPr bwMode="auto">
            <a:xfrm flipH="1" flipV="1">
              <a:off x="7164288" y="2744253"/>
              <a:ext cx="522344" cy="3355"/>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箭头连接符 59"/>
            <p:cNvCxnSpPr>
              <a:stCxn id="44" idx="3"/>
              <a:endCxn id="49" idx="1"/>
            </p:cNvCxnSpPr>
            <p:nvPr/>
          </p:nvCxnSpPr>
          <p:spPr bwMode="auto">
            <a:xfrm>
              <a:off x="8190688" y="2747608"/>
              <a:ext cx="557776" cy="0"/>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8" name="AutoShape 2"/>
          <p:cNvSpPr>
            <a:spLocks noChangeArrowheads="1"/>
          </p:cNvSpPr>
          <p:nvPr/>
        </p:nvSpPr>
        <p:spPr bwMode="auto">
          <a:xfrm>
            <a:off x="4932704" y="3882833"/>
            <a:ext cx="3153757" cy="1831452"/>
          </a:xfrm>
          <a:prstGeom prst="cloudCallout">
            <a:avLst>
              <a:gd name="adj1" fmla="val -73570"/>
              <a:gd name="adj2" fmla="val -25584"/>
            </a:avLst>
          </a:prstGeom>
          <a:solidFill>
            <a:schemeClr val="bg1"/>
          </a:solidFill>
          <a:ln w="12700" cap="rnd">
            <a:solidFill>
              <a:schemeClr val="tx1"/>
            </a:solidFill>
            <a:round/>
          </a:ln>
          <a:effectLst/>
        </p:spPr>
        <p:txBody>
          <a:bodyPr wrap="square" anchor="ctr">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spcBef>
                <a:spcPct val="50000"/>
              </a:spcBef>
              <a:buClrTx/>
              <a:buFontTx/>
              <a:buNone/>
            </a:pPr>
            <a:r>
              <a:rPr lang="zh-CN" altLang="en-US" sz="2000" b="0" dirty="0" smtClean="0">
                <a:solidFill>
                  <a:srgbClr val="5F5F5F"/>
                </a:solidFill>
                <a:latin typeface="黑体" panose="02010609060101010101" charset="-122"/>
                <a:ea typeface="黑体" panose="02010609060101010101" charset="-122"/>
              </a:rPr>
              <a:t>如何无遗漏且不重复地高效访问所有网页？</a:t>
            </a:r>
            <a:endParaRPr lang="zh-CN" altLang="en-US" sz="2000" b="0" dirty="0">
              <a:solidFill>
                <a:srgbClr val="5F5F5F"/>
              </a:solidFill>
              <a:latin typeface="黑体" panose="02010609060101010101" charset="-122"/>
              <a:ea typeface="黑体" panose="02010609060101010101" charset="-122"/>
            </a:endParaRPr>
          </a:p>
        </p:txBody>
      </p:sp>
      <p:sp>
        <p:nvSpPr>
          <p:cNvPr id="6" name="矩形 5"/>
          <p:cNvSpPr/>
          <p:nvPr/>
        </p:nvSpPr>
        <p:spPr>
          <a:xfrm>
            <a:off x="5048644" y="1760522"/>
            <a:ext cx="3435012" cy="1569660"/>
          </a:xfrm>
          <a:prstGeom prst="rect">
            <a:avLst/>
          </a:prstGeom>
        </p:spPr>
        <p:txBody>
          <a:bodyPr>
            <a:spAutoFit/>
          </a:bodyPr>
          <a:lstStyle/>
          <a:p>
            <a:pPr algn="l"/>
            <a:r>
              <a:rPr lang="zh-CN" altLang="zh-CN" sz="1600">
                <a:solidFill>
                  <a:schemeClr val="bg1">
                    <a:lumMod val="65000"/>
                  </a:schemeClr>
                </a:solidFill>
                <a:latin typeface="Consolas" panose="020B0609020204030204"/>
                <a:ea typeface="黑体" panose="02010609060101010101" charset="-122"/>
              </a:rPr>
              <a:t>“网络爬虫”是捜索引擎抓取系统软件的重要组成部分，它遍历</a:t>
            </a:r>
            <a:r>
              <a:rPr lang="en-US" altLang="zh-CN" sz="1600">
                <a:solidFill>
                  <a:schemeClr val="bg1">
                    <a:lumMod val="65000"/>
                  </a:schemeClr>
                </a:solidFill>
                <a:latin typeface="Consolas" panose="020B0609020204030204"/>
                <a:ea typeface="黑体" panose="02010609060101010101" charset="-122"/>
              </a:rPr>
              <a:t>Web</a:t>
            </a:r>
            <a:r>
              <a:rPr lang="zh-CN" altLang="zh-CN" sz="1600">
                <a:solidFill>
                  <a:schemeClr val="bg1">
                    <a:lumMod val="65000"/>
                  </a:schemeClr>
                </a:solidFill>
                <a:latin typeface="Consolas" panose="020B0609020204030204"/>
                <a:ea typeface="黑体" panose="02010609060101010101" charset="-122"/>
              </a:rPr>
              <a:t>空间，能够扫描一定</a:t>
            </a:r>
            <a:r>
              <a:rPr lang="en-US" altLang="zh-CN" sz="1600">
                <a:solidFill>
                  <a:schemeClr val="bg1">
                    <a:lumMod val="65000"/>
                  </a:schemeClr>
                </a:solidFill>
                <a:latin typeface="Consolas" panose="020B0609020204030204"/>
                <a:ea typeface="黑体" panose="02010609060101010101" charset="-122"/>
              </a:rPr>
              <a:t>IP</a:t>
            </a:r>
            <a:r>
              <a:rPr lang="zh-CN" altLang="zh-CN" sz="1600">
                <a:solidFill>
                  <a:schemeClr val="bg1">
                    <a:lumMod val="65000"/>
                  </a:schemeClr>
                </a:solidFill>
                <a:latin typeface="Consolas" panose="020B0609020204030204"/>
                <a:ea typeface="黑体" panose="02010609060101010101" charset="-122"/>
              </a:rPr>
              <a:t>地址范围内的网站，并沿着网络上的链接从一个网页到另一个网页，从一个网站到另一个网站采集网页资料。</a:t>
            </a:r>
            <a:endParaRPr lang="zh-CN" altLang="en-US" sz="1600">
              <a:solidFill>
                <a:schemeClr val="bg1">
                  <a:lumMod val="65000"/>
                </a:schemeClr>
              </a:solidFill>
              <a:latin typeface="Consolas" panose="020B0609020204030204"/>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几何图与拓扑图</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ea typeface="黑体" panose="02010609060101010101" charset="-122"/>
              </a:rPr>
            </a:fld>
            <a:endParaRPr lang="en-US" altLang="zh-CN">
              <a:ea typeface="黑体" panose="02010609060101010101" charset="-122"/>
            </a:endParaRPr>
          </a:p>
        </p:txBody>
      </p:sp>
      <p:pic>
        <p:nvPicPr>
          <p:cNvPr id="156674" name="图片 1" descr="神奇的莫比乌斯圈 - Commander - 东京梦华"/>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91680" y="2689639"/>
            <a:ext cx="5948898" cy="128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186644" y="4437112"/>
            <a:ext cx="4830168" cy="400110"/>
          </a:xfrm>
          <a:prstGeom prst="rect">
            <a:avLst/>
          </a:prstGeom>
        </p:spPr>
        <p:txBody>
          <a:bodyPr wrap="none">
            <a:spAutoFit/>
          </a:bodyPr>
          <a:lstStyle/>
          <a:p>
            <a:r>
              <a:rPr lang="zh-CN" altLang="en-US" sz="2000" b="1">
                <a:solidFill>
                  <a:schemeClr val="tx1"/>
                </a:solidFill>
                <a:latin typeface="黑体" panose="02010609060101010101" charset="-122"/>
                <a:ea typeface="黑体" panose="02010609060101010101" charset="-122"/>
              </a:rPr>
              <a:t>所有多边形和圆周在拓扑意义下是一样</a:t>
            </a:r>
            <a:r>
              <a:rPr lang="zh-CN" altLang="en-US" sz="2000" b="1" smtClean="0">
                <a:solidFill>
                  <a:schemeClr val="tx1"/>
                </a:solidFill>
                <a:latin typeface="黑体" panose="02010609060101010101" charset="-122"/>
                <a:ea typeface="黑体" panose="02010609060101010101" charset="-122"/>
              </a:rPr>
              <a:t>的</a:t>
            </a:r>
            <a:endParaRPr lang="zh-CN" altLang="en-US" sz="2000" b="1" smtClean="0">
              <a:solidFill>
                <a:schemeClr val="tx1"/>
              </a:solidFill>
              <a:latin typeface="黑体" panose="02010609060101010101" charset="-122"/>
              <a:ea typeface="黑体" panose="02010609060101010101" charset="-122"/>
            </a:endParaRPr>
          </a:p>
        </p:txBody>
      </p:sp>
      <p:sp>
        <p:nvSpPr>
          <p:cNvPr id="7" name="矩形 6"/>
          <p:cNvSpPr/>
          <p:nvPr/>
        </p:nvSpPr>
        <p:spPr>
          <a:xfrm>
            <a:off x="2179780" y="5099220"/>
            <a:ext cx="4572000" cy="645160"/>
          </a:xfrm>
          <a:prstGeom prst="rect">
            <a:avLst/>
          </a:prstGeom>
        </p:spPr>
        <p:txBody>
          <a:bodyPr>
            <a:spAutoFit/>
          </a:bodyPr>
          <a:lstStyle/>
          <a:p>
            <a:r>
              <a:rPr lang="zh-CN" altLang="zh-CN">
                <a:solidFill>
                  <a:schemeClr val="tx1"/>
                </a:solidFill>
                <a:latin typeface="Consolas" panose="020B0609020204030204"/>
                <a:ea typeface="黑体" panose="02010609060101010101" charset="-122"/>
              </a:rPr>
              <a:t>圆和方形、三角形的形状、大小不同，在拓扑变换下，它们都是</a:t>
            </a:r>
            <a:r>
              <a:rPr lang="zh-CN" altLang="zh-CN" b="1">
                <a:solidFill>
                  <a:srgbClr val="FF0000"/>
                </a:solidFill>
                <a:latin typeface="Consolas" panose="020B0609020204030204"/>
                <a:ea typeface="黑体" panose="02010609060101010101" charset="-122"/>
              </a:rPr>
              <a:t>等价图形</a:t>
            </a:r>
            <a:r>
              <a:rPr lang="zh-CN" altLang="zh-CN">
                <a:solidFill>
                  <a:schemeClr val="tx1"/>
                </a:solidFill>
                <a:latin typeface="Consolas" panose="020B0609020204030204"/>
                <a:ea typeface="黑体" panose="02010609060101010101" charset="-122"/>
              </a:rPr>
              <a:t>。</a:t>
            </a:r>
            <a:endParaRPr lang="zh-CN" altLang="zh-CN">
              <a:solidFill>
                <a:schemeClr val="tx1"/>
              </a:solidFill>
              <a:latin typeface="Consolas" panose="020B0609020204030204"/>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21876"/>
            <a:ext cx="8722309" cy="745310"/>
          </a:xfrm>
        </p:spPr>
        <p:txBody>
          <a:bodyPr/>
          <a:lstStyle/>
          <a:p>
            <a:r>
              <a:rPr lang="zh-CN" altLang="zh-CN"/>
              <a:t>图的查找引例</a:t>
            </a:r>
            <a:r>
              <a:rPr lang="en-US" altLang="zh-CN"/>
              <a:t>1——</a:t>
            </a:r>
            <a:r>
              <a:rPr lang="zh-CN" altLang="zh-CN"/>
              <a:t>网络爬虫的搜索问题</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sp>
        <p:nvSpPr>
          <p:cNvPr id="14" name="MH_Other_1"/>
          <p:cNvSpPr/>
          <p:nvPr>
            <p:custDataLst>
              <p:tags r:id="rId1"/>
            </p:custDataLst>
          </p:nvPr>
        </p:nvSpPr>
        <p:spPr>
          <a:xfrm>
            <a:off x="2786684" y="3370526"/>
            <a:ext cx="4235450" cy="1752600"/>
          </a:xfrm>
          <a:custGeom>
            <a:avLst/>
            <a:gdLst>
              <a:gd name="connsiteX0" fmla="*/ 0 w 6264876"/>
              <a:gd name="connsiteY0" fmla="*/ 0 h 2335427"/>
              <a:gd name="connsiteX1" fmla="*/ 2965622 w 6264876"/>
              <a:gd name="connsiteY1" fmla="*/ 0 h 2335427"/>
              <a:gd name="connsiteX2" fmla="*/ 2965622 w 6264876"/>
              <a:gd name="connsiteY2" fmla="*/ 2335427 h 2335427"/>
              <a:gd name="connsiteX3" fmla="*/ 6264876 w 6264876"/>
              <a:gd name="connsiteY3" fmla="*/ 2335427 h 2335427"/>
              <a:gd name="connsiteX0-1" fmla="*/ 0 w 8447973"/>
              <a:gd name="connsiteY0-2" fmla="*/ 0 h 2335427"/>
              <a:gd name="connsiteX1-3" fmla="*/ 2965622 w 8447973"/>
              <a:gd name="connsiteY1-4" fmla="*/ 0 h 2335427"/>
              <a:gd name="connsiteX2-5" fmla="*/ 2965622 w 8447973"/>
              <a:gd name="connsiteY2-6" fmla="*/ 2335427 h 2335427"/>
              <a:gd name="connsiteX3-7" fmla="*/ 8447973 w 8447973"/>
              <a:gd name="connsiteY3-8" fmla="*/ 2323070 h 2335427"/>
              <a:gd name="connsiteX0-9" fmla="*/ 0 w 7229869"/>
              <a:gd name="connsiteY0-10" fmla="*/ 0 h 2335427"/>
              <a:gd name="connsiteX1-11" fmla="*/ 2965622 w 7229869"/>
              <a:gd name="connsiteY1-12" fmla="*/ 0 h 2335427"/>
              <a:gd name="connsiteX2-13" fmla="*/ 2965622 w 7229869"/>
              <a:gd name="connsiteY2-14" fmla="*/ 2335427 h 2335427"/>
              <a:gd name="connsiteX3-15" fmla="*/ 7229869 w 7229869"/>
              <a:gd name="connsiteY3-16" fmla="*/ 2323070 h 2335427"/>
            </a:gdLst>
            <a:ahLst/>
            <a:cxnLst>
              <a:cxn ang="0">
                <a:pos x="connsiteX0-1" y="connsiteY0-2"/>
              </a:cxn>
              <a:cxn ang="0">
                <a:pos x="connsiteX1-3" y="connsiteY1-4"/>
              </a:cxn>
              <a:cxn ang="0">
                <a:pos x="connsiteX2-5" y="connsiteY2-6"/>
              </a:cxn>
              <a:cxn ang="0">
                <a:pos x="connsiteX3-7" y="connsiteY3-8"/>
              </a:cxn>
            </a:cxnLst>
            <a:rect l="l" t="t" r="r" b="b"/>
            <a:pathLst>
              <a:path w="7229869" h="2335427">
                <a:moveTo>
                  <a:pt x="0" y="0"/>
                </a:moveTo>
                <a:lnTo>
                  <a:pt x="2965622" y="0"/>
                </a:lnTo>
                <a:lnTo>
                  <a:pt x="2965622" y="2335427"/>
                </a:lnTo>
                <a:lnTo>
                  <a:pt x="7229869" y="2323070"/>
                </a:lnTo>
              </a:path>
            </a:pathLst>
          </a:custGeom>
          <a:noFill/>
          <a:ln w="76200">
            <a:solidFill>
              <a:schemeClr val="accent1"/>
            </a:solidFill>
            <a:prstDash val="sys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tx1"/>
              </a:solidFill>
              <a:latin typeface="+mn-ea"/>
            </a:endParaRPr>
          </a:p>
        </p:txBody>
      </p:sp>
      <p:sp>
        <p:nvSpPr>
          <p:cNvPr id="15" name="MH_SubTitle_1"/>
          <p:cNvSpPr/>
          <p:nvPr>
            <p:custDataLst>
              <p:tags r:id="rId2"/>
            </p:custDataLst>
          </p:nvPr>
        </p:nvSpPr>
        <p:spPr>
          <a:xfrm>
            <a:off x="1218234" y="2681551"/>
            <a:ext cx="1719262" cy="1423987"/>
          </a:xfrm>
          <a:custGeom>
            <a:avLst/>
            <a:gdLst>
              <a:gd name="connsiteX0" fmla="*/ 699275 w 1719403"/>
              <a:gd name="connsiteY0" fmla="*/ 190606 h 1424663"/>
              <a:gd name="connsiteX1" fmla="*/ 334183 w 1719403"/>
              <a:gd name="connsiteY1" fmla="*/ 352648 h 1424663"/>
              <a:gd name="connsiteX2" fmla="*/ 352647 w 1719403"/>
              <a:gd name="connsiteY2" fmla="*/ 1090480 h 1424663"/>
              <a:gd name="connsiteX3" fmla="*/ 1090480 w 1719403"/>
              <a:gd name="connsiteY3" fmla="*/ 1072016 h 1424663"/>
              <a:gd name="connsiteX4" fmla="*/ 1450163 w 1719403"/>
              <a:gd name="connsiteY4" fmla="*/ 693867 h 1424663"/>
              <a:gd name="connsiteX5" fmla="*/ 1072015 w 1719403"/>
              <a:gd name="connsiteY5" fmla="*/ 334183 h 1424663"/>
              <a:gd name="connsiteX6" fmla="*/ 699275 w 1719403"/>
              <a:gd name="connsiteY6" fmla="*/ 190606 h 1424663"/>
              <a:gd name="connsiteX7" fmla="*/ 694510 w 1719403"/>
              <a:gd name="connsiteY7" fmla="*/ 224 h 1424663"/>
              <a:gd name="connsiteX8" fmla="*/ 1203266 w 1719403"/>
              <a:gd name="connsiteY8" fmla="*/ 196195 h 1424663"/>
              <a:gd name="connsiteX9" fmla="*/ 1719403 w 1719403"/>
              <a:gd name="connsiteY9" fmla="*/ 687129 h 1424663"/>
              <a:gd name="connsiteX10" fmla="*/ 1228468 w 1719403"/>
              <a:gd name="connsiteY10" fmla="*/ 1203266 h 1424663"/>
              <a:gd name="connsiteX11" fmla="*/ 221397 w 1719403"/>
              <a:gd name="connsiteY11" fmla="*/ 1228469 h 1424663"/>
              <a:gd name="connsiteX12" fmla="*/ 196194 w 1719403"/>
              <a:gd name="connsiteY12" fmla="*/ 221397 h 1424663"/>
              <a:gd name="connsiteX13" fmla="*/ 694510 w 1719403"/>
              <a:gd name="connsiteY13" fmla="*/ 224 h 142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9403" h="1424663">
                <a:moveTo>
                  <a:pt x="699275" y="190606"/>
                </a:moveTo>
                <a:cubicBezTo>
                  <a:pt x="565753" y="193947"/>
                  <a:pt x="433507" y="248225"/>
                  <a:pt x="334183" y="352648"/>
                </a:cubicBezTo>
                <a:cubicBezTo>
                  <a:pt x="135535" y="561494"/>
                  <a:pt x="143802" y="891833"/>
                  <a:pt x="352647" y="1090480"/>
                </a:cubicBezTo>
                <a:cubicBezTo>
                  <a:pt x="561493" y="1289128"/>
                  <a:pt x="891832" y="1280861"/>
                  <a:pt x="1090480" y="1072016"/>
                </a:cubicBezTo>
                <a:lnTo>
                  <a:pt x="1450163" y="693867"/>
                </a:lnTo>
                <a:lnTo>
                  <a:pt x="1072015" y="334183"/>
                </a:lnTo>
                <a:cubicBezTo>
                  <a:pt x="967592" y="234860"/>
                  <a:pt x="832796" y="187264"/>
                  <a:pt x="699275" y="190606"/>
                </a:cubicBezTo>
                <a:close/>
                <a:moveTo>
                  <a:pt x="694510" y="224"/>
                </a:moveTo>
                <a:cubicBezTo>
                  <a:pt x="876754" y="-4336"/>
                  <a:pt x="1060738" y="60627"/>
                  <a:pt x="1203266" y="196195"/>
                </a:cubicBezTo>
                <a:lnTo>
                  <a:pt x="1719403" y="687129"/>
                </a:lnTo>
                <a:lnTo>
                  <a:pt x="1228468" y="1203266"/>
                </a:lnTo>
                <a:cubicBezTo>
                  <a:pt x="957333" y="1488321"/>
                  <a:pt x="506451" y="1499605"/>
                  <a:pt x="221397" y="1228469"/>
                </a:cubicBezTo>
                <a:cubicBezTo>
                  <a:pt x="-63658" y="957333"/>
                  <a:pt x="-74942" y="506452"/>
                  <a:pt x="196194" y="221397"/>
                </a:cubicBezTo>
                <a:cubicBezTo>
                  <a:pt x="331762" y="78870"/>
                  <a:pt x="512266" y="4786"/>
                  <a:pt x="694510" y="224"/>
                </a:cubicBezTo>
                <a:close/>
              </a:path>
            </a:pathLst>
          </a:custGeom>
          <a:pattFill prst="ltUpDiag">
            <a:fgClr>
              <a:schemeClr val="bg1"/>
            </a:fgClr>
            <a:bgClr>
              <a:srgbClr val="54AA7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144000" anchor="ctr">
            <a:normAutofit/>
          </a:bodyPr>
          <a:lstStyle/>
          <a:p>
            <a:pPr algn="ctr" fontAlgn="auto">
              <a:spcBef>
                <a:spcPts val="0"/>
              </a:spcBef>
              <a:spcAft>
                <a:spcPts val="0"/>
              </a:spcAft>
              <a:defRPr/>
            </a:pPr>
            <a:r>
              <a:rPr lang="zh-CN" altLang="en-US" sz="2400" smtClean="0">
                <a:solidFill>
                  <a:schemeClr val="tx1"/>
                </a:solidFill>
              </a:rPr>
              <a:t>树</a:t>
            </a:r>
            <a:endParaRPr lang="en-US" altLang="zh-CN" sz="2400" smtClean="0">
              <a:solidFill>
                <a:schemeClr val="tx1"/>
              </a:solidFill>
            </a:endParaRPr>
          </a:p>
          <a:p>
            <a:pPr algn="ctr" fontAlgn="auto">
              <a:spcBef>
                <a:spcPts val="0"/>
              </a:spcBef>
              <a:spcAft>
                <a:spcPts val="0"/>
              </a:spcAft>
              <a:defRPr/>
            </a:pPr>
            <a:r>
              <a:rPr lang="zh-CN" altLang="en-US" sz="2400" smtClean="0">
                <a:solidFill>
                  <a:schemeClr val="tx1"/>
                </a:solidFill>
              </a:rPr>
              <a:t>遍历</a:t>
            </a:r>
            <a:endParaRPr lang="zh-CN" altLang="en-US" sz="2400" dirty="0">
              <a:solidFill>
                <a:schemeClr val="tx1"/>
              </a:solidFill>
            </a:endParaRPr>
          </a:p>
        </p:txBody>
      </p:sp>
      <p:sp>
        <p:nvSpPr>
          <p:cNvPr id="16" name="MH_SubTitle_2"/>
          <p:cNvSpPr/>
          <p:nvPr>
            <p:custDataLst>
              <p:tags r:id="rId3"/>
            </p:custDataLst>
          </p:nvPr>
        </p:nvSpPr>
        <p:spPr>
          <a:xfrm>
            <a:off x="6024588" y="3295665"/>
            <a:ext cx="1514773" cy="1677184"/>
          </a:xfrm>
          <a:custGeom>
            <a:avLst/>
            <a:gdLst>
              <a:gd name="connsiteX0" fmla="*/ 350238 w 713554"/>
              <a:gd name="connsiteY0" fmla="*/ 95466 h 861176"/>
              <a:gd name="connsiteX1" fmla="*/ 167379 w 713554"/>
              <a:gd name="connsiteY1" fmla="*/ 176627 h 861176"/>
              <a:gd name="connsiteX2" fmla="*/ 176627 w 713554"/>
              <a:gd name="connsiteY2" fmla="*/ 546175 h 861176"/>
              <a:gd name="connsiteX3" fmla="*/ 366025 w 713554"/>
              <a:gd name="connsiteY3" fmla="*/ 726326 h 861176"/>
              <a:gd name="connsiteX4" fmla="*/ 546176 w 713554"/>
              <a:gd name="connsiteY4" fmla="*/ 536927 h 861176"/>
              <a:gd name="connsiteX5" fmla="*/ 618088 w 713554"/>
              <a:gd name="connsiteY5" fmla="*/ 350237 h 861176"/>
              <a:gd name="connsiteX6" fmla="*/ 536928 w 713554"/>
              <a:gd name="connsiteY6" fmla="*/ 167378 h 861176"/>
              <a:gd name="connsiteX7" fmla="*/ 350238 w 713554"/>
              <a:gd name="connsiteY7" fmla="*/ 95466 h 861176"/>
              <a:gd name="connsiteX8" fmla="*/ 347852 w 713554"/>
              <a:gd name="connsiteY8" fmla="*/ 112 h 861176"/>
              <a:gd name="connsiteX9" fmla="*/ 602666 w 713554"/>
              <a:gd name="connsiteY9" fmla="*/ 98266 h 861176"/>
              <a:gd name="connsiteX10" fmla="*/ 713442 w 713554"/>
              <a:gd name="connsiteY10" fmla="*/ 347851 h 861176"/>
              <a:gd name="connsiteX11" fmla="*/ 615288 w 713554"/>
              <a:gd name="connsiteY11" fmla="*/ 602665 h 861176"/>
              <a:gd name="connsiteX12" fmla="*/ 369400 w 713554"/>
              <a:gd name="connsiteY12" fmla="*/ 861176 h 861176"/>
              <a:gd name="connsiteX13" fmla="*/ 110889 w 713554"/>
              <a:gd name="connsiteY13" fmla="*/ 615288 h 861176"/>
              <a:gd name="connsiteX14" fmla="*/ 98266 w 713554"/>
              <a:gd name="connsiteY14" fmla="*/ 110889 h 861176"/>
              <a:gd name="connsiteX15" fmla="*/ 347852 w 713554"/>
              <a:gd name="connsiteY15" fmla="*/ 112 h 86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3554" h="861176">
                <a:moveTo>
                  <a:pt x="350238" y="95466"/>
                </a:moveTo>
                <a:cubicBezTo>
                  <a:pt x="283363" y="97140"/>
                  <a:pt x="217126" y="124326"/>
                  <a:pt x="167379" y="176627"/>
                </a:cubicBezTo>
                <a:cubicBezTo>
                  <a:pt x="67884" y="281228"/>
                  <a:pt x="72025" y="446681"/>
                  <a:pt x="176627" y="546175"/>
                </a:cubicBezTo>
                <a:lnTo>
                  <a:pt x="366025" y="726326"/>
                </a:lnTo>
                <a:lnTo>
                  <a:pt x="546176" y="536927"/>
                </a:lnTo>
                <a:cubicBezTo>
                  <a:pt x="595923" y="484626"/>
                  <a:pt x="619761" y="417113"/>
                  <a:pt x="618088" y="350237"/>
                </a:cubicBezTo>
                <a:cubicBezTo>
                  <a:pt x="616414" y="283362"/>
                  <a:pt x="589229" y="217125"/>
                  <a:pt x="536928" y="167378"/>
                </a:cubicBezTo>
                <a:cubicBezTo>
                  <a:pt x="484627" y="117631"/>
                  <a:pt x="417113" y="93793"/>
                  <a:pt x="350238" y="95466"/>
                </a:cubicBezTo>
                <a:close/>
                <a:moveTo>
                  <a:pt x="347852" y="112"/>
                </a:moveTo>
                <a:cubicBezTo>
                  <a:pt x="439130" y="-2172"/>
                  <a:pt x="531280" y="30365"/>
                  <a:pt x="602666" y="98266"/>
                </a:cubicBezTo>
                <a:cubicBezTo>
                  <a:pt x="674052" y="166166"/>
                  <a:pt x="711157" y="256573"/>
                  <a:pt x="713442" y="347851"/>
                </a:cubicBezTo>
                <a:cubicBezTo>
                  <a:pt x="715726" y="439129"/>
                  <a:pt x="683189" y="531279"/>
                  <a:pt x="615288" y="602665"/>
                </a:cubicBezTo>
                <a:lnTo>
                  <a:pt x="369400" y="861176"/>
                </a:lnTo>
                <a:lnTo>
                  <a:pt x="110889" y="615288"/>
                </a:lnTo>
                <a:cubicBezTo>
                  <a:pt x="-31883" y="479488"/>
                  <a:pt x="-37534" y="253660"/>
                  <a:pt x="98266" y="110889"/>
                </a:cubicBezTo>
                <a:cubicBezTo>
                  <a:pt x="166166" y="39503"/>
                  <a:pt x="256573" y="2397"/>
                  <a:pt x="347852" y="112"/>
                </a:cubicBezTo>
                <a:close/>
              </a:path>
            </a:pathLst>
          </a:custGeom>
          <a:pattFill prst="ltUpDiag">
            <a:fgClr>
              <a:schemeClr val="bg1"/>
            </a:fgClr>
            <a:bgClr>
              <a:srgbClr val="54AA7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fontAlgn="auto">
              <a:spcBef>
                <a:spcPts val="0"/>
              </a:spcBef>
              <a:spcAft>
                <a:spcPts val="0"/>
              </a:spcAft>
              <a:defRPr/>
            </a:pPr>
            <a:r>
              <a:rPr lang="zh-CN" altLang="en-US" sz="2400" smtClean="0">
                <a:solidFill>
                  <a:schemeClr val="tx1"/>
                </a:solidFill>
              </a:rPr>
              <a:t>图</a:t>
            </a:r>
            <a:endParaRPr lang="en-US" altLang="zh-CN" sz="2400" smtClean="0">
              <a:solidFill>
                <a:schemeClr val="tx1"/>
              </a:solidFill>
            </a:endParaRPr>
          </a:p>
          <a:p>
            <a:pPr algn="ctr" fontAlgn="auto">
              <a:spcBef>
                <a:spcPts val="0"/>
              </a:spcBef>
              <a:spcAft>
                <a:spcPts val="0"/>
              </a:spcAft>
              <a:defRPr/>
            </a:pPr>
            <a:r>
              <a:rPr lang="zh-CN" altLang="en-US" sz="2400">
                <a:solidFill>
                  <a:schemeClr val="tx1"/>
                </a:solidFill>
              </a:rPr>
              <a:t>遍历</a:t>
            </a:r>
            <a:endParaRPr lang="zh-CN" altLang="en-US" sz="2400" dirty="0">
              <a:solidFill>
                <a:schemeClr val="tx1"/>
              </a:solidFill>
            </a:endParaRPr>
          </a:p>
        </p:txBody>
      </p:sp>
      <p:sp>
        <p:nvSpPr>
          <p:cNvPr id="19" name="MH_Text_2"/>
          <p:cNvSpPr txBox="1">
            <a:spLocks noChangeArrowheads="1"/>
          </p:cNvSpPr>
          <p:nvPr>
            <p:custDataLst>
              <p:tags r:id="rId4"/>
            </p:custDataLst>
          </p:nvPr>
        </p:nvSpPr>
        <p:spPr bwMode="auto">
          <a:xfrm>
            <a:off x="1043608" y="1927513"/>
            <a:ext cx="2046288"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506020202030204" pitchFamily="34" charset="0"/>
                <a:ea typeface="宋体" panose="02010600030101010101" pitchFamily="2" charset="-122"/>
              </a:defRPr>
            </a:lvl1pPr>
            <a:lvl2pPr marL="742950" indent="-285750">
              <a:defRPr>
                <a:solidFill>
                  <a:schemeClr val="tx1"/>
                </a:solidFill>
                <a:latin typeface="Arial Narrow" panose="020B0506020202030204" pitchFamily="34" charset="0"/>
                <a:ea typeface="宋体" panose="02010600030101010101" pitchFamily="2" charset="-122"/>
              </a:defRPr>
            </a:lvl2pPr>
            <a:lvl3pPr marL="1143000" indent="-228600">
              <a:defRPr>
                <a:solidFill>
                  <a:schemeClr val="tx1"/>
                </a:solidFill>
                <a:latin typeface="Arial Narrow" panose="020B0506020202030204" pitchFamily="34" charset="0"/>
                <a:ea typeface="宋体" panose="02010600030101010101" pitchFamily="2" charset="-122"/>
              </a:defRPr>
            </a:lvl3pPr>
            <a:lvl4pPr marL="1600200" indent="-228600">
              <a:defRPr>
                <a:solidFill>
                  <a:schemeClr val="tx1"/>
                </a:solidFill>
                <a:latin typeface="Arial Narrow" panose="020B0506020202030204" pitchFamily="34" charset="0"/>
                <a:ea typeface="宋体" panose="02010600030101010101" pitchFamily="2" charset="-122"/>
              </a:defRPr>
            </a:lvl4pPr>
            <a:lvl5pPr marL="2057400" indent="-228600">
              <a:defRPr>
                <a:solidFill>
                  <a:schemeClr val="tx1"/>
                </a:solidFill>
                <a:latin typeface="Arial Narrow" panose="020B05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9pPr>
          </a:lstStyle>
          <a:p>
            <a:pPr algn="l"/>
            <a:r>
              <a:rPr lang="zh-CN" altLang="en-US" sz="2000" smtClean="0">
                <a:latin typeface="微软雅黑" panose="020B0503020204020204" pitchFamily="34" charset="-122"/>
                <a:ea typeface="微软雅黑" panose="020B0503020204020204" pitchFamily="34" charset="-122"/>
              </a:rPr>
              <a:t>广度优先搜索</a:t>
            </a:r>
            <a:endParaRPr lang="en-US" altLang="zh-CN" sz="2000" smtClean="0">
              <a:latin typeface="微软雅黑" panose="020B0503020204020204" pitchFamily="34" charset="-122"/>
              <a:ea typeface="微软雅黑" panose="020B0503020204020204" pitchFamily="34" charset="-122"/>
            </a:endParaRPr>
          </a:p>
          <a:p>
            <a:pPr algn="l"/>
            <a:r>
              <a:rPr lang="zh-CN" altLang="en-US" sz="2000" smtClean="0">
                <a:latin typeface="微软雅黑" panose="020B0503020204020204" pitchFamily="34" charset="-122"/>
                <a:ea typeface="微软雅黑" panose="020B0503020204020204" pitchFamily="34" charset="-122"/>
              </a:rPr>
              <a:t>深度优先搜索</a:t>
            </a:r>
            <a:endParaRPr lang="en-US" altLang="zh-CN" sz="2000">
              <a:latin typeface="微软雅黑" panose="020B0503020204020204" pitchFamily="34" charset="-122"/>
              <a:ea typeface="微软雅黑" panose="020B0503020204020204" pitchFamily="34" charset="-122"/>
            </a:endParaRPr>
          </a:p>
        </p:txBody>
      </p:sp>
      <p:sp>
        <p:nvSpPr>
          <p:cNvPr id="20" name="MH_Text_2"/>
          <p:cNvSpPr txBox="1">
            <a:spLocks noChangeArrowheads="1"/>
          </p:cNvSpPr>
          <p:nvPr>
            <p:custDataLst>
              <p:tags r:id="rId5"/>
            </p:custDataLst>
          </p:nvPr>
        </p:nvSpPr>
        <p:spPr bwMode="auto">
          <a:xfrm>
            <a:off x="6234357" y="5302721"/>
            <a:ext cx="2046288"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506020202030204" pitchFamily="34" charset="0"/>
                <a:ea typeface="宋体" panose="02010600030101010101" pitchFamily="2" charset="-122"/>
              </a:defRPr>
            </a:lvl1pPr>
            <a:lvl2pPr marL="742950" indent="-285750">
              <a:defRPr>
                <a:solidFill>
                  <a:schemeClr val="tx1"/>
                </a:solidFill>
                <a:latin typeface="Arial Narrow" panose="020B0506020202030204" pitchFamily="34" charset="0"/>
                <a:ea typeface="宋体" panose="02010600030101010101" pitchFamily="2" charset="-122"/>
              </a:defRPr>
            </a:lvl2pPr>
            <a:lvl3pPr marL="1143000" indent="-228600">
              <a:defRPr>
                <a:solidFill>
                  <a:schemeClr val="tx1"/>
                </a:solidFill>
                <a:latin typeface="Arial Narrow" panose="020B0506020202030204" pitchFamily="34" charset="0"/>
                <a:ea typeface="宋体" panose="02010600030101010101" pitchFamily="2" charset="-122"/>
              </a:defRPr>
            </a:lvl3pPr>
            <a:lvl4pPr marL="1600200" indent="-228600">
              <a:defRPr>
                <a:solidFill>
                  <a:schemeClr val="tx1"/>
                </a:solidFill>
                <a:latin typeface="Arial Narrow" panose="020B0506020202030204" pitchFamily="34" charset="0"/>
                <a:ea typeface="宋体" panose="02010600030101010101" pitchFamily="2" charset="-122"/>
              </a:defRPr>
            </a:lvl4pPr>
            <a:lvl5pPr marL="2057400" indent="-228600">
              <a:defRPr>
                <a:solidFill>
                  <a:schemeClr val="tx1"/>
                </a:solidFill>
                <a:latin typeface="Arial Narrow" panose="020B05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506020202030204" pitchFamily="34" charset="0"/>
                <a:ea typeface="宋体" panose="02010600030101010101" pitchFamily="2" charset="-122"/>
              </a:defRPr>
            </a:lvl9pPr>
          </a:lstStyle>
          <a:p>
            <a:pPr algn="l"/>
            <a:r>
              <a:rPr lang="zh-CN" altLang="en-US" smtClean="0">
                <a:latin typeface="微软雅黑" panose="020B0503020204020204" pitchFamily="34" charset="-122"/>
                <a:ea typeface="微软雅黑" panose="020B0503020204020204" pitchFamily="34" charset="-122"/>
              </a:rPr>
              <a:t>广度优先搜索</a:t>
            </a:r>
            <a:endParaRPr lang="en-US" altLang="zh-CN" smtClean="0">
              <a:latin typeface="微软雅黑" panose="020B0503020204020204" pitchFamily="34" charset="-122"/>
              <a:ea typeface="微软雅黑" panose="020B0503020204020204" pitchFamily="34" charset="-122"/>
            </a:endParaRPr>
          </a:p>
          <a:p>
            <a:pPr algn="l"/>
            <a:r>
              <a:rPr lang="zh-CN" altLang="en-US" smtClean="0">
                <a:latin typeface="微软雅黑" panose="020B0503020204020204" pitchFamily="34" charset="-122"/>
                <a:ea typeface="微软雅黑" panose="020B0503020204020204" pitchFamily="34" charset="-122"/>
              </a:rPr>
              <a:t>深度优先搜索</a:t>
            </a:r>
            <a:endParaRPr lang="en-US" altLang="zh-CN">
              <a:latin typeface="微软雅黑" panose="020B0503020204020204" pitchFamily="34" charset="-122"/>
              <a:ea typeface="微软雅黑" panose="020B0503020204020204" pitchFamily="34" charset="-122"/>
            </a:endParaRPr>
          </a:p>
        </p:txBody>
      </p:sp>
      <p:sp>
        <p:nvSpPr>
          <p:cNvPr id="10" name="KSO_Shape"/>
          <p:cNvSpPr/>
          <p:nvPr/>
        </p:nvSpPr>
        <p:spPr bwMode="auto">
          <a:xfrm>
            <a:off x="7781501" y="4882812"/>
            <a:ext cx="835375" cy="839817"/>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AutoShape 2"/>
          <p:cNvSpPr>
            <a:spLocks noChangeArrowheads="1"/>
          </p:cNvSpPr>
          <p:nvPr/>
        </p:nvSpPr>
        <p:spPr bwMode="auto">
          <a:xfrm>
            <a:off x="5446463" y="1174171"/>
            <a:ext cx="2752725" cy="1506682"/>
          </a:xfrm>
          <a:prstGeom prst="cloudCallout">
            <a:avLst>
              <a:gd name="adj1" fmla="val -58686"/>
              <a:gd name="adj2" fmla="val 78054"/>
            </a:avLst>
          </a:prstGeom>
          <a:solidFill>
            <a:schemeClr val="bg1"/>
          </a:solidFill>
          <a:ln w="12700" cap="rnd">
            <a:solidFill>
              <a:schemeClr val="tx1"/>
            </a:solidFill>
            <a:round/>
          </a:ln>
          <a:effectLst/>
        </p:spPr>
        <p:txBody>
          <a:bodyPr wrap="none"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lnSpc>
                <a:spcPct val="40000"/>
              </a:lnSpc>
              <a:spcBef>
                <a:spcPct val="50000"/>
              </a:spcBef>
              <a:buClrTx/>
              <a:buFontTx/>
              <a:buNone/>
            </a:pPr>
            <a:r>
              <a:rPr lang="zh-CN" altLang="en-US" sz="2000" b="0">
                <a:solidFill>
                  <a:srgbClr val="5F5F5F"/>
                </a:solidFill>
                <a:latin typeface="黑体" panose="02010609060101010101" charset="-122"/>
                <a:ea typeface="黑体" panose="02010609060101010101" charset="-122"/>
              </a:rPr>
              <a:t>图的遍历</a:t>
            </a:r>
            <a:endParaRPr lang="zh-CN" altLang="en-US" sz="2000" b="0">
              <a:solidFill>
                <a:srgbClr val="5F5F5F"/>
              </a:solidFill>
              <a:latin typeface="黑体" panose="02010609060101010101" charset="-122"/>
              <a:ea typeface="黑体" panose="02010609060101010101" charset="-122"/>
            </a:endParaRPr>
          </a:p>
          <a:p>
            <a:pPr algn="ctr">
              <a:lnSpc>
                <a:spcPct val="40000"/>
              </a:lnSpc>
              <a:spcBef>
                <a:spcPct val="50000"/>
              </a:spcBef>
              <a:buClrTx/>
              <a:buFontTx/>
              <a:buNone/>
            </a:pPr>
            <a:r>
              <a:rPr lang="zh-CN" altLang="en-US" sz="2000" b="0">
                <a:solidFill>
                  <a:srgbClr val="5F5F5F"/>
                </a:solidFill>
                <a:latin typeface="黑体" panose="02010609060101010101" charset="-122"/>
                <a:ea typeface="黑体" panose="02010609060101010101" charset="-122"/>
              </a:rPr>
              <a:t>树的遍历</a:t>
            </a:r>
            <a:endParaRPr lang="zh-CN" altLang="en-US" sz="2000" b="0">
              <a:solidFill>
                <a:srgbClr val="5F5F5F"/>
              </a:solidFill>
              <a:latin typeface="黑体" panose="02010609060101010101" charset="-122"/>
              <a:ea typeface="黑体" panose="02010609060101010101" charset="-122"/>
            </a:endParaRPr>
          </a:p>
          <a:p>
            <a:pPr algn="ctr">
              <a:lnSpc>
                <a:spcPct val="40000"/>
              </a:lnSpc>
              <a:spcBef>
                <a:spcPct val="50000"/>
              </a:spcBef>
              <a:buClrTx/>
              <a:buFontTx/>
              <a:buNone/>
            </a:pPr>
            <a:r>
              <a:rPr lang="zh-CN" altLang="en-US" sz="2000" b="0">
                <a:solidFill>
                  <a:srgbClr val="5F5F5F"/>
                </a:solidFill>
                <a:latin typeface="黑体" panose="02010609060101010101" charset="-122"/>
                <a:ea typeface="黑体" panose="02010609060101010101" charset="-122"/>
              </a:rPr>
              <a:t>    有什么不同？  </a:t>
            </a:r>
            <a:endParaRPr lang="zh-CN" altLang="en-US" sz="2000" b="0">
              <a:solidFill>
                <a:srgbClr val="5F5F5F"/>
              </a:solidFill>
              <a:latin typeface="黑体" panose="02010609060101010101" charset="-122"/>
              <a:ea typeface="黑体" panose="02010609060101010101" charset="-122"/>
            </a:endParaRPr>
          </a:p>
        </p:txBody>
      </p:sp>
      <p:sp>
        <p:nvSpPr>
          <p:cNvPr id="12" name="Rectangle 17"/>
          <p:cNvSpPr>
            <a:spLocks noChangeArrowheads="1"/>
          </p:cNvSpPr>
          <p:nvPr/>
        </p:nvSpPr>
        <p:spPr bwMode="auto">
          <a:xfrm>
            <a:off x="7199802" y="2821898"/>
            <a:ext cx="179758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1800" b="0">
                <a:solidFill>
                  <a:schemeClr val="bg1">
                    <a:lumMod val="75000"/>
                  </a:schemeClr>
                </a:solidFill>
                <a:latin typeface="Consolas" panose="020B0609020204030204"/>
                <a:ea typeface="黑体" panose="02010609060101010101" charset="-122"/>
              </a:rPr>
              <a:t>树有序，图无序</a:t>
            </a:r>
            <a:endParaRPr lang="zh-CN" altLang="en-US" sz="1800" b="0">
              <a:solidFill>
                <a:schemeClr val="bg1">
                  <a:lumMod val="75000"/>
                </a:schemeClr>
              </a:solidFill>
              <a:latin typeface="Consolas" panose="020B0609020204030204"/>
              <a:ea typeface="黑体" panose="02010609060101010101" charset="-122"/>
            </a:endParaRPr>
          </a:p>
        </p:txBody>
      </p:sp>
      <p:sp>
        <p:nvSpPr>
          <p:cNvPr id="13" name="矩形 12"/>
          <p:cNvSpPr/>
          <p:nvPr/>
        </p:nvSpPr>
        <p:spPr>
          <a:xfrm>
            <a:off x="539552" y="4255066"/>
            <a:ext cx="3778513" cy="923330"/>
          </a:xfrm>
          <a:prstGeom prst="rect">
            <a:avLst/>
          </a:prstGeom>
        </p:spPr>
        <p:txBody>
          <a:bodyPr>
            <a:spAutoFit/>
          </a:bodyPr>
          <a:lstStyle/>
          <a:p>
            <a:pPr algn="l"/>
            <a:r>
              <a:rPr lang="zh-CN" altLang="zh-CN">
                <a:solidFill>
                  <a:schemeClr val="bg1">
                    <a:lumMod val="75000"/>
                  </a:schemeClr>
                </a:solidFill>
                <a:latin typeface="Consolas" panose="020B0609020204030204"/>
                <a:ea typeface="黑体" panose="02010609060101010101" charset="-122"/>
              </a:rPr>
              <a:t>树分为“左子树”“右子树”“根”三个部分，只要分别递归遍历这三个部分，即可完成对树的遍历。</a:t>
            </a:r>
            <a:endParaRPr lang="zh-CN" altLang="en-US">
              <a:solidFill>
                <a:schemeClr val="bg1">
                  <a:lumMod val="75000"/>
                </a:schemeClr>
              </a:solidFill>
              <a:latin typeface="Consolas" panose="020B0609020204030204"/>
              <a:ea typeface="黑体" panose="02010609060101010101"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402144"/>
            <a:ext cx="8722309" cy="584775"/>
          </a:xfrm>
        </p:spPr>
        <p:txBody>
          <a:bodyPr/>
          <a:lstStyle/>
          <a:p>
            <a:r>
              <a:rPr lang="zh-CN" altLang="zh-CN" sz="3200"/>
              <a:t>图的查找引</a:t>
            </a:r>
            <a:r>
              <a:rPr lang="zh-CN" altLang="zh-CN" sz="3200" smtClean="0"/>
              <a:t>例</a:t>
            </a:r>
            <a:r>
              <a:rPr lang="en-US" altLang="zh-CN" sz="3200" smtClean="0"/>
              <a:t>1——</a:t>
            </a:r>
            <a:r>
              <a:rPr lang="zh-CN" altLang="zh-CN" sz="3200"/>
              <a:t>网络爬虫的搜索</a:t>
            </a:r>
            <a:r>
              <a:rPr lang="zh-CN" altLang="zh-CN" sz="3200" smtClean="0"/>
              <a:t>问题</a:t>
            </a:r>
            <a:endParaRPr lang="zh-CN" altLang="en-US" sz="3200"/>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latin typeface="微软雅黑" panose="020B0503020204020204" pitchFamily="34" charset="-122"/>
                <a:ea typeface="微软雅黑" panose="020B0503020204020204" pitchFamily="34" charset="-122"/>
              </a:rPr>
            </a:fld>
            <a:endParaRPr lang="en-US" altLang="zh-CN">
              <a:latin typeface="微软雅黑" panose="020B0503020204020204" pitchFamily="34" charset="-122"/>
              <a:ea typeface="微软雅黑" panose="020B0503020204020204" pitchFamily="34" charset="-122"/>
            </a:endParaRPr>
          </a:p>
        </p:txBody>
      </p:sp>
      <p:sp>
        <p:nvSpPr>
          <p:cNvPr id="39" name="Rectangle 2"/>
          <p:cNvSpPr>
            <a:spLocks noChangeArrowheads="1"/>
          </p:cNvSpPr>
          <p:nvPr/>
        </p:nvSpPr>
        <p:spPr bwMode="auto">
          <a:xfrm>
            <a:off x="4479634"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Consolas" panose="020B0609020204030204"/>
            </a:endParaRPr>
          </a:p>
        </p:txBody>
      </p:sp>
      <p:grpSp>
        <p:nvGrpSpPr>
          <p:cNvPr id="73" name="组合 72"/>
          <p:cNvGrpSpPr/>
          <p:nvPr/>
        </p:nvGrpSpPr>
        <p:grpSpPr>
          <a:xfrm>
            <a:off x="1115616" y="1340768"/>
            <a:ext cx="2592288" cy="3567179"/>
            <a:chOff x="6660232" y="1556792"/>
            <a:chExt cx="2592288" cy="3567179"/>
          </a:xfrm>
        </p:grpSpPr>
        <p:sp>
          <p:nvSpPr>
            <p:cNvPr id="41" name="矩形 40"/>
            <p:cNvSpPr/>
            <p:nvPr/>
          </p:nvSpPr>
          <p:spPr bwMode="auto">
            <a:xfrm>
              <a:off x="6660232" y="1556792"/>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G</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2" name="矩形 41"/>
            <p:cNvSpPr/>
            <p:nvPr/>
          </p:nvSpPr>
          <p:spPr bwMode="auto">
            <a:xfrm>
              <a:off x="7686632" y="1560147"/>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B</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3" name="矩形 42"/>
            <p:cNvSpPr/>
            <p:nvPr/>
          </p:nvSpPr>
          <p:spPr bwMode="auto">
            <a:xfrm>
              <a:off x="6660232" y="2456121"/>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F</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4" name="矩形 43"/>
            <p:cNvSpPr/>
            <p:nvPr/>
          </p:nvSpPr>
          <p:spPr bwMode="auto">
            <a:xfrm>
              <a:off x="7686632" y="2459476"/>
              <a:ext cx="504056" cy="576263"/>
            </a:xfrm>
            <a:prstGeom prst="rect">
              <a:avLst/>
            </a:prstGeom>
            <a:solidFill>
              <a:srgbClr val="FFD54F"/>
            </a:solid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smtClean="0">
                  <a:ln>
                    <a:noFill/>
                  </a:ln>
                  <a:solidFill>
                    <a:srgbClr val="663300"/>
                  </a:solidFill>
                  <a:effectLst/>
                  <a:latin typeface="微软雅黑" panose="020B0503020204020204" pitchFamily="34" charset="-122"/>
                  <a:ea typeface="微软雅黑" panose="020B0503020204020204" pitchFamily="34" charset="-122"/>
                </a:rPr>
                <a:t>A</a:t>
              </a:r>
              <a:endParaRPr kumimoji="0" lang="zh-CN" altLang="en-US" sz="1800" b="1" i="0" u="none" strike="noStrike" cap="none" normalizeH="0" baseline="0" dirty="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5" name="矩形 44"/>
            <p:cNvSpPr/>
            <p:nvPr/>
          </p:nvSpPr>
          <p:spPr bwMode="auto">
            <a:xfrm>
              <a:off x="7218008" y="4544353"/>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H</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6" name="矩形 45"/>
            <p:cNvSpPr/>
            <p:nvPr/>
          </p:nvSpPr>
          <p:spPr bwMode="auto">
            <a:xfrm>
              <a:off x="8244408" y="4547708"/>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I</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7" name="矩形 46"/>
            <p:cNvSpPr/>
            <p:nvPr/>
          </p:nvSpPr>
          <p:spPr bwMode="auto">
            <a:xfrm>
              <a:off x="7236296" y="3464233"/>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E</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8" name="矩形 47"/>
            <p:cNvSpPr/>
            <p:nvPr/>
          </p:nvSpPr>
          <p:spPr bwMode="auto">
            <a:xfrm>
              <a:off x="8262696" y="3467588"/>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D</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sp>
          <p:nvSpPr>
            <p:cNvPr id="49" name="矩形 48"/>
            <p:cNvSpPr/>
            <p:nvPr/>
          </p:nvSpPr>
          <p:spPr bwMode="auto">
            <a:xfrm>
              <a:off x="8748464" y="2459476"/>
              <a:ext cx="504056" cy="576263"/>
            </a:xfrm>
            <a:prstGeom prst="rect">
              <a:avLst/>
            </a:prstGeom>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rPr>
                <a:t>C</a:t>
              </a:r>
              <a:endParaRPr kumimoji="0" lang="zh-CN" altLang="en-US" sz="1800" b="1" i="0" u="none" strike="noStrike" cap="none" normalizeH="0" baseline="0" smtClean="0">
                <a:ln>
                  <a:noFill/>
                </a:ln>
                <a:solidFill>
                  <a:srgbClr val="663300"/>
                </a:solidFill>
                <a:effectLst/>
                <a:latin typeface="微软雅黑" panose="020B0503020204020204" pitchFamily="34" charset="-122"/>
                <a:ea typeface="微软雅黑" panose="020B0503020204020204" pitchFamily="34" charset="-122"/>
              </a:endParaRPr>
            </a:p>
          </p:txBody>
        </p:sp>
        <p:cxnSp>
          <p:nvCxnSpPr>
            <p:cNvPr id="51" name="直接箭头连接符 50"/>
            <p:cNvCxnSpPr>
              <a:stCxn id="43" idx="0"/>
              <a:endCxn id="41" idx="2"/>
            </p:cNvCxnSpPr>
            <p:nvPr/>
          </p:nvCxnSpPr>
          <p:spPr bwMode="auto">
            <a:xfrm flipV="1">
              <a:off x="6912260" y="2133055"/>
              <a:ext cx="0" cy="323066"/>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a:stCxn id="44" idx="0"/>
              <a:endCxn id="42" idx="2"/>
            </p:cNvCxnSpPr>
            <p:nvPr/>
          </p:nvCxnSpPr>
          <p:spPr bwMode="auto">
            <a:xfrm flipV="1">
              <a:off x="7938660" y="2136410"/>
              <a:ext cx="0" cy="323066"/>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stCxn id="47" idx="2"/>
              <a:endCxn id="45" idx="0"/>
            </p:cNvCxnSpPr>
            <p:nvPr/>
          </p:nvCxnSpPr>
          <p:spPr bwMode="auto">
            <a:xfrm flipH="1">
              <a:off x="7470036" y="4040496"/>
              <a:ext cx="18288" cy="503857"/>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a:stCxn id="45" idx="3"/>
              <a:endCxn id="46" idx="1"/>
            </p:cNvCxnSpPr>
            <p:nvPr/>
          </p:nvCxnSpPr>
          <p:spPr bwMode="auto">
            <a:xfrm>
              <a:off x="7722064" y="4832485"/>
              <a:ext cx="522344" cy="3355"/>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a:endCxn id="48" idx="0"/>
            </p:cNvCxnSpPr>
            <p:nvPr/>
          </p:nvCxnSpPr>
          <p:spPr bwMode="auto">
            <a:xfrm>
              <a:off x="7938660" y="3043591"/>
              <a:ext cx="576064" cy="423997"/>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p:cNvCxnSpPr>
              <a:stCxn id="44" idx="2"/>
              <a:endCxn id="47" idx="0"/>
            </p:cNvCxnSpPr>
            <p:nvPr/>
          </p:nvCxnSpPr>
          <p:spPr bwMode="auto">
            <a:xfrm flipH="1">
              <a:off x="7488324" y="3035739"/>
              <a:ext cx="450336" cy="428494"/>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箭头连接符 58"/>
            <p:cNvCxnSpPr>
              <a:stCxn id="44" idx="1"/>
              <a:endCxn id="43" idx="3"/>
            </p:cNvCxnSpPr>
            <p:nvPr/>
          </p:nvCxnSpPr>
          <p:spPr bwMode="auto">
            <a:xfrm flipH="1" flipV="1">
              <a:off x="7164288" y="2744253"/>
              <a:ext cx="522344" cy="3355"/>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箭头连接符 59"/>
            <p:cNvCxnSpPr>
              <a:stCxn id="44" idx="3"/>
              <a:endCxn id="49" idx="1"/>
            </p:cNvCxnSpPr>
            <p:nvPr/>
          </p:nvCxnSpPr>
          <p:spPr bwMode="auto">
            <a:xfrm>
              <a:off x="8190688" y="2747608"/>
              <a:ext cx="557776" cy="0"/>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4" name="矩形 73"/>
          <p:cNvSpPr/>
          <p:nvPr/>
        </p:nvSpPr>
        <p:spPr bwMode="auto">
          <a:xfrm>
            <a:off x="3707904" y="4669993"/>
            <a:ext cx="2618473" cy="523875"/>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广度优先的抓取顺序</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algn="l"/>
            <a:r>
              <a:rPr lang="en-US" altLang="zh-CN" b="1" dirty="0" smtClean="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A-BCDEF-HG-I</a:t>
            </a:r>
            <a:endParaRPr lang="zh-CN" altLang="en-US"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5" name="矩形 74"/>
          <p:cNvSpPr/>
          <p:nvPr/>
        </p:nvSpPr>
        <p:spPr bwMode="auto">
          <a:xfrm>
            <a:off x="6310709" y="4653136"/>
            <a:ext cx="2593944" cy="1652829"/>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2000" b="1" dirty="0" smtClean="0">
                <a:solidFill>
                  <a:schemeClr val="tx1"/>
                </a:solidFill>
                <a:latin typeface="微软雅黑" panose="020B0503020204020204" pitchFamily="34" charset="-122"/>
                <a:ea typeface="微软雅黑" panose="020B0503020204020204" pitchFamily="34" charset="-122"/>
              </a:rPr>
              <a:t>深</a:t>
            </a: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度优先的抓取顺序</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algn="l"/>
            <a:r>
              <a:rPr lang="en-US" altLang="zh-CN"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A-F-G</a:t>
            </a:r>
            <a:endParaRPr lang="en-US" altLang="zh-CN"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l"/>
            <a:r>
              <a:rPr lang="en-US" altLang="zh-CN"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E-H-I</a:t>
            </a:r>
            <a:endParaRPr lang="en-US" altLang="zh-CN"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l"/>
            <a:r>
              <a:rPr lang="en-US" altLang="zh-CN"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endParaRPr lang="en-US" altLang="zh-CN"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l"/>
            <a:r>
              <a:rPr lang="en-US" altLang="zh-CN"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endParaRPr lang="en-US" altLang="zh-CN"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l"/>
            <a:r>
              <a:rPr lang="en-US" altLang="zh-CN" b="1" dirty="0" smtClean="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
            </a:r>
            <a:endParaRPr lang="en-US" altLang="zh-CN"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4206200" y="2765827"/>
            <a:ext cx="4572000" cy="1815882"/>
          </a:xfrm>
          <a:prstGeom prst="rect">
            <a:avLst/>
          </a:prstGeom>
        </p:spPr>
        <p:txBody>
          <a:bodyPr>
            <a:spAutoFit/>
          </a:bodyPr>
          <a:lstStyle/>
          <a:p>
            <a:pPr algn="l"/>
            <a:r>
              <a:rPr lang="zh-CN" altLang="zh-CN" sz="1600" dirty="0" smtClean="0">
                <a:solidFill>
                  <a:schemeClr val="tx1"/>
                </a:solidFill>
                <a:latin typeface="Consolas" panose="020B0609020204030204"/>
                <a:ea typeface="黑体" panose="02010609060101010101" charset="-122"/>
              </a:rPr>
              <a:t>树</a:t>
            </a:r>
            <a:r>
              <a:rPr lang="en-US" altLang="zh-CN" sz="1600" dirty="0" smtClean="0">
                <a:solidFill>
                  <a:schemeClr val="tx1"/>
                </a:solidFill>
                <a:latin typeface="Consolas" panose="020B0609020204030204"/>
                <a:ea typeface="黑体" panose="02010609060101010101" charset="-122"/>
              </a:rPr>
              <a:t>————</a:t>
            </a:r>
            <a:r>
              <a:rPr lang="zh-CN" altLang="zh-CN" sz="1600" dirty="0" smtClean="0">
                <a:solidFill>
                  <a:schemeClr val="tx1"/>
                </a:solidFill>
                <a:latin typeface="Consolas" panose="020B0609020204030204"/>
                <a:ea typeface="黑体" panose="02010609060101010101" charset="-122"/>
              </a:rPr>
              <a:t>结点</a:t>
            </a:r>
            <a:r>
              <a:rPr lang="zh-CN" altLang="zh-CN" sz="1600" dirty="0">
                <a:solidFill>
                  <a:schemeClr val="tx1"/>
                </a:solidFill>
                <a:latin typeface="Consolas" panose="020B0609020204030204"/>
                <a:ea typeface="黑体" panose="02010609060101010101" charset="-122"/>
              </a:rPr>
              <a:t>分类为</a:t>
            </a:r>
            <a:r>
              <a:rPr lang="zh-CN" altLang="zh-CN" sz="1600" dirty="0" smtClean="0">
                <a:solidFill>
                  <a:schemeClr val="tx1"/>
                </a:solidFill>
                <a:latin typeface="Consolas" panose="020B0609020204030204"/>
                <a:ea typeface="黑体" panose="02010609060101010101" charset="-122"/>
              </a:rPr>
              <a:t>相应区域</a:t>
            </a:r>
            <a:r>
              <a:rPr lang="en-US" altLang="zh-CN" sz="1600" dirty="0" smtClean="0">
                <a:solidFill>
                  <a:schemeClr val="tx1"/>
                </a:solidFill>
                <a:latin typeface="Consolas" panose="020B0609020204030204"/>
                <a:ea typeface="黑体" panose="02010609060101010101" charset="-122"/>
              </a:rPr>
              <a:t>(</a:t>
            </a:r>
            <a:r>
              <a:rPr lang="zh-CN" altLang="en-US" sz="1600" dirty="0" smtClean="0">
                <a:solidFill>
                  <a:schemeClr val="tx1"/>
                </a:solidFill>
                <a:latin typeface="Consolas" panose="020B0609020204030204"/>
                <a:ea typeface="黑体" panose="02010609060101010101" charset="-122"/>
              </a:rPr>
              <a:t>左子树、右子树、根）</a:t>
            </a:r>
            <a:r>
              <a:rPr lang="zh-CN" altLang="zh-CN" sz="1600" dirty="0" smtClean="0">
                <a:solidFill>
                  <a:schemeClr val="tx1"/>
                </a:solidFill>
                <a:latin typeface="Consolas" panose="020B0609020204030204"/>
                <a:ea typeface="黑体" panose="02010609060101010101" charset="-122"/>
              </a:rPr>
              <a:t>，分</a:t>
            </a:r>
            <a:r>
              <a:rPr lang="zh-CN" altLang="zh-CN" sz="1600" dirty="0">
                <a:solidFill>
                  <a:schemeClr val="tx1"/>
                </a:solidFill>
                <a:latin typeface="Consolas" panose="020B0609020204030204"/>
                <a:ea typeface="黑体" panose="02010609060101010101" charset="-122"/>
              </a:rPr>
              <a:t>区域</a:t>
            </a:r>
            <a:r>
              <a:rPr lang="zh-CN" altLang="zh-CN" sz="1600" dirty="0" smtClean="0">
                <a:solidFill>
                  <a:schemeClr val="tx1"/>
                </a:solidFill>
                <a:latin typeface="Consolas" panose="020B0609020204030204"/>
                <a:ea typeface="黑体" panose="02010609060101010101" charset="-122"/>
              </a:rPr>
              <a:t>遍历。</a:t>
            </a:r>
            <a:endParaRPr lang="en-US" altLang="zh-CN" sz="1600" dirty="0" smtClean="0">
              <a:solidFill>
                <a:schemeClr val="tx1"/>
              </a:solidFill>
              <a:latin typeface="Consolas" panose="020B0609020204030204"/>
              <a:ea typeface="黑体" panose="02010609060101010101" charset="-122"/>
            </a:endParaRPr>
          </a:p>
          <a:p>
            <a:pPr algn="l"/>
            <a:r>
              <a:rPr lang="zh-CN" altLang="zh-CN" sz="1600" dirty="0" smtClean="0">
                <a:solidFill>
                  <a:schemeClr val="tx1"/>
                </a:solidFill>
                <a:latin typeface="Consolas" panose="020B0609020204030204"/>
                <a:ea typeface="黑体" panose="02010609060101010101" charset="-122"/>
              </a:rPr>
              <a:t>图</a:t>
            </a:r>
            <a:r>
              <a:rPr lang="en-US" altLang="zh-CN" sz="1600" dirty="0" smtClean="0">
                <a:solidFill>
                  <a:schemeClr val="tx1"/>
                </a:solidFill>
                <a:latin typeface="Consolas" panose="020B0609020204030204"/>
                <a:ea typeface="黑体" panose="02010609060101010101" charset="-122"/>
              </a:rPr>
              <a:t>————</a:t>
            </a:r>
            <a:r>
              <a:rPr lang="zh-CN" altLang="zh-CN" sz="1600" dirty="0" smtClean="0">
                <a:solidFill>
                  <a:schemeClr val="tx1"/>
                </a:solidFill>
                <a:latin typeface="Consolas" panose="020B0609020204030204"/>
                <a:ea typeface="黑体" panose="02010609060101010101" charset="-122"/>
              </a:rPr>
              <a:t>任</a:t>
            </a:r>
            <a:r>
              <a:rPr lang="zh-CN" altLang="zh-CN" sz="1600" dirty="0">
                <a:solidFill>
                  <a:schemeClr val="tx1"/>
                </a:solidFill>
                <a:latin typeface="Consolas" panose="020B0609020204030204"/>
                <a:ea typeface="黑体" panose="02010609060101010101" charset="-122"/>
              </a:rPr>
              <a:t>一顶点都可能和其余的顶点相邻接</a:t>
            </a:r>
            <a:r>
              <a:rPr lang="zh-CN" altLang="zh-CN" sz="1600" dirty="0" smtClean="0">
                <a:solidFill>
                  <a:schemeClr val="tx1"/>
                </a:solidFill>
                <a:latin typeface="Consolas" panose="020B0609020204030204"/>
                <a:ea typeface="黑体" panose="02010609060101010101" charset="-122"/>
              </a:rPr>
              <a:t>，沿某</a:t>
            </a:r>
            <a:r>
              <a:rPr lang="zh-CN" altLang="zh-CN" sz="1600" dirty="0">
                <a:solidFill>
                  <a:schemeClr val="tx1"/>
                </a:solidFill>
                <a:latin typeface="Consolas" panose="020B0609020204030204"/>
                <a:ea typeface="黑体" panose="02010609060101010101" charset="-122"/>
              </a:rPr>
              <a:t>条路径搜索之后</a:t>
            </a:r>
            <a:r>
              <a:rPr lang="zh-CN" altLang="zh-CN" sz="1600" dirty="0" smtClean="0">
                <a:solidFill>
                  <a:schemeClr val="tx1"/>
                </a:solidFill>
                <a:latin typeface="Consolas" panose="020B0609020204030204"/>
                <a:ea typeface="黑体" panose="02010609060101010101" charset="-122"/>
              </a:rPr>
              <a:t>，</a:t>
            </a:r>
            <a:r>
              <a:rPr lang="zh-CN" altLang="en-US" sz="1600" dirty="0" smtClean="0">
                <a:solidFill>
                  <a:schemeClr val="tx1"/>
                </a:solidFill>
                <a:latin typeface="Consolas" panose="020B0609020204030204"/>
                <a:ea typeface="黑体" panose="02010609060101010101" charset="-122"/>
              </a:rPr>
              <a:t>有可能</a:t>
            </a:r>
            <a:r>
              <a:rPr lang="zh-CN" altLang="zh-CN" sz="1600" dirty="0" smtClean="0">
                <a:solidFill>
                  <a:schemeClr val="tx1"/>
                </a:solidFill>
                <a:latin typeface="Consolas" panose="020B0609020204030204"/>
                <a:ea typeface="黑体" panose="02010609060101010101" charset="-122"/>
              </a:rPr>
              <a:t>又</a:t>
            </a:r>
            <a:r>
              <a:rPr lang="zh-CN" altLang="zh-CN" sz="1600" dirty="0">
                <a:solidFill>
                  <a:schemeClr val="tx1"/>
                </a:solidFill>
                <a:latin typeface="Consolas" panose="020B0609020204030204"/>
                <a:ea typeface="黑体" panose="02010609060101010101" charset="-122"/>
              </a:rPr>
              <a:t>回到该顶点上</a:t>
            </a:r>
            <a:r>
              <a:rPr lang="zh-CN" altLang="zh-CN" sz="1600" dirty="0" smtClean="0">
                <a:solidFill>
                  <a:schemeClr val="tx1"/>
                </a:solidFill>
                <a:latin typeface="Consolas" panose="020B0609020204030204"/>
                <a:ea typeface="黑体" panose="02010609060101010101" charset="-122"/>
              </a:rPr>
              <a:t>。</a:t>
            </a:r>
            <a:endParaRPr lang="en-US" altLang="zh-CN" sz="1600" dirty="0" smtClean="0">
              <a:solidFill>
                <a:schemeClr val="tx1"/>
              </a:solidFill>
              <a:latin typeface="Consolas" panose="020B0609020204030204"/>
              <a:ea typeface="黑体" panose="02010609060101010101" charset="-122"/>
            </a:endParaRPr>
          </a:p>
          <a:p>
            <a:pPr algn="l"/>
            <a:endParaRPr lang="en-US" altLang="zh-CN" sz="1600" dirty="0">
              <a:solidFill>
                <a:schemeClr val="tx1"/>
              </a:solidFill>
              <a:latin typeface="Consolas" panose="020B0609020204030204"/>
              <a:ea typeface="黑体" panose="02010609060101010101" charset="-122"/>
            </a:endParaRPr>
          </a:p>
          <a:p>
            <a:pPr algn="l"/>
            <a:r>
              <a:rPr lang="zh-CN" altLang="zh-CN" sz="1600" dirty="0" smtClean="0">
                <a:solidFill>
                  <a:schemeClr val="tx1"/>
                </a:solidFill>
                <a:latin typeface="Consolas" panose="020B0609020204030204"/>
                <a:ea typeface="黑体" panose="02010609060101010101" charset="-122"/>
              </a:rPr>
              <a:t>只要</a:t>
            </a:r>
            <a:r>
              <a:rPr lang="zh-CN" altLang="zh-CN" sz="1600" dirty="0">
                <a:solidFill>
                  <a:schemeClr val="tx1"/>
                </a:solidFill>
                <a:latin typeface="Consolas" panose="020B0609020204030204"/>
                <a:ea typeface="黑体" panose="02010609060101010101" charset="-122"/>
              </a:rPr>
              <a:t>能识别出每个顶点在遍历过程中是否被访问过，即可达到“只访问一次”的要求。</a:t>
            </a:r>
            <a:endParaRPr lang="zh-CN" altLang="zh-CN" sz="1600" dirty="0">
              <a:solidFill>
                <a:schemeClr val="tx1"/>
              </a:solidFill>
              <a:latin typeface="Consolas" panose="020B0609020204030204"/>
              <a:ea typeface="黑体" panose="02010609060101010101" charset="-122"/>
            </a:endParaRPr>
          </a:p>
        </p:txBody>
      </p:sp>
      <p:sp>
        <p:nvSpPr>
          <p:cNvPr id="32" name="AutoShape 2"/>
          <p:cNvSpPr>
            <a:spLocks noChangeArrowheads="1"/>
          </p:cNvSpPr>
          <p:nvPr/>
        </p:nvSpPr>
        <p:spPr bwMode="auto">
          <a:xfrm>
            <a:off x="5446463" y="1174171"/>
            <a:ext cx="2752725" cy="1506682"/>
          </a:xfrm>
          <a:prstGeom prst="cloudCallout">
            <a:avLst>
              <a:gd name="adj1" fmla="val -76402"/>
              <a:gd name="adj2" fmla="val 37594"/>
            </a:avLst>
          </a:prstGeom>
          <a:solidFill>
            <a:schemeClr val="bg1"/>
          </a:solidFill>
          <a:ln w="12700" cap="rnd">
            <a:solidFill>
              <a:schemeClr val="tx1"/>
            </a:solidFill>
            <a:round/>
          </a:ln>
          <a:effectLst/>
        </p:spPr>
        <p:txBody>
          <a:bodyPr wrap="none"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lnSpc>
                <a:spcPct val="40000"/>
              </a:lnSpc>
              <a:spcBef>
                <a:spcPct val="50000"/>
              </a:spcBef>
              <a:buClrTx/>
              <a:buFontTx/>
              <a:buNone/>
            </a:pPr>
            <a:r>
              <a:rPr lang="zh-CN" altLang="en-US" sz="2000" b="0">
                <a:solidFill>
                  <a:srgbClr val="5F5F5F"/>
                </a:solidFill>
                <a:latin typeface="黑体" panose="02010609060101010101" charset="-122"/>
                <a:ea typeface="黑体" panose="02010609060101010101" charset="-122"/>
              </a:rPr>
              <a:t>图的遍历</a:t>
            </a:r>
            <a:endParaRPr lang="zh-CN" altLang="en-US" sz="2000" b="0">
              <a:solidFill>
                <a:srgbClr val="5F5F5F"/>
              </a:solidFill>
              <a:latin typeface="黑体" panose="02010609060101010101" charset="-122"/>
              <a:ea typeface="黑体" panose="02010609060101010101" charset="-122"/>
            </a:endParaRPr>
          </a:p>
          <a:p>
            <a:pPr algn="ctr">
              <a:lnSpc>
                <a:spcPct val="40000"/>
              </a:lnSpc>
              <a:spcBef>
                <a:spcPct val="50000"/>
              </a:spcBef>
              <a:buClrTx/>
              <a:buFontTx/>
              <a:buNone/>
            </a:pPr>
            <a:r>
              <a:rPr lang="zh-CN" altLang="en-US" sz="2000" b="0">
                <a:solidFill>
                  <a:srgbClr val="5F5F5F"/>
                </a:solidFill>
                <a:latin typeface="黑体" panose="02010609060101010101" charset="-122"/>
                <a:ea typeface="黑体" panose="02010609060101010101" charset="-122"/>
              </a:rPr>
              <a:t>树的遍历</a:t>
            </a:r>
            <a:endParaRPr lang="zh-CN" altLang="en-US" sz="2000" b="0">
              <a:solidFill>
                <a:srgbClr val="5F5F5F"/>
              </a:solidFill>
              <a:latin typeface="黑体" panose="02010609060101010101" charset="-122"/>
              <a:ea typeface="黑体" panose="02010609060101010101" charset="-122"/>
            </a:endParaRPr>
          </a:p>
          <a:p>
            <a:pPr algn="ctr">
              <a:lnSpc>
                <a:spcPct val="40000"/>
              </a:lnSpc>
              <a:spcBef>
                <a:spcPct val="50000"/>
              </a:spcBef>
              <a:buClrTx/>
              <a:buFontTx/>
              <a:buNone/>
            </a:pPr>
            <a:r>
              <a:rPr lang="zh-CN" altLang="en-US" sz="2000" b="0">
                <a:solidFill>
                  <a:srgbClr val="5F5F5F"/>
                </a:solidFill>
                <a:latin typeface="黑体" panose="02010609060101010101" charset="-122"/>
                <a:ea typeface="黑体" panose="02010609060101010101" charset="-122"/>
              </a:rPr>
              <a:t>    有什么不同？  </a:t>
            </a:r>
            <a:endParaRPr lang="zh-CN" altLang="en-US" sz="2000" b="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linds(horizontal)">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blinds(horizontal)">
                                      <p:cBhvr>
                                        <p:cTn id="18" dur="500"/>
                                        <p:tgtEl>
                                          <p:spTgt spid="74"/>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75">
                                            <p:txEl>
                                              <p:pRg st="0" end="0"/>
                                            </p:txEl>
                                          </p:spTgt>
                                        </p:tgtEl>
                                        <p:attrNameLst>
                                          <p:attrName>style.visibility</p:attrName>
                                        </p:attrNameLst>
                                      </p:cBhvr>
                                      <p:to>
                                        <p:strVal val="visible"/>
                                      </p:to>
                                    </p:set>
                                    <p:animEffect transition="in" filter="box(in)">
                                      <p:cBhvr>
                                        <p:cTn id="23" dur="500"/>
                                        <p:tgtEl>
                                          <p:spTgt spid="75">
                                            <p:txEl>
                                              <p:pRg st="0" end="0"/>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75">
                                            <p:txEl>
                                              <p:pRg st="1" end="1"/>
                                            </p:txEl>
                                          </p:spTgt>
                                        </p:tgtEl>
                                        <p:attrNameLst>
                                          <p:attrName>style.visibility</p:attrName>
                                        </p:attrNameLst>
                                      </p:cBhvr>
                                      <p:to>
                                        <p:strVal val="visible"/>
                                      </p:to>
                                    </p:set>
                                    <p:animEffect transition="in" filter="box(in)">
                                      <p:cBhvr>
                                        <p:cTn id="26" dur="500"/>
                                        <p:tgtEl>
                                          <p:spTgt spid="75">
                                            <p:txEl>
                                              <p:pRg st="1" end="1"/>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75">
                                            <p:txEl>
                                              <p:pRg st="2" end="2"/>
                                            </p:txEl>
                                          </p:spTgt>
                                        </p:tgtEl>
                                        <p:attrNameLst>
                                          <p:attrName>style.visibility</p:attrName>
                                        </p:attrNameLst>
                                      </p:cBhvr>
                                      <p:to>
                                        <p:strVal val="visible"/>
                                      </p:to>
                                    </p:set>
                                    <p:animEffect transition="in" filter="box(in)">
                                      <p:cBhvr>
                                        <p:cTn id="29" dur="500"/>
                                        <p:tgtEl>
                                          <p:spTgt spid="75">
                                            <p:txEl>
                                              <p:pRg st="2" end="2"/>
                                            </p:txEl>
                                          </p:spTgt>
                                        </p:tgtEl>
                                      </p:cBhvr>
                                    </p:animEffect>
                                  </p:childTnLst>
                                </p:cTn>
                              </p:par>
                              <p:par>
                                <p:cTn id="30" presetID="4" presetClass="entr" presetSubtype="16" fill="hold" nodeType="withEffect">
                                  <p:stCondLst>
                                    <p:cond delay="0"/>
                                  </p:stCondLst>
                                  <p:childTnLst>
                                    <p:set>
                                      <p:cBhvr>
                                        <p:cTn id="31" dur="1" fill="hold">
                                          <p:stCondLst>
                                            <p:cond delay="0"/>
                                          </p:stCondLst>
                                        </p:cTn>
                                        <p:tgtEl>
                                          <p:spTgt spid="75">
                                            <p:txEl>
                                              <p:pRg st="3" end="3"/>
                                            </p:txEl>
                                          </p:spTgt>
                                        </p:tgtEl>
                                        <p:attrNameLst>
                                          <p:attrName>style.visibility</p:attrName>
                                        </p:attrNameLst>
                                      </p:cBhvr>
                                      <p:to>
                                        <p:strVal val="visible"/>
                                      </p:to>
                                    </p:set>
                                    <p:animEffect transition="in" filter="box(in)">
                                      <p:cBhvr>
                                        <p:cTn id="32" dur="500"/>
                                        <p:tgtEl>
                                          <p:spTgt spid="75">
                                            <p:txEl>
                                              <p:pRg st="3" end="3"/>
                                            </p:txEl>
                                          </p:spTgt>
                                        </p:tgtEl>
                                      </p:cBhvr>
                                    </p:animEffect>
                                  </p:childTnLst>
                                </p:cTn>
                              </p:par>
                              <p:par>
                                <p:cTn id="33" presetID="4" presetClass="entr" presetSubtype="16" fill="hold" nodeType="withEffect">
                                  <p:stCondLst>
                                    <p:cond delay="0"/>
                                  </p:stCondLst>
                                  <p:childTnLst>
                                    <p:set>
                                      <p:cBhvr>
                                        <p:cTn id="34" dur="1" fill="hold">
                                          <p:stCondLst>
                                            <p:cond delay="0"/>
                                          </p:stCondLst>
                                        </p:cTn>
                                        <p:tgtEl>
                                          <p:spTgt spid="75">
                                            <p:txEl>
                                              <p:pRg st="4" end="4"/>
                                            </p:txEl>
                                          </p:spTgt>
                                        </p:tgtEl>
                                        <p:attrNameLst>
                                          <p:attrName>style.visibility</p:attrName>
                                        </p:attrNameLst>
                                      </p:cBhvr>
                                      <p:to>
                                        <p:strVal val="visible"/>
                                      </p:to>
                                    </p:set>
                                    <p:animEffect transition="in" filter="box(in)">
                                      <p:cBhvr>
                                        <p:cTn id="35" dur="500"/>
                                        <p:tgtEl>
                                          <p:spTgt spid="75">
                                            <p:txEl>
                                              <p:pRg st="4" end="4"/>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75">
                                            <p:txEl>
                                              <p:pRg st="5" end="5"/>
                                            </p:txEl>
                                          </p:spTgt>
                                        </p:tgtEl>
                                        <p:attrNameLst>
                                          <p:attrName>style.visibility</p:attrName>
                                        </p:attrNameLst>
                                      </p:cBhvr>
                                      <p:to>
                                        <p:strVal val="visible"/>
                                      </p:to>
                                    </p:set>
                                    <p:animEffect transition="in" filter="box(in)">
                                      <p:cBhvr>
                                        <p:cTn id="38" dur="500"/>
                                        <p:tgtEl>
                                          <p:spTgt spid="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3"/>
          <p:cNvSpPr>
            <a:spLocks noGrp="1"/>
          </p:cNvSpPr>
          <p:nvPr>
            <p:ph type="ftr" sz="quarter" idx="10"/>
          </p:nvPr>
        </p:nvSpPr>
        <p:spPr/>
        <p:txBody>
          <a:bodyPr/>
          <a:lstStyle/>
          <a:p>
            <a:pPr>
              <a:defRPr/>
            </a:pPr>
            <a:fld id="{EE5DCB41-211A-4223-AEBB-A453D35E3FF2}" type="slidenum">
              <a:rPr lang="zh-CN" altLang="en-US">
                <a:ea typeface="黑体" panose="02010609060101010101" charset="-122"/>
              </a:rPr>
            </a:fld>
            <a:endParaRPr lang="en-US" altLang="zh-CN">
              <a:ea typeface="黑体" panose="02010609060101010101" charset="-122"/>
            </a:endParaRPr>
          </a:p>
        </p:txBody>
      </p:sp>
      <p:sp>
        <p:nvSpPr>
          <p:cNvPr id="33800" name="Rectangle 7"/>
          <p:cNvSpPr>
            <a:spLocks noGrp="1" noChangeArrowheads="1"/>
          </p:cNvSpPr>
          <p:nvPr>
            <p:ph type="title"/>
          </p:nvPr>
        </p:nvSpPr>
        <p:spPr>
          <a:xfrm>
            <a:off x="3111500" y="400050"/>
            <a:ext cx="3025775" cy="641350"/>
          </a:xfrm>
          <a:noFill/>
        </p:spPr>
        <p:txBody>
          <a:bodyPr/>
          <a:lstStyle/>
          <a:p>
            <a:pPr eaLnBrk="1" hangingPunct="1"/>
            <a:r>
              <a:rPr lang="zh-CN" altLang="en-US" smtClean="0"/>
              <a:t>图的遍历策略</a:t>
            </a:r>
            <a:endParaRPr lang="zh-CN" altLang="en-US" smtClean="0"/>
          </a:p>
        </p:txBody>
      </p:sp>
      <p:sp>
        <p:nvSpPr>
          <p:cNvPr id="33801" name="AutoShape 8"/>
          <p:cNvSpPr>
            <a:spLocks noChangeArrowheads="1"/>
          </p:cNvSpPr>
          <p:nvPr/>
        </p:nvSpPr>
        <p:spPr bwMode="auto">
          <a:xfrm>
            <a:off x="5398095" y="5302448"/>
            <a:ext cx="2381250" cy="1030288"/>
          </a:xfrm>
          <a:prstGeom prst="cloudCallout">
            <a:avLst>
              <a:gd name="adj1" fmla="val -72037"/>
              <a:gd name="adj2" fmla="val -84574"/>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1800" b="0">
                <a:latin typeface="Consolas" panose="020B0609020204030204"/>
                <a:ea typeface="黑体" panose="02010609060101010101" charset="-122"/>
              </a:rPr>
              <a:t>对无向图，有向图都适用</a:t>
            </a:r>
            <a:endParaRPr lang="zh-CN" altLang="en-US" sz="1800" b="0">
              <a:latin typeface="Consolas" panose="020B0609020204030204"/>
              <a:ea typeface="黑体" panose="02010609060101010101" charset="-122"/>
            </a:endParaRPr>
          </a:p>
          <a:p>
            <a:pPr algn="ctr" eaLnBrk="1" hangingPunct="1">
              <a:spcBef>
                <a:spcPct val="0"/>
              </a:spcBef>
              <a:buClrTx/>
              <a:buFontTx/>
              <a:buNone/>
            </a:pPr>
            <a:endParaRPr lang="zh-CN" altLang="en-US" sz="1800" b="0">
              <a:latin typeface="Consolas" panose="020B0609020204030204"/>
              <a:ea typeface="黑体" panose="02010609060101010101" charset="-122"/>
            </a:endParaRPr>
          </a:p>
        </p:txBody>
      </p:sp>
      <p:grpSp>
        <p:nvGrpSpPr>
          <p:cNvPr id="10" name="组合 9"/>
          <p:cNvGrpSpPr/>
          <p:nvPr/>
        </p:nvGrpSpPr>
        <p:grpSpPr>
          <a:xfrm>
            <a:off x="1925638" y="2244799"/>
            <a:ext cx="5725464" cy="2228810"/>
            <a:chOff x="1925638" y="2613668"/>
            <a:chExt cx="5725464" cy="2228810"/>
          </a:xfrm>
        </p:grpSpPr>
        <p:sp>
          <p:nvSpPr>
            <p:cNvPr id="14" name="MH_SubTitle_2"/>
            <p:cNvSpPr>
              <a:spLocks noChangeArrowheads="1"/>
            </p:cNvSpPr>
            <p:nvPr>
              <p:custDataLst>
                <p:tags r:id="rId1"/>
              </p:custDataLst>
            </p:nvPr>
          </p:nvSpPr>
          <p:spPr bwMode="auto">
            <a:xfrm>
              <a:off x="4638125" y="2613668"/>
              <a:ext cx="3012977" cy="705613"/>
            </a:xfrm>
            <a:prstGeom prst="rect">
              <a:avLst/>
            </a:prstGeom>
            <a:solidFill>
              <a:srgbClr val="FFFFFF"/>
            </a:solidFill>
            <a:ln w="38100" cap="flat" cmpd="sng" algn="ctr">
              <a:solidFill>
                <a:schemeClr val="accent1"/>
              </a:solidFill>
              <a:prstDash val="solid"/>
            </a:ln>
            <a:effectLst/>
            <a:sp3d prstMaterial="metal">
              <a:bevelT w="38100" h="57150" prst="angle"/>
            </a:sp3d>
          </p:spPr>
          <p:txBody>
            <a:bodyPr anchor="ctr">
              <a:noAutofit/>
            </a:bodyPr>
            <a:lstStyle/>
            <a:p>
              <a:r>
                <a:rPr lang="zh-CN" altLang="en-US" sz="2000" smtClean="0">
                  <a:solidFill>
                    <a:schemeClr val="tx1"/>
                  </a:solidFill>
                  <a:latin typeface="Consolas" panose="020B0609020204030204"/>
                  <a:ea typeface="黑体" panose="02010609060101010101" charset="-122"/>
                </a:rPr>
                <a:t>广度</a:t>
              </a:r>
              <a:r>
                <a:rPr lang="zh-CN" altLang="en-US" sz="2000">
                  <a:solidFill>
                    <a:schemeClr val="tx1"/>
                  </a:solidFill>
                  <a:latin typeface="Consolas" panose="020B0609020204030204"/>
                  <a:ea typeface="黑体" panose="02010609060101010101" charset="-122"/>
                </a:rPr>
                <a:t>优先</a:t>
              </a:r>
              <a:r>
                <a:rPr lang="zh-CN" altLang="en-US" sz="2000" smtClean="0">
                  <a:solidFill>
                    <a:schemeClr val="tx1"/>
                  </a:solidFill>
                  <a:latin typeface="Consolas" panose="020B0609020204030204"/>
                  <a:ea typeface="黑体" panose="02010609060101010101" charset="-122"/>
                </a:rPr>
                <a:t>遍历</a:t>
              </a:r>
              <a:endParaRPr lang="en-US" altLang="zh-CN" sz="2000" smtClean="0">
                <a:solidFill>
                  <a:schemeClr val="tx1"/>
                </a:solidFill>
                <a:latin typeface="Consolas" panose="020B0609020204030204"/>
                <a:ea typeface="黑体" panose="02010609060101010101" charset="-122"/>
              </a:endParaRPr>
            </a:p>
            <a:p>
              <a:r>
                <a:rPr lang="en-US" altLang="zh-CN" sz="2000" smtClean="0">
                  <a:solidFill>
                    <a:schemeClr val="tx1"/>
                  </a:solidFill>
                  <a:latin typeface="Consolas" panose="020B0609020204030204"/>
                  <a:ea typeface="黑体" panose="02010609060101010101" charset="-122"/>
                </a:rPr>
                <a:t>Breadth-First Search</a:t>
              </a:r>
              <a:endParaRPr lang="en-US" altLang="zh-CN" sz="2000">
                <a:solidFill>
                  <a:schemeClr val="tx1"/>
                </a:solidFill>
                <a:latin typeface="Consolas" panose="020B0609020204030204"/>
                <a:ea typeface="黑体" panose="02010609060101010101" charset="-122"/>
              </a:endParaRPr>
            </a:p>
          </p:txBody>
        </p:sp>
        <p:sp>
          <p:nvSpPr>
            <p:cNvPr id="16" name="MH_SubTitle_4"/>
            <p:cNvSpPr>
              <a:spLocks noChangeArrowheads="1"/>
            </p:cNvSpPr>
            <p:nvPr>
              <p:custDataLst>
                <p:tags r:id="rId2"/>
              </p:custDataLst>
            </p:nvPr>
          </p:nvSpPr>
          <p:spPr bwMode="auto">
            <a:xfrm>
              <a:off x="4638125" y="4136865"/>
              <a:ext cx="3012977" cy="705613"/>
            </a:xfrm>
            <a:prstGeom prst="rect">
              <a:avLst/>
            </a:prstGeom>
            <a:solidFill>
              <a:srgbClr val="FFFFFF"/>
            </a:solidFill>
            <a:ln w="38100" cap="flat" cmpd="sng" algn="ctr">
              <a:solidFill>
                <a:schemeClr val="accent1"/>
              </a:solidFill>
              <a:prstDash val="solid"/>
            </a:ln>
            <a:effectLst/>
            <a:sp3d prstMaterial="metal">
              <a:bevelT w="38100" h="57150" prst="angle"/>
            </a:sp3d>
          </p:spPr>
          <p:txBody>
            <a:bodyPr anchor="ctr">
              <a:noAutofit/>
            </a:bodyPr>
            <a:lstStyle/>
            <a:p>
              <a:pPr>
                <a:lnSpc>
                  <a:spcPct val="80000"/>
                </a:lnSpc>
              </a:pPr>
              <a:r>
                <a:rPr lang="zh-CN" altLang="en-US" sz="2000" smtClean="0">
                  <a:solidFill>
                    <a:schemeClr val="tx1"/>
                  </a:solidFill>
                  <a:latin typeface="Consolas" panose="020B0609020204030204"/>
                  <a:ea typeface="黑体" panose="02010609060101010101" charset="-122"/>
                </a:rPr>
                <a:t>深度优先遍历</a:t>
              </a:r>
              <a:r>
                <a:rPr lang="en-US" altLang="zh-CN" sz="2000" smtClean="0">
                  <a:solidFill>
                    <a:schemeClr val="tx1"/>
                  </a:solidFill>
                  <a:latin typeface="Consolas" panose="020B0609020204030204"/>
                  <a:ea typeface="黑体" panose="02010609060101010101" charset="-122"/>
                </a:rPr>
                <a:t>Depth_FirstSearch</a:t>
              </a:r>
              <a:endParaRPr lang="en-US" altLang="zh-CN" sz="2000">
                <a:solidFill>
                  <a:schemeClr val="tx1"/>
                </a:solidFill>
                <a:latin typeface="Consolas" panose="020B0609020204030204"/>
                <a:ea typeface="黑体" panose="02010609060101010101" charset="-122"/>
              </a:endParaRPr>
            </a:p>
          </p:txBody>
        </p:sp>
        <p:sp>
          <p:nvSpPr>
            <p:cNvPr id="20" name="MH_Other_5"/>
            <p:cNvSpPr/>
            <p:nvPr>
              <p:custDataLst>
                <p:tags r:id="rId3"/>
              </p:custDataLst>
            </p:nvPr>
          </p:nvSpPr>
          <p:spPr bwMode="auto">
            <a:xfrm rot="1267204">
              <a:off x="4586288" y="2903538"/>
              <a:ext cx="125412" cy="123825"/>
            </a:xfrm>
            <a:prstGeom prst="ellipse">
              <a:avLst/>
            </a:prstGeom>
            <a:solidFill>
              <a:schemeClr val="accent1"/>
            </a:solidFill>
            <a:ln w="19050" cap="flat" cmpd="sng" algn="ctr">
              <a:solidFill>
                <a:srgbClr val="FFFFFF"/>
              </a:solidFill>
              <a:prstDash val="solid"/>
            </a:ln>
            <a:effectLst/>
          </p:spPr>
          <p:txBody>
            <a:bodyPr anchor="ctr"/>
            <a:lstStyle/>
            <a:p>
              <a:pPr algn="ctr">
                <a:defRPr/>
              </a:pPr>
              <a:endParaRPr lang="zh-CN" altLang="en-US" sz="1400" kern="0" dirty="0">
                <a:solidFill>
                  <a:sysClr val="window" lastClr="FFFFFF"/>
                </a:solidFill>
                <a:latin typeface="+mn-lt"/>
                <a:ea typeface="+mn-ea"/>
              </a:endParaRPr>
            </a:p>
          </p:txBody>
        </p:sp>
        <p:sp>
          <p:nvSpPr>
            <p:cNvPr id="22" name="MH_Other_7"/>
            <p:cNvSpPr/>
            <p:nvPr>
              <p:custDataLst>
                <p:tags r:id="rId4"/>
              </p:custDataLst>
            </p:nvPr>
          </p:nvSpPr>
          <p:spPr bwMode="auto">
            <a:xfrm rot="1267204">
              <a:off x="4586288" y="4422775"/>
              <a:ext cx="125412" cy="123825"/>
            </a:xfrm>
            <a:prstGeom prst="ellipse">
              <a:avLst/>
            </a:prstGeom>
            <a:solidFill>
              <a:schemeClr val="accent1"/>
            </a:solidFill>
            <a:ln w="19050" cap="flat" cmpd="sng" algn="ctr">
              <a:solidFill>
                <a:srgbClr val="FFFFFF"/>
              </a:solidFill>
              <a:prstDash val="solid"/>
            </a:ln>
            <a:effectLst/>
          </p:spPr>
          <p:txBody>
            <a:bodyPr anchor="ctr"/>
            <a:lstStyle/>
            <a:p>
              <a:pPr algn="ctr">
                <a:defRPr/>
              </a:pPr>
              <a:endParaRPr lang="zh-CN" altLang="en-US" sz="1400" kern="0" dirty="0">
                <a:solidFill>
                  <a:sysClr val="window" lastClr="FFFFFF"/>
                </a:solidFill>
                <a:latin typeface="+mn-lt"/>
                <a:ea typeface="+mn-ea"/>
              </a:endParaRPr>
            </a:p>
          </p:txBody>
        </p:sp>
        <p:sp>
          <p:nvSpPr>
            <p:cNvPr id="24" name="MH_Other_9"/>
            <p:cNvSpPr/>
            <p:nvPr>
              <p:custDataLst>
                <p:tags r:id="rId5"/>
              </p:custDataLst>
            </p:nvPr>
          </p:nvSpPr>
          <p:spPr>
            <a:xfrm>
              <a:off x="3471863" y="3868738"/>
              <a:ext cx="1117600" cy="619125"/>
            </a:xfrm>
            <a:custGeom>
              <a:avLst/>
              <a:gdLst>
                <a:gd name="connsiteX0" fmla="*/ 1117599 w 1117599"/>
                <a:gd name="connsiteY0" fmla="*/ 618066 h 618066"/>
                <a:gd name="connsiteX1" fmla="*/ 618066 w 1117599"/>
                <a:gd name="connsiteY1" fmla="*/ 618066 h 618066"/>
                <a:gd name="connsiteX2" fmla="*/ 0 w 1117599"/>
                <a:gd name="connsiteY2" fmla="*/ 0 h 618066"/>
              </a:gdLst>
              <a:ahLst/>
              <a:cxnLst>
                <a:cxn ang="0">
                  <a:pos x="connsiteX0" y="connsiteY0"/>
                </a:cxn>
                <a:cxn ang="0">
                  <a:pos x="connsiteX1" y="connsiteY1"/>
                </a:cxn>
                <a:cxn ang="0">
                  <a:pos x="connsiteX2" y="connsiteY2"/>
                </a:cxn>
              </a:cxnLst>
              <a:rect l="l" t="t" r="r" b="b"/>
              <a:pathLst>
                <a:path w="1117599" h="618066">
                  <a:moveTo>
                    <a:pt x="1117599" y="618066"/>
                  </a:moveTo>
                  <a:lnTo>
                    <a:pt x="618066" y="618066"/>
                  </a:lnTo>
                  <a:lnTo>
                    <a:pt x="0" y="0"/>
                  </a:lnTo>
                </a:path>
              </a:pathLst>
            </a:custGeom>
            <a:noFill/>
            <a:ln w="19050" cap="rnd" cmpd="sng">
              <a:solidFill>
                <a:schemeClr val="accent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50" kern="0">
                <a:solidFill>
                  <a:sysClr val="windowText" lastClr="000000"/>
                </a:solidFill>
                <a:latin typeface="+mn-lt"/>
                <a:ea typeface="+mn-ea"/>
              </a:endParaRPr>
            </a:p>
          </p:txBody>
        </p:sp>
        <p:sp>
          <p:nvSpPr>
            <p:cNvPr id="25" name="MH_Other_10"/>
            <p:cNvSpPr/>
            <p:nvPr>
              <p:custDataLst>
                <p:tags r:id="rId6"/>
              </p:custDataLst>
            </p:nvPr>
          </p:nvSpPr>
          <p:spPr>
            <a:xfrm>
              <a:off x="3556000" y="2954338"/>
              <a:ext cx="1033463" cy="533400"/>
            </a:xfrm>
            <a:custGeom>
              <a:avLst/>
              <a:gdLst>
                <a:gd name="connsiteX0" fmla="*/ 1032933 w 1032933"/>
                <a:gd name="connsiteY0" fmla="*/ 0 h 533400"/>
                <a:gd name="connsiteX1" fmla="*/ 533400 w 1032933"/>
                <a:gd name="connsiteY1" fmla="*/ 0 h 533400"/>
                <a:gd name="connsiteX2" fmla="*/ 0 w 1032933"/>
                <a:gd name="connsiteY2" fmla="*/ 533400 h 533400"/>
              </a:gdLst>
              <a:ahLst/>
              <a:cxnLst>
                <a:cxn ang="0">
                  <a:pos x="connsiteX0" y="connsiteY0"/>
                </a:cxn>
                <a:cxn ang="0">
                  <a:pos x="connsiteX1" y="connsiteY1"/>
                </a:cxn>
                <a:cxn ang="0">
                  <a:pos x="connsiteX2" y="connsiteY2"/>
                </a:cxn>
              </a:cxnLst>
              <a:rect l="l" t="t" r="r" b="b"/>
              <a:pathLst>
                <a:path w="1032933" h="533400">
                  <a:moveTo>
                    <a:pt x="1032933" y="0"/>
                  </a:moveTo>
                  <a:lnTo>
                    <a:pt x="533400" y="0"/>
                  </a:lnTo>
                  <a:lnTo>
                    <a:pt x="0" y="533400"/>
                  </a:lnTo>
                </a:path>
              </a:pathLst>
            </a:custGeom>
            <a:noFill/>
            <a:ln w="19050" cap="rnd" cmpd="sng">
              <a:solidFill>
                <a:schemeClr val="accent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350" kern="0">
                <a:solidFill>
                  <a:sysClr val="windowText" lastClr="000000"/>
                </a:solidFill>
                <a:latin typeface="+mn-lt"/>
                <a:ea typeface="+mn-ea"/>
              </a:endParaRPr>
            </a:p>
          </p:txBody>
        </p:sp>
        <p:sp>
          <p:nvSpPr>
            <p:cNvPr id="26" name="MH_Title_1"/>
            <p:cNvSpPr>
              <a:spLocks noChangeArrowheads="1"/>
            </p:cNvSpPr>
            <p:nvPr>
              <p:custDataLst>
                <p:tags r:id="rId7"/>
              </p:custDataLst>
            </p:nvPr>
          </p:nvSpPr>
          <p:spPr bwMode="auto">
            <a:xfrm>
              <a:off x="1925638" y="2824163"/>
              <a:ext cx="1855787" cy="1831975"/>
            </a:xfrm>
            <a:prstGeom prst="ellipse">
              <a:avLst/>
            </a:prstGeom>
            <a:solidFill>
              <a:srgbClr val="C2DDB1"/>
            </a:solidFill>
            <a:ln w="25400" cap="flat" cmpd="sng" algn="ctr">
              <a:solidFill>
                <a:schemeClr val="bg2">
                  <a:lumMod val="50000"/>
                </a:schemeClr>
              </a:solidFill>
              <a:prstDash val="solid"/>
            </a:ln>
            <a:effectLst/>
          </p:spPr>
          <p:txBody>
            <a:bodyPr anchor="ctr"/>
            <a:lstStyle/>
            <a:p>
              <a:r>
                <a:rPr lang="zh-CN" altLang="en-US" sz="2800">
                  <a:solidFill>
                    <a:srgbClr val="3B3A00"/>
                  </a:solidFill>
                  <a:latin typeface="幼圆" panose="02010509060101010101" pitchFamily="49" charset="-122"/>
                  <a:ea typeface="黑体" panose="02010609060101010101" charset="-122"/>
                </a:rPr>
                <a:t>基本</a:t>
              </a:r>
              <a:endParaRPr lang="zh-CN" altLang="en-US" sz="2800">
                <a:solidFill>
                  <a:srgbClr val="3B3A00"/>
                </a:solidFill>
                <a:latin typeface="幼圆" panose="02010509060101010101" pitchFamily="49" charset="-122"/>
                <a:ea typeface="黑体" panose="02010609060101010101" charset="-122"/>
              </a:endParaRPr>
            </a:p>
            <a:p>
              <a:r>
                <a:rPr lang="zh-CN" altLang="en-US" sz="2800">
                  <a:solidFill>
                    <a:srgbClr val="3B3A00"/>
                  </a:solidFill>
                  <a:latin typeface="幼圆" panose="02010509060101010101" pitchFamily="49" charset="-122"/>
                  <a:ea typeface="黑体" panose="02010609060101010101" charset="-122"/>
                </a:rPr>
                <a:t>遍历</a:t>
              </a:r>
              <a:endParaRPr lang="zh-CN" altLang="en-US" sz="2800">
                <a:solidFill>
                  <a:srgbClr val="3B3A00"/>
                </a:solidFill>
                <a:latin typeface="幼圆" panose="02010509060101010101" pitchFamily="49" charset="-122"/>
                <a:ea typeface="黑体" panose="02010609060101010101" charset="-122"/>
              </a:endParaRPr>
            </a:p>
            <a:p>
              <a:r>
                <a:rPr lang="zh-CN" altLang="en-US" sz="2800" smtClean="0">
                  <a:solidFill>
                    <a:srgbClr val="3B3A00"/>
                  </a:solidFill>
                  <a:latin typeface="幼圆" panose="02010509060101010101" pitchFamily="49" charset="-122"/>
                  <a:ea typeface="黑体" panose="02010609060101010101" charset="-122"/>
                </a:rPr>
                <a:t>策略</a:t>
              </a:r>
              <a:endParaRPr lang="zh-CN" altLang="en-US" sz="2800">
                <a:solidFill>
                  <a:srgbClr val="3B3A00"/>
                </a:solidFill>
                <a:latin typeface="幼圆" panose="02010509060101010101" pitchFamily="49"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6.5 </a:t>
            </a:r>
            <a:r>
              <a:rPr lang="zh-CN" altLang="en-US">
                <a:solidFill>
                  <a:schemeClr val="tx2">
                    <a:lumMod val="90000"/>
                    <a:lumOff val="10000"/>
                  </a:schemeClr>
                </a:solidFill>
                <a:latin typeface="黑体" panose="02010609060101010101" charset="-122"/>
                <a:ea typeface="黑体" panose="02010609060101010101" charset="-122"/>
                <a:cs typeface="+mj-cs"/>
              </a:rPr>
              <a:t>图</a:t>
            </a:r>
            <a:r>
              <a:rPr lang="zh-CN" altLang="en-US" smtClean="0">
                <a:solidFill>
                  <a:schemeClr val="tx2">
                    <a:lumMod val="90000"/>
                    <a:lumOff val="10000"/>
                  </a:schemeClr>
                </a:solidFill>
                <a:latin typeface="黑体" panose="02010609060101010101" charset="-122"/>
                <a:ea typeface="黑体" panose="02010609060101010101" charset="-122"/>
                <a:cs typeface="+mj-cs"/>
              </a:rPr>
              <a:t>的遍历</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6.5.1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6.5.2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图的广度优先遍历</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图</a:t>
            </a:r>
            <a:r>
              <a:rPr lang="zh-CN" altLang="en-US" sz="2400" smtClean="0">
                <a:solidFill>
                  <a:schemeClr val="tx1"/>
                </a:solidFill>
              </a:rPr>
              <a:t>的深度</a:t>
            </a:r>
            <a:r>
              <a:rPr lang="zh-CN" altLang="en-US" sz="2400">
                <a:solidFill>
                  <a:schemeClr val="tx1"/>
                </a:solidFill>
              </a:rPr>
              <a:t>优先遍历</a:t>
            </a:r>
            <a:endParaRPr lang="zh-CN" altLang="zh-CN" sz="2400">
              <a:solidFill>
                <a:schemeClr val="tx1"/>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6.5.3</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图</a:t>
            </a:r>
            <a:r>
              <a:rPr lang="zh-CN" altLang="en-US" sz="2400" smtClean="0">
                <a:solidFill>
                  <a:schemeClr val="tx1"/>
                </a:solidFill>
              </a:rPr>
              <a:t>的遍历小结</a:t>
            </a:r>
            <a:endParaRPr lang="zh-CN" altLang="zh-CN" sz="2400">
              <a:solidFill>
                <a:schemeClr val="tx1"/>
              </a:solidFill>
            </a:endParaRPr>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6.5 </a:t>
            </a:r>
            <a:r>
              <a:rPr lang="zh-CN" altLang="en-US">
                <a:solidFill>
                  <a:schemeClr val="tx2">
                    <a:lumMod val="90000"/>
                    <a:lumOff val="10000"/>
                  </a:schemeClr>
                </a:solidFill>
                <a:latin typeface="黑体" panose="02010609060101010101" charset="-122"/>
                <a:ea typeface="黑体" panose="02010609060101010101" charset="-122"/>
                <a:cs typeface="+mj-cs"/>
              </a:rPr>
              <a:t>图</a:t>
            </a:r>
            <a:r>
              <a:rPr lang="zh-CN" altLang="en-US" smtClean="0">
                <a:solidFill>
                  <a:schemeClr val="tx2">
                    <a:lumMod val="90000"/>
                    <a:lumOff val="10000"/>
                  </a:schemeClr>
                </a:solidFill>
                <a:latin typeface="黑体" panose="02010609060101010101" charset="-122"/>
                <a:ea typeface="黑体" panose="02010609060101010101" charset="-122"/>
                <a:cs typeface="+mj-cs"/>
              </a:rPr>
              <a:t>的遍历</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6.5.1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6.5.2</a:t>
            </a:r>
            <a:endParaRPr lang="en-US" altLang="zh-CN"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图的广度优先遍历</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65000"/>
                  </a:schemeClr>
                </a:solidFill>
              </a:rPr>
              <a:t>图</a:t>
            </a:r>
            <a:r>
              <a:rPr lang="zh-CN" altLang="en-US" sz="2400" smtClean="0">
                <a:solidFill>
                  <a:schemeClr val="bg1">
                    <a:lumMod val="65000"/>
                  </a:schemeClr>
                </a:solidFill>
              </a:rPr>
              <a:t>的深度</a:t>
            </a:r>
            <a:r>
              <a:rPr lang="zh-CN" altLang="en-US" sz="2400">
                <a:solidFill>
                  <a:schemeClr val="bg1">
                    <a:lumMod val="65000"/>
                  </a:schemeClr>
                </a:solidFill>
              </a:rPr>
              <a:t>优先遍历</a:t>
            </a:r>
            <a:endParaRPr lang="zh-CN" altLang="zh-CN" sz="2400">
              <a:solidFill>
                <a:schemeClr val="bg1">
                  <a:lumMod val="6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6.5.3</a:t>
            </a:r>
            <a:endParaRPr lang="en-US"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65000"/>
                  </a:schemeClr>
                </a:solidFill>
              </a:rPr>
              <a:t>图</a:t>
            </a:r>
            <a:r>
              <a:rPr lang="zh-CN" altLang="en-US" sz="2400" smtClean="0">
                <a:solidFill>
                  <a:schemeClr val="bg1">
                    <a:lumMod val="65000"/>
                  </a:schemeClr>
                </a:solidFill>
              </a:rPr>
              <a:t>的遍历小结</a:t>
            </a:r>
            <a:endParaRPr lang="zh-CN" altLang="zh-CN" sz="2400">
              <a:solidFill>
                <a:schemeClr val="bg1">
                  <a:lumMod val="65000"/>
                </a:schemeClr>
              </a:solidFill>
            </a:endParaRPr>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739" y="371366"/>
            <a:ext cx="7929372" cy="646331"/>
          </a:xfrm>
        </p:spPr>
        <p:txBody>
          <a:bodyPr/>
          <a:lstStyle/>
          <a:p>
            <a:r>
              <a:rPr lang="zh-CN" altLang="zh-CN"/>
              <a:t>走迷宫的策略</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13314" name="Picture 2" descr="6t3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3491" y="2266567"/>
            <a:ext cx="4437443" cy="263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9552" y="1479923"/>
            <a:ext cx="8136904" cy="584775"/>
          </a:xfrm>
          <a:prstGeom prst="rect">
            <a:avLst/>
          </a:prstGeom>
        </p:spPr>
        <p:txBody>
          <a:bodyPr wrap="square">
            <a:spAutoFit/>
          </a:bodyPr>
          <a:lstStyle/>
          <a:p>
            <a:pPr algn="l">
              <a:lnSpc>
                <a:spcPct val="80000"/>
              </a:lnSpc>
            </a:pPr>
            <a:r>
              <a:rPr lang="zh-CN" altLang="en-US" sz="2000" dirty="0" smtClean="0">
                <a:solidFill>
                  <a:schemeClr val="tx1"/>
                </a:solidFill>
                <a:latin typeface="Consolas" panose="020B0609020204030204"/>
                <a:ea typeface="黑体" panose="02010609060101010101" charset="-122"/>
              </a:rPr>
              <a:t>问题：</a:t>
            </a:r>
            <a:r>
              <a:rPr lang="zh-CN" altLang="zh-CN" sz="2000" dirty="0" smtClean="0">
                <a:solidFill>
                  <a:schemeClr val="tx1"/>
                </a:solidFill>
                <a:latin typeface="Consolas" panose="020B0609020204030204"/>
                <a:ea typeface="黑体" panose="02010609060101010101" charset="-122"/>
              </a:rPr>
              <a:t>要</a:t>
            </a:r>
            <a:r>
              <a:rPr lang="zh-CN" altLang="zh-CN" sz="2000" dirty="0">
                <a:solidFill>
                  <a:schemeClr val="tx1"/>
                </a:solidFill>
                <a:latin typeface="Consolas" panose="020B0609020204030204"/>
                <a:ea typeface="黑体" panose="02010609060101010101" charset="-122"/>
              </a:rPr>
              <a:t>让计算机完成从入口</a:t>
            </a:r>
            <a:r>
              <a:rPr lang="zh-CN"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点</a:t>
            </a:r>
            <a:r>
              <a:rPr lang="en-US"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0</a:t>
            </a:r>
            <a:r>
              <a:rPr lang="zh-CN"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到出口点</a:t>
            </a:r>
            <a:r>
              <a:rPr lang="en-US" altLang="zh-CN"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6</a:t>
            </a:r>
            <a:r>
              <a:rPr lang="zh-CN" altLang="zh-CN" sz="2000" dirty="0">
                <a:solidFill>
                  <a:schemeClr val="tx1"/>
                </a:solidFill>
                <a:latin typeface="Consolas" panose="020B0609020204030204"/>
                <a:ea typeface="黑体" panose="02010609060101010101" charset="-122"/>
              </a:rPr>
              <a:t>的路径探索，找到最短</a:t>
            </a:r>
            <a:r>
              <a:rPr lang="zh-CN" altLang="zh-CN" sz="2000" dirty="0" smtClean="0">
                <a:solidFill>
                  <a:schemeClr val="tx1"/>
                </a:solidFill>
                <a:latin typeface="Consolas" panose="020B0609020204030204"/>
                <a:ea typeface="黑体" panose="02010609060101010101" charset="-122"/>
              </a:rPr>
              <a:t>路径</a:t>
            </a:r>
            <a:endParaRPr lang="en-US" altLang="zh-CN" sz="2000" dirty="0" smtClean="0">
              <a:solidFill>
                <a:schemeClr val="tx1"/>
              </a:solidFill>
              <a:latin typeface="Consolas" panose="020B0609020204030204"/>
              <a:ea typeface="黑体" panose="02010609060101010101" charset="-122"/>
            </a:endParaRPr>
          </a:p>
          <a:p>
            <a:pPr algn="l">
              <a:lnSpc>
                <a:spcPct val="80000"/>
              </a:lnSpc>
            </a:pPr>
            <a:r>
              <a:rPr lang="en-US" altLang="zh-CN" sz="2000" dirty="0" smtClean="0">
                <a:solidFill>
                  <a:schemeClr val="tx1"/>
                </a:solidFill>
                <a:latin typeface="Consolas" panose="020B0609020204030204"/>
                <a:ea typeface="黑体" panose="02010609060101010101" charset="-122"/>
              </a:rPr>
              <a:t>     </a:t>
            </a:r>
            <a:r>
              <a:rPr lang="zh-CN" altLang="zh-CN" sz="2000" dirty="0" smtClean="0">
                <a:solidFill>
                  <a:schemeClr val="tx1"/>
                </a:solidFill>
                <a:latin typeface="Consolas" panose="020B0609020204030204"/>
                <a:ea typeface="黑体" panose="02010609060101010101" charset="-122"/>
              </a:rPr>
              <a:t>（</a:t>
            </a:r>
            <a:r>
              <a:rPr lang="zh-CN" altLang="zh-CN" sz="2000" dirty="0">
                <a:solidFill>
                  <a:schemeClr val="tx1"/>
                </a:solidFill>
                <a:latin typeface="Consolas" panose="020B0609020204030204"/>
                <a:ea typeface="黑体" panose="02010609060101010101" charset="-122"/>
              </a:rPr>
              <a:t>假设走一个结点算一个步长</a:t>
            </a:r>
            <a:r>
              <a:rPr lang="zh-CN" altLang="zh-CN" sz="2000" dirty="0" smtClean="0">
                <a:solidFill>
                  <a:schemeClr val="tx1"/>
                </a:solidFill>
                <a:latin typeface="Consolas" panose="020B0609020204030204"/>
                <a:ea typeface="黑体" panose="02010609060101010101" charset="-122"/>
              </a:rPr>
              <a:t>）</a:t>
            </a:r>
            <a:endParaRPr lang="zh-CN" altLang="en-US" sz="2000" dirty="0">
              <a:solidFill>
                <a:schemeClr val="tx1"/>
              </a:solidFill>
              <a:latin typeface="Consolas" panose="020B0609020204030204"/>
              <a:ea typeface="黑体" panose="02010609060101010101" charset="-122"/>
            </a:endParaRPr>
          </a:p>
        </p:txBody>
      </p:sp>
      <p:pic>
        <p:nvPicPr>
          <p:cNvPr id="13315" name="Picture 3" descr="6t3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4725144"/>
            <a:ext cx="4199239" cy="1507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2"/>
          <p:cNvSpPr>
            <a:spLocks noChangeArrowheads="1"/>
          </p:cNvSpPr>
          <p:nvPr/>
        </p:nvSpPr>
        <p:spPr bwMode="auto">
          <a:xfrm>
            <a:off x="6455595" y="3356992"/>
            <a:ext cx="2068163" cy="794531"/>
          </a:xfrm>
          <a:prstGeom prst="cloudCallout">
            <a:avLst>
              <a:gd name="adj1" fmla="val -43231"/>
              <a:gd name="adj2" fmla="val 97307"/>
            </a:avLst>
          </a:prstGeom>
          <a:solidFill>
            <a:schemeClr val="bg1"/>
          </a:solidFill>
          <a:ln w="12700" cap="rnd">
            <a:solidFill>
              <a:schemeClr val="tx1"/>
            </a:solidFill>
            <a:round/>
          </a:ln>
          <a:effectLst/>
        </p:spPr>
        <p:txBody>
          <a:bodyPr wrap="none"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lnSpc>
                <a:spcPct val="40000"/>
              </a:lnSpc>
              <a:spcBef>
                <a:spcPct val="50000"/>
              </a:spcBef>
              <a:buClrTx/>
              <a:buFontTx/>
              <a:buNone/>
            </a:pPr>
            <a:r>
              <a:rPr lang="zh-CN" altLang="en-US" sz="1800" b="0" smtClean="0">
                <a:solidFill>
                  <a:srgbClr val="5F5F5F"/>
                </a:solidFill>
                <a:latin typeface="黑体" panose="02010609060101010101" charset="-122"/>
                <a:ea typeface="黑体" panose="02010609060101010101" charset="-122"/>
              </a:rPr>
              <a:t>迷宫图的抽象</a:t>
            </a:r>
            <a:endParaRPr lang="zh-CN" altLang="en-US" sz="1800" b="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5"/>
                                        </p:tgtEl>
                                        <p:attrNameLst>
                                          <p:attrName>style.visibility</p:attrName>
                                        </p:attrNameLst>
                                      </p:cBhvr>
                                      <p:to>
                                        <p:strVal val="visible"/>
                                      </p:to>
                                    </p:set>
                                    <p:animEffect transition="in" filter="blinds(horizontal)">
                                      <p:cBhvr>
                                        <p:cTn id="17"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走迷宫的策略</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14338" name="Picture 2" descr="6t37a"/>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66885" b="58142"/>
          <a:stretch>
            <a:fillRect/>
          </a:stretch>
        </p:blipFill>
        <p:spPr bwMode="auto">
          <a:xfrm>
            <a:off x="1846537" y="2270267"/>
            <a:ext cx="5383543" cy="231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p:nvCxnSpPr>
        <p:spPr bwMode="auto">
          <a:xfrm>
            <a:off x="1896656" y="1196752"/>
            <a:ext cx="0" cy="5112568"/>
          </a:xfrm>
          <a:prstGeom prst="line">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flipH="1">
            <a:off x="683568" y="3341752"/>
            <a:ext cx="5231143" cy="0"/>
          </a:xfrm>
          <a:prstGeom prst="line">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a:xfrm>
            <a:off x="1867514" y="4941168"/>
            <a:ext cx="5029200" cy="400110"/>
          </a:xfrm>
          <a:prstGeom prst="rect">
            <a:avLst/>
          </a:prstGeom>
        </p:spPr>
        <p:txBody>
          <a:bodyPr>
            <a:spAutoFit/>
          </a:bodyPr>
          <a:lstStyle/>
          <a:p>
            <a:r>
              <a:rPr lang="zh-CN" altLang="zh-CN" sz="2000" dirty="0">
                <a:solidFill>
                  <a:schemeClr val="tx1"/>
                </a:solidFill>
                <a:latin typeface="黑体" panose="02010609060101010101" charset="-122"/>
                <a:ea typeface="黑体" panose="02010609060101010101" charset="-122"/>
              </a:rPr>
              <a:t>步骤</a:t>
            </a:r>
            <a:r>
              <a:rPr lang="en-US" altLang="zh-CN" sz="2000" dirty="0">
                <a:solidFill>
                  <a:schemeClr val="tx1"/>
                </a:solidFill>
                <a:latin typeface="黑体" panose="02010609060101010101" charset="-122"/>
                <a:ea typeface="黑体" panose="02010609060101010101" charset="-122"/>
              </a:rPr>
              <a:t>a</a:t>
            </a:r>
            <a:r>
              <a:rPr lang="zh-CN" altLang="zh-CN" sz="2000" dirty="0" smtClean="0">
                <a:solidFill>
                  <a:schemeClr val="tx1"/>
                </a:solidFill>
                <a:latin typeface="黑体" panose="02010609060101010101" charset="-122"/>
                <a:ea typeface="黑体" panose="02010609060101010101" charset="-122"/>
              </a:rPr>
              <a:t>）</a:t>
            </a:r>
            <a:r>
              <a:rPr lang="en-US" altLang="zh-CN" sz="2000" dirty="0" smtClean="0">
                <a:solidFill>
                  <a:schemeClr val="tx1"/>
                </a:solidFill>
                <a:latin typeface="黑体" panose="02010609060101010101" charset="-122"/>
                <a:ea typeface="黑体" panose="02010609060101010101" charset="-122"/>
              </a:rPr>
              <a:t> </a:t>
            </a:r>
            <a:r>
              <a:rPr lang="zh-CN" altLang="zh-CN" sz="2000" dirty="0" smtClean="0">
                <a:solidFill>
                  <a:schemeClr val="tx1"/>
                </a:solidFill>
                <a:latin typeface="黑体" panose="02010609060101010101" charset="-122"/>
                <a:ea typeface="黑体" panose="02010609060101010101" charset="-122"/>
              </a:rPr>
              <a:t>访问</a:t>
            </a:r>
            <a:r>
              <a:rPr lang="en-US" altLang="zh-CN" sz="2000" dirty="0">
                <a:solidFill>
                  <a:schemeClr val="tx1"/>
                </a:solidFill>
                <a:latin typeface="黑体" panose="02010609060101010101" charset="-122"/>
                <a:ea typeface="黑体" panose="02010609060101010101" charset="-122"/>
              </a:rPr>
              <a:t>V0</a:t>
            </a:r>
            <a:endParaRPr lang="zh-CN" altLang="zh-CN" sz="2000" dirty="0">
              <a:solidFill>
                <a:schemeClr val="tx1"/>
              </a:solidFill>
              <a:latin typeface="黑体" panose="02010609060101010101" charset="-122"/>
              <a:ea typeface="黑体" panose="02010609060101010101" charset="-122"/>
            </a:endParaRPr>
          </a:p>
        </p:txBody>
      </p:sp>
      <p:sp>
        <p:nvSpPr>
          <p:cNvPr id="9" name="TextBox 8"/>
          <p:cNvSpPr txBox="1"/>
          <p:nvPr/>
        </p:nvSpPr>
        <p:spPr bwMode="auto">
          <a:xfrm>
            <a:off x="2483768" y="5799527"/>
            <a:ext cx="5184576"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t>备注：即将访问，标成灰色；已访问，标成黑色</a:t>
            </a:r>
            <a:endParaRPr lang="zh-CN" alt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走迷宫的策略</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4" name="Picture 2" descr="6t37a"/>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3115" r="32435" b="61214"/>
          <a:stretch>
            <a:fillRect/>
          </a:stretch>
        </p:blipFill>
        <p:spPr bwMode="auto">
          <a:xfrm>
            <a:off x="1645960" y="2364121"/>
            <a:ext cx="5600533" cy="214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bwMode="auto">
          <a:xfrm>
            <a:off x="1896656" y="1196752"/>
            <a:ext cx="0" cy="5112568"/>
          </a:xfrm>
          <a:prstGeom prst="line">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flipH="1">
            <a:off x="683568" y="3341752"/>
            <a:ext cx="5231143" cy="0"/>
          </a:xfrm>
          <a:prstGeom prst="line">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矩形 6"/>
          <p:cNvSpPr/>
          <p:nvPr/>
        </p:nvSpPr>
        <p:spPr>
          <a:xfrm>
            <a:off x="1867514" y="5045114"/>
            <a:ext cx="6808942" cy="400110"/>
          </a:xfrm>
          <a:prstGeom prst="rect">
            <a:avLst/>
          </a:prstGeom>
        </p:spPr>
        <p:txBody>
          <a:bodyPr>
            <a:spAutoFit/>
          </a:bodyPr>
          <a:lstStyle/>
          <a:p>
            <a:r>
              <a:rPr lang="zh-CN" altLang="zh-CN" sz="2000" dirty="0">
                <a:solidFill>
                  <a:schemeClr val="tx1"/>
                </a:solidFill>
                <a:latin typeface="黑体" panose="02010609060101010101" charset="-122"/>
                <a:ea typeface="黑体" panose="02010609060101010101" charset="-122"/>
              </a:rPr>
              <a:t>步骤</a:t>
            </a:r>
            <a:r>
              <a:rPr lang="en-US" altLang="zh-CN" sz="2000" dirty="0">
                <a:solidFill>
                  <a:schemeClr val="tx1"/>
                </a:solidFill>
                <a:latin typeface="黑体" panose="02010609060101010101" charset="-122"/>
                <a:ea typeface="黑体" panose="02010609060101010101" charset="-122"/>
              </a:rPr>
              <a:t>b</a:t>
            </a:r>
            <a:r>
              <a:rPr lang="zh-CN" altLang="zh-CN" sz="2000" dirty="0" smtClean="0">
                <a:solidFill>
                  <a:schemeClr val="tx1"/>
                </a:solidFill>
                <a:latin typeface="黑体" panose="02010609060101010101" charset="-122"/>
                <a:ea typeface="黑体" panose="02010609060101010101" charset="-122"/>
              </a:rPr>
              <a:t>）</a:t>
            </a:r>
            <a:r>
              <a:rPr lang="en-US" altLang="zh-CN" sz="2000" dirty="0" smtClean="0">
                <a:solidFill>
                  <a:schemeClr val="tx1"/>
                </a:solidFill>
                <a:latin typeface="黑体" panose="02010609060101010101" charset="-122"/>
                <a:ea typeface="黑体" panose="02010609060101010101" charset="-122"/>
              </a:rPr>
              <a:t> V0</a:t>
            </a:r>
            <a:r>
              <a:rPr lang="zh-CN" altLang="en-US" sz="2000" dirty="0">
                <a:solidFill>
                  <a:schemeClr val="tx1"/>
                </a:solidFill>
                <a:latin typeface="黑体" panose="02010609060101010101" charset="-122"/>
                <a:ea typeface="黑体" panose="02010609060101010101" charset="-122"/>
              </a:rPr>
              <a:t>已经访问过，</a:t>
            </a:r>
            <a:r>
              <a:rPr lang="en-US" altLang="zh-CN" sz="2000" dirty="0">
                <a:solidFill>
                  <a:schemeClr val="tx1"/>
                </a:solidFill>
                <a:latin typeface="黑体" panose="02010609060101010101" charset="-122"/>
                <a:ea typeface="黑体" panose="02010609060101010101" charset="-122"/>
              </a:rPr>
              <a:t>v0</a:t>
            </a:r>
            <a:r>
              <a:rPr lang="zh-CN" altLang="en-US" sz="2000" dirty="0">
                <a:solidFill>
                  <a:schemeClr val="tx1"/>
                </a:solidFill>
                <a:latin typeface="黑体" panose="02010609060101010101" charset="-122"/>
                <a:ea typeface="黑体" panose="02010609060101010101" charset="-122"/>
              </a:rPr>
              <a:t>所能直达的结点为</a:t>
            </a:r>
            <a:r>
              <a:rPr lang="en-US" altLang="zh-CN" sz="2000" dirty="0">
                <a:solidFill>
                  <a:schemeClr val="tx1"/>
                </a:solidFill>
                <a:latin typeface="黑体" panose="02010609060101010101" charset="-122"/>
                <a:ea typeface="黑体" panose="02010609060101010101" charset="-122"/>
              </a:rPr>
              <a:t>v1</a:t>
            </a:r>
            <a:r>
              <a:rPr lang="zh-CN" altLang="en-US" sz="2000" dirty="0">
                <a:solidFill>
                  <a:schemeClr val="tx1"/>
                </a:solidFill>
                <a:latin typeface="黑体" panose="02010609060101010101" charset="-122"/>
                <a:ea typeface="黑体" panose="02010609060101010101" charset="-122"/>
              </a:rPr>
              <a:t>、</a:t>
            </a:r>
            <a:r>
              <a:rPr lang="en-US" altLang="zh-CN" sz="2000" dirty="0">
                <a:solidFill>
                  <a:schemeClr val="tx1"/>
                </a:solidFill>
                <a:latin typeface="黑体" panose="02010609060101010101" charset="-122"/>
                <a:ea typeface="黑体" panose="02010609060101010101" charset="-122"/>
              </a:rPr>
              <a:t>v2</a:t>
            </a:r>
            <a:r>
              <a:rPr lang="zh-CN" altLang="en-US" sz="2000" dirty="0">
                <a:solidFill>
                  <a:schemeClr val="tx1"/>
                </a:solidFill>
                <a:latin typeface="黑体" panose="02010609060101010101" charset="-122"/>
                <a:ea typeface="黑体" panose="02010609060101010101" charset="-122"/>
              </a:rPr>
              <a:t>、</a:t>
            </a:r>
            <a:r>
              <a:rPr lang="en-US" altLang="zh-CN" sz="2000" dirty="0">
                <a:solidFill>
                  <a:schemeClr val="tx1"/>
                </a:solidFill>
                <a:latin typeface="黑体" panose="02010609060101010101" charset="-122"/>
                <a:ea typeface="黑体" panose="02010609060101010101" charset="-122"/>
              </a:rPr>
              <a:t>v3</a:t>
            </a:r>
            <a:endParaRPr lang="zh-CN" altLang="zh-CN" sz="2000" dirty="0">
              <a:solidFill>
                <a:schemeClr val="tx1"/>
              </a:solidFill>
              <a:latin typeface="黑体" panose="02010609060101010101" charset="-122"/>
              <a:ea typeface="黑体" panose="02010609060101010101" charset="-122"/>
            </a:endParaRPr>
          </a:p>
        </p:txBody>
      </p:sp>
      <p:sp>
        <p:nvSpPr>
          <p:cNvPr id="8" name="AutoShape 2"/>
          <p:cNvSpPr>
            <a:spLocks noChangeArrowheads="1"/>
          </p:cNvSpPr>
          <p:nvPr/>
        </p:nvSpPr>
        <p:spPr bwMode="auto">
          <a:xfrm>
            <a:off x="6967231" y="1068279"/>
            <a:ext cx="1709225" cy="1245192"/>
          </a:xfrm>
          <a:prstGeom prst="cloudCallout">
            <a:avLst>
              <a:gd name="adj1" fmla="val -69759"/>
              <a:gd name="adj2" fmla="val 62780"/>
            </a:avLst>
          </a:prstGeom>
          <a:solidFill>
            <a:schemeClr val="bg1"/>
          </a:solidFill>
          <a:ln w="12700" cap="rnd">
            <a:solidFill>
              <a:schemeClr val="tx1"/>
            </a:solidFill>
            <a:round/>
          </a:ln>
          <a:effectLst/>
        </p:spPr>
        <p:txBody>
          <a:bodyPr wrap="none"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lnSpc>
                <a:spcPct val="40000"/>
              </a:lnSpc>
              <a:spcBef>
                <a:spcPct val="50000"/>
              </a:spcBef>
              <a:buClrTx/>
              <a:buFontTx/>
              <a:buNone/>
            </a:pPr>
            <a:r>
              <a:rPr lang="zh-CN" altLang="en-US" sz="2000" b="0" smtClean="0">
                <a:solidFill>
                  <a:srgbClr val="5F5F5F"/>
                </a:solidFill>
                <a:latin typeface="黑体" panose="02010609060101010101" charset="-122"/>
                <a:ea typeface="黑体" panose="02010609060101010101" charset="-122"/>
              </a:rPr>
              <a:t>从一个点</a:t>
            </a:r>
            <a:endParaRPr lang="en-US" altLang="zh-CN" sz="2000" b="0" smtClean="0">
              <a:solidFill>
                <a:srgbClr val="5F5F5F"/>
              </a:solidFill>
              <a:latin typeface="黑体" panose="02010609060101010101" charset="-122"/>
              <a:ea typeface="黑体" panose="02010609060101010101" charset="-122"/>
            </a:endParaRPr>
          </a:p>
          <a:p>
            <a:pPr algn="ctr">
              <a:lnSpc>
                <a:spcPct val="40000"/>
              </a:lnSpc>
              <a:spcBef>
                <a:spcPct val="50000"/>
              </a:spcBef>
              <a:buClrTx/>
              <a:buFontTx/>
              <a:buNone/>
            </a:pPr>
            <a:r>
              <a:rPr lang="zh-CN" altLang="en-US" sz="2000" b="0" smtClean="0">
                <a:solidFill>
                  <a:srgbClr val="5F5F5F"/>
                </a:solidFill>
                <a:latin typeface="黑体" panose="02010609060101010101" charset="-122"/>
                <a:ea typeface="黑体" panose="02010609060101010101" charset="-122"/>
              </a:rPr>
              <a:t>开始辐射</a:t>
            </a:r>
            <a:endParaRPr lang="zh-CN" altLang="en-US" sz="2000" b="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走迷宫的策略</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4" name="Picture 2" descr="6t37a"/>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7153" b="58385"/>
          <a:stretch>
            <a:fillRect/>
          </a:stretch>
        </p:blipFill>
        <p:spPr bwMode="auto">
          <a:xfrm>
            <a:off x="1634912" y="2405649"/>
            <a:ext cx="5339962" cy="23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bwMode="auto">
          <a:xfrm>
            <a:off x="1896656" y="1196752"/>
            <a:ext cx="0" cy="5112568"/>
          </a:xfrm>
          <a:prstGeom prst="line">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flipH="1">
            <a:off x="683568" y="3341752"/>
            <a:ext cx="5231143" cy="0"/>
          </a:xfrm>
          <a:prstGeom prst="line">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矩形 6"/>
          <p:cNvSpPr/>
          <p:nvPr/>
        </p:nvSpPr>
        <p:spPr>
          <a:xfrm>
            <a:off x="1042604" y="4941168"/>
            <a:ext cx="7489836" cy="707886"/>
          </a:xfrm>
          <a:prstGeom prst="rect">
            <a:avLst/>
          </a:prstGeom>
        </p:spPr>
        <p:txBody>
          <a:bodyPr>
            <a:spAutoFit/>
          </a:bodyPr>
          <a:lstStyle/>
          <a:p>
            <a:r>
              <a:rPr lang="zh-CN" altLang="en-US" sz="2000" dirty="0">
                <a:solidFill>
                  <a:schemeClr val="tx1"/>
                </a:solidFill>
                <a:latin typeface="黑体" panose="02010609060101010101" charset="-122"/>
                <a:ea typeface="黑体" panose="02010609060101010101" charset="-122"/>
              </a:rPr>
              <a:t>步骤</a:t>
            </a:r>
            <a:r>
              <a:rPr lang="en-US" altLang="zh-CN" sz="2000" dirty="0">
                <a:solidFill>
                  <a:schemeClr val="tx1"/>
                </a:solidFill>
                <a:latin typeface="黑体" panose="02010609060101010101" charset="-122"/>
                <a:ea typeface="黑体" panose="02010609060101010101" charset="-122"/>
              </a:rPr>
              <a:t>c</a:t>
            </a:r>
            <a:r>
              <a:rPr lang="zh-CN" altLang="en-US" sz="2000" dirty="0" smtClean="0">
                <a:solidFill>
                  <a:schemeClr val="tx1"/>
                </a:solidFill>
                <a:latin typeface="黑体" panose="02010609060101010101" charset="-122"/>
                <a:ea typeface="黑体" panose="02010609060101010101" charset="-122"/>
              </a:rPr>
              <a:t>） 访问</a:t>
            </a:r>
            <a:r>
              <a:rPr lang="en-US" altLang="zh-CN" sz="2000" dirty="0">
                <a:solidFill>
                  <a:schemeClr val="tx1"/>
                </a:solidFill>
                <a:latin typeface="黑体" panose="02010609060101010101" charset="-122"/>
                <a:ea typeface="黑体" panose="02010609060101010101" charset="-122"/>
              </a:rPr>
              <a:t>v1</a:t>
            </a:r>
            <a:r>
              <a:rPr lang="zh-CN" altLang="en-US" sz="2000" dirty="0" smtClean="0">
                <a:solidFill>
                  <a:schemeClr val="tx1"/>
                </a:solidFill>
                <a:latin typeface="黑体" panose="02010609060101010101" charset="-122"/>
                <a:ea typeface="黑体" panose="02010609060101010101" charset="-122"/>
              </a:rPr>
              <a:t>、 </a:t>
            </a:r>
            <a:r>
              <a:rPr lang="en-US" altLang="zh-CN" sz="2000" dirty="0" smtClean="0">
                <a:solidFill>
                  <a:schemeClr val="tx1"/>
                </a:solidFill>
                <a:latin typeface="黑体" panose="02010609060101010101" charset="-122"/>
                <a:ea typeface="黑体" panose="02010609060101010101" charset="-122"/>
              </a:rPr>
              <a:t>v2</a:t>
            </a:r>
            <a:r>
              <a:rPr lang="zh-CN" altLang="en-US" sz="2000" dirty="0">
                <a:solidFill>
                  <a:schemeClr val="tx1"/>
                </a:solidFill>
                <a:latin typeface="黑体" panose="02010609060101010101" charset="-122"/>
                <a:ea typeface="黑体" panose="02010609060101010101" charset="-122"/>
              </a:rPr>
              <a:t>、</a:t>
            </a:r>
            <a:r>
              <a:rPr lang="en-US" altLang="zh-CN" sz="2000" dirty="0">
                <a:solidFill>
                  <a:schemeClr val="tx1"/>
                </a:solidFill>
                <a:latin typeface="黑体" panose="02010609060101010101" charset="-122"/>
                <a:ea typeface="黑体" panose="02010609060101010101" charset="-122"/>
              </a:rPr>
              <a:t>v3</a:t>
            </a:r>
            <a:r>
              <a:rPr lang="zh-CN" altLang="en-US" sz="2000" dirty="0">
                <a:solidFill>
                  <a:schemeClr val="tx1"/>
                </a:solidFill>
                <a:latin typeface="黑体" panose="02010609060101010101" charset="-122"/>
                <a:ea typeface="黑体" panose="02010609060101010101" charset="-122"/>
              </a:rPr>
              <a:t>，对应的直达点分别为</a:t>
            </a:r>
            <a:r>
              <a:rPr lang="en-US" altLang="zh-CN" sz="2000" dirty="0">
                <a:solidFill>
                  <a:schemeClr val="tx1"/>
                </a:solidFill>
                <a:latin typeface="黑体" panose="02010609060101010101" charset="-122"/>
                <a:ea typeface="黑体" panose="02010609060101010101" charset="-122"/>
              </a:rPr>
              <a:t>v0</a:t>
            </a:r>
            <a:r>
              <a:rPr lang="zh-CN" altLang="en-US" sz="2000" dirty="0">
                <a:solidFill>
                  <a:schemeClr val="tx1"/>
                </a:solidFill>
                <a:latin typeface="黑体" panose="02010609060101010101" charset="-122"/>
                <a:ea typeface="黑体" panose="02010609060101010101" charset="-122"/>
              </a:rPr>
              <a:t>、</a:t>
            </a:r>
            <a:r>
              <a:rPr lang="en-US" altLang="zh-CN" sz="2000" dirty="0">
                <a:solidFill>
                  <a:schemeClr val="tx1"/>
                </a:solidFill>
                <a:latin typeface="黑体" panose="02010609060101010101" charset="-122"/>
                <a:ea typeface="黑体" panose="02010609060101010101" charset="-122"/>
              </a:rPr>
              <a:t>v4</a:t>
            </a:r>
            <a:r>
              <a:rPr lang="zh-CN" altLang="en-US" sz="2000" dirty="0">
                <a:solidFill>
                  <a:schemeClr val="tx1"/>
                </a:solidFill>
                <a:latin typeface="黑体" panose="02010609060101010101" charset="-122"/>
                <a:ea typeface="黑体" panose="02010609060101010101" charset="-122"/>
              </a:rPr>
              <a:t>、</a:t>
            </a:r>
            <a:r>
              <a:rPr lang="en-US" altLang="zh-CN" sz="2000" dirty="0">
                <a:solidFill>
                  <a:schemeClr val="tx1"/>
                </a:solidFill>
                <a:latin typeface="黑体" panose="02010609060101010101" charset="-122"/>
                <a:ea typeface="黑体" panose="02010609060101010101" charset="-122"/>
              </a:rPr>
              <a:t>v6</a:t>
            </a:r>
            <a:r>
              <a:rPr lang="zh-CN" altLang="en-US" sz="2000" dirty="0">
                <a:solidFill>
                  <a:schemeClr val="tx1"/>
                </a:solidFill>
                <a:latin typeface="黑体" panose="02010609060101010101" charset="-122"/>
                <a:ea typeface="黑体" panose="02010609060101010101" charset="-122"/>
              </a:rPr>
              <a:t>、</a:t>
            </a:r>
            <a:r>
              <a:rPr lang="en-US" altLang="zh-CN" sz="2000" dirty="0">
                <a:solidFill>
                  <a:schemeClr val="tx1"/>
                </a:solidFill>
                <a:latin typeface="黑体" panose="02010609060101010101" charset="-122"/>
                <a:ea typeface="黑体" panose="02010609060101010101" charset="-122"/>
              </a:rPr>
              <a:t>v5</a:t>
            </a:r>
            <a:r>
              <a:rPr lang="zh-CN" altLang="en-US" sz="2000" dirty="0">
                <a:solidFill>
                  <a:schemeClr val="tx1"/>
                </a:solidFill>
                <a:latin typeface="黑体" panose="02010609060101010101" charset="-122"/>
                <a:ea typeface="黑体" panose="02010609060101010101" charset="-122"/>
              </a:rPr>
              <a:t>，由于</a:t>
            </a:r>
            <a:r>
              <a:rPr lang="en-US" altLang="zh-CN" sz="2000" dirty="0">
                <a:solidFill>
                  <a:schemeClr val="tx1"/>
                </a:solidFill>
                <a:latin typeface="黑体" panose="02010609060101010101" charset="-122"/>
                <a:ea typeface="黑体" panose="02010609060101010101" charset="-122"/>
              </a:rPr>
              <a:t>v0</a:t>
            </a:r>
            <a:r>
              <a:rPr lang="zh-CN" altLang="en-US" sz="2000" dirty="0">
                <a:solidFill>
                  <a:schemeClr val="tx1"/>
                </a:solidFill>
                <a:latin typeface="黑体" panose="02010609060101010101" charset="-122"/>
                <a:ea typeface="黑体" panose="02010609060101010101" charset="-122"/>
              </a:rPr>
              <a:t>已经访问过，故只将</a:t>
            </a:r>
            <a:r>
              <a:rPr lang="en-US" altLang="zh-CN" sz="2000" dirty="0">
                <a:solidFill>
                  <a:schemeClr val="tx1"/>
                </a:solidFill>
                <a:latin typeface="黑体" panose="02010609060101010101" charset="-122"/>
                <a:ea typeface="黑体" panose="02010609060101010101" charset="-122"/>
              </a:rPr>
              <a:t>v4</a:t>
            </a:r>
            <a:r>
              <a:rPr lang="zh-CN" altLang="en-US" sz="2000" dirty="0">
                <a:solidFill>
                  <a:schemeClr val="tx1"/>
                </a:solidFill>
                <a:latin typeface="黑体" panose="02010609060101010101" charset="-122"/>
                <a:ea typeface="黑体" panose="02010609060101010101" charset="-122"/>
              </a:rPr>
              <a:t>、</a:t>
            </a:r>
            <a:r>
              <a:rPr lang="en-US" altLang="zh-CN" sz="2000" dirty="0">
                <a:solidFill>
                  <a:schemeClr val="tx1"/>
                </a:solidFill>
                <a:latin typeface="黑体" panose="02010609060101010101" charset="-122"/>
                <a:ea typeface="黑体" panose="02010609060101010101" charset="-122"/>
              </a:rPr>
              <a:t>v6</a:t>
            </a:r>
            <a:r>
              <a:rPr lang="zh-CN" altLang="en-US" sz="2000" dirty="0">
                <a:solidFill>
                  <a:schemeClr val="tx1"/>
                </a:solidFill>
                <a:latin typeface="黑体" panose="02010609060101010101" charset="-122"/>
                <a:ea typeface="黑体" panose="02010609060101010101" charset="-122"/>
              </a:rPr>
              <a:t>与</a:t>
            </a:r>
            <a:r>
              <a:rPr lang="en-US" altLang="zh-CN" sz="2000" dirty="0">
                <a:solidFill>
                  <a:schemeClr val="tx1"/>
                </a:solidFill>
                <a:latin typeface="黑体" panose="02010609060101010101" charset="-122"/>
                <a:ea typeface="黑体" panose="02010609060101010101" charset="-122"/>
              </a:rPr>
              <a:t>v5</a:t>
            </a:r>
            <a:r>
              <a:rPr lang="zh-CN" altLang="en-US" sz="2000" dirty="0">
                <a:solidFill>
                  <a:schemeClr val="tx1"/>
                </a:solidFill>
                <a:latin typeface="黑体" panose="02010609060101010101" charset="-122"/>
                <a:ea typeface="黑体" panose="02010609060101010101" charset="-122"/>
              </a:rPr>
              <a:t>标为灰色即可。</a:t>
            </a:r>
            <a:endParaRPr lang="zh-CN" altLang="en-US" sz="2000" dirty="0">
              <a:solidFill>
                <a:schemeClr val="tx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走迷宫的策略</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4" name="Picture 2" descr="6t37a"/>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50000" r="66667" b="7220"/>
          <a:stretch>
            <a:fillRect/>
          </a:stretch>
        </p:blipFill>
        <p:spPr bwMode="auto">
          <a:xfrm>
            <a:off x="1877224" y="2188765"/>
            <a:ext cx="5418992" cy="236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bwMode="auto">
          <a:xfrm>
            <a:off x="1896656" y="1196752"/>
            <a:ext cx="0" cy="5112568"/>
          </a:xfrm>
          <a:prstGeom prst="line">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flipH="1">
            <a:off x="683568" y="3341752"/>
            <a:ext cx="5231143" cy="0"/>
          </a:xfrm>
          <a:prstGeom prst="line">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矩形 6"/>
          <p:cNvSpPr/>
          <p:nvPr/>
        </p:nvSpPr>
        <p:spPr>
          <a:xfrm>
            <a:off x="1292095" y="4924062"/>
            <a:ext cx="6808942" cy="400110"/>
          </a:xfrm>
          <a:prstGeom prst="rect">
            <a:avLst/>
          </a:prstGeom>
        </p:spPr>
        <p:txBody>
          <a:bodyPr>
            <a:spAutoFit/>
          </a:bodyPr>
          <a:lstStyle/>
          <a:p>
            <a:r>
              <a:rPr lang="zh-CN" altLang="zh-CN" sz="2000" dirty="0">
                <a:solidFill>
                  <a:schemeClr val="tx1"/>
                </a:solidFill>
                <a:latin typeface="黑体" panose="02010609060101010101" charset="-122"/>
                <a:ea typeface="黑体" panose="02010609060101010101" charset="-122"/>
              </a:rPr>
              <a:t>步骤</a:t>
            </a:r>
            <a:r>
              <a:rPr lang="en-US" altLang="zh-CN" sz="2000" dirty="0">
                <a:solidFill>
                  <a:schemeClr val="tx1"/>
                </a:solidFill>
                <a:latin typeface="黑体" panose="02010609060101010101" charset="-122"/>
                <a:ea typeface="黑体" panose="02010609060101010101" charset="-122"/>
              </a:rPr>
              <a:t>d</a:t>
            </a:r>
            <a:r>
              <a:rPr lang="zh-CN" altLang="zh-CN" sz="2000" dirty="0">
                <a:solidFill>
                  <a:schemeClr val="tx1"/>
                </a:solidFill>
                <a:latin typeface="黑体" panose="02010609060101010101" charset="-122"/>
                <a:ea typeface="黑体" panose="02010609060101010101" charset="-122"/>
              </a:rPr>
              <a:t>）：访问到目标点</a:t>
            </a:r>
            <a:r>
              <a:rPr lang="en-US" altLang="zh-CN" sz="2000" dirty="0">
                <a:solidFill>
                  <a:schemeClr val="tx1"/>
                </a:solidFill>
                <a:latin typeface="黑体" panose="02010609060101010101" charset="-122"/>
                <a:ea typeface="黑体" panose="02010609060101010101" charset="-122"/>
              </a:rPr>
              <a:t>v6</a:t>
            </a:r>
            <a:r>
              <a:rPr lang="zh-CN" altLang="zh-CN" sz="2000" dirty="0">
                <a:solidFill>
                  <a:schemeClr val="tx1"/>
                </a:solidFill>
                <a:latin typeface="黑体" panose="02010609060101010101" charset="-122"/>
                <a:ea typeface="黑体" panose="02010609060101010101" charset="-122"/>
              </a:rPr>
              <a:t>，搜索</a:t>
            </a:r>
            <a:r>
              <a:rPr lang="zh-CN" altLang="zh-CN" sz="2000" dirty="0" smtClean="0">
                <a:solidFill>
                  <a:schemeClr val="tx1"/>
                </a:solidFill>
                <a:latin typeface="黑体" panose="02010609060101010101" charset="-122"/>
                <a:ea typeface="黑体" panose="02010609060101010101" charset="-122"/>
              </a:rPr>
              <a:t>结束</a:t>
            </a:r>
            <a:endParaRPr lang="zh-CN" altLang="zh-CN" sz="2000" dirty="0">
              <a:solidFill>
                <a:schemeClr val="tx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几何图与拓扑图</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ea typeface="黑体" panose="02010609060101010101" charset="-122"/>
              </a:rPr>
            </a:fld>
            <a:endParaRPr lang="en-US" altLang="zh-CN">
              <a:ea typeface="黑体" panose="02010609060101010101" charset="-122"/>
            </a:endParaRPr>
          </a:p>
        </p:txBody>
      </p:sp>
      <p:pic>
        <p:nvPicPr>
          <p:cNvPr id="4" name="Picture 2" descr="c:\users\lzy\appdata\roaming\360se6\User Data\temp\201212187a.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99792" y="1353328"/>
            <a:ext cx="3888432" cy="512439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126923" y="4121785"/>
            <a:ext cx="864870" cy="369570"/>
          </a:xfrm>
          <a:prstGeom prst="rect">
            <a:avLst/>
          </a:prstGeom>
          <a:solidFill>
            <a:schemeClr val="bg1"/>
          </a:solidFill>
          <a:ln w="9525" cap="flat" cmpd="sng" algn="ctr">
            <a:solidFill>
              <a:schemeClr val="tx1"/>
            </a:solidFill>
            <a:prstDash val="solid"/>
            <a:round/>
            <a:headEnd type="none" w="med" len="med"/>
            <a:tailEnd type="none" w="med" len="med"/>
          </a:ln>
        </p:spPr>
        <p:txBody>
          <a:bodyPr rot="0" vertOverflow="overflow" horzOverflow="overflow" vert="horz" wrap="none" lIns="90000" tIns="46800" rIns="90000" bIns="46800" numCol="1" spcCol="0" rtlCol="0" fromWordArt="0" anchor="ctr" anchorCtr="0" forceAA="0" compatLnSpc="1">
            <a:spAutoFit/>
          </a:bodyPr>
          <a:lstStyle/>
          <a:p>
            <a:r>
              <a:rPr lang="zh-CN" altLang="en-US"/>
              <a:t>等价图</a:t>
            </a:r>
            <a:endParaRPr lang="zh-CN"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走迷宫的策略</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fld>
            <a:endParaRPr lang="en-US" altLang="zh-CN"/>
          </a:p>
        </p:txBody>
      </p:sp>
      <p:pic>
        <p:nvPicPr>
          <p:cNvPr id="4" name="Picture 2" descr="6t37a"/>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3333" t="50000" r="33334" b="6669"/>
          <a:stretch>
            <a:fillRect/>
          </a:stretch>
        </p:blipFill>
        <p:spPr bwMode="auto">
          <a:xfrm>
            <a:off x="1699576" y="2173525"/>
            <a:ext cx="5418992" cy="23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bwMode="auto">
          <a:xfrm>
            <a:off x="1896656" y="1196752"/>
            <a:ext cx="0" cy="5112568"/>
          </a:xfrm>
          <a:prstGeom prst="line">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flipH="1">
            <a:off x="683568" y="3341752"/>
            <a:ext cx="5231143" cy="0"/>
          </a:xfrm>
          <a:prstGeom prst="line">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矩形 6"/>
          <p:cNvSpPr/>
          <p:nvPr/>
        </p:nvSpPr>
        <p:spPr>
          <a:xfrm>
            <a:off x="1259632" y="4437112"/>
            <a:ext cx="6808942" cy="400110"/>
          </a:xfrm>
          <a:prstGeom prst="rect">
            <a:avLst/>
          </a:prstGeom>
        </p:spPr>
        <p:txBody>
          <a:bodyPr>
            <a:spAutoFit/>
          </a:bodyPr>
          <a:lstStyle/>
          <a:p>
            <a:r>
              <a:rPr lang="zh-CN" altLang="zh-CN" sz="2000" dirty="0">
                <a:solidFill>
                  <a:schemeClr val="tx1"/>
                </a:solidFill>
                <a:latin typeface="黑体" panose="02010609060101010101" charset="-122"/>
                <a:ea typeface="黑体" panose="02010609060101010101" charset="-122"/>
              </a:rPr>
              <a:t>步骤</a:t>
            </a:r>
            <a:r>
              <a:rPr lang="en-US" altLang="zh-CN" sz="2000" dirty="0">
                <a:solidFill>
                  <a:schemeClr val="tx1"/>
                </a:solidFill>
                <a:latin typeface="黑体" panose="02010609060101010101" charset="-122"/>
                <a:ea typeface="黑体" panose="02010609060101010101" charset="-122"/>
              </a:rPr>
              <a:t>e</a:t>
            </a:r>
            <a:r>
              <a:rPr lang="zh-CN" altLang="zh-CN" sz="2000" dirty="0" smtClean="0">
                <a:solidFill>
                  <a:schemeClr val="tx1"/>
                </a:solidFill>
                <a:latin typeface="黑体" panose="02010609060101010101" charset="-122"/>
                <a:ea typeface="黑体" panose="02010609060101010101" charset="-122"/>
              </a:rPr>
              <a:t>）最</a:t>
            </a:r>
            <a:r>
              <a:rPr lang="zh-CN" altLang="zh-CN" sz="2000" dirty="0">
                <a:solidFill>
                  <a:schemeClr val="tx1"/>
                </a:solidFill>
                <a:latin typeface="黑体" panose="02010609060101010101" charset="-122"/>
                <a:ea typeface="黑体" panose="02010609060101010101" charset="-122"/>
              </a:rPr>
              <a:t>短路径结果</a:t>
            </a:r>
            <a:r>
              <a:rPr lang="en-US" altLang="zh-CN" sz="2000" dirty="0">
                <a:solidFill>
                  <a:schemeClr val="tx1"/>
                </a:solidFill>
                <a:latin typeface="黑体" panose="02010609060101010101" charset="-122"/>
                <a:ea typeface="黑体" panose="02010609060101010101" charset="-122"/>
              </a:rPr>
              <a:t>V0-&gt;V2-&gt;</a:t>
            </a:r>
            <a:r>
              <a:rPr lang="en-US" altLang="zh-CN" sz="2000" dirty="0" smtClean="0">
                <a:solidFill>
                  <a:schemeClr val="tx1"/>
                </a:solidFill>
                <a:latin typeface="黑体" panose="02010609060101010101" charset="-122"/>
                <a:ea typeface="黑体" panose="02010609060101010101" charset="-122"/>
              </a:rPr>
              <a:t>V6</a:t>
            </a:r>
            <a:endParaRPr lang="zh-CN" altLang="zh-CN" sz="2000" dirty="0">
              <a:solidFill>
                <a:schemeClr val="tx1"/>
              </a:solidFill>
              <a:latin typeface="黑体" panose="02010609060101010101" charset="-122"/>
              <a:ea typeface="黑体" panose="02010609060101010101" charset="-122"/>
            </a:endParaRPr>
          </a:p>
        </p:txBody>
      </p:sp>
      <p:sp>
        <p:nvSpPr>
          <p:cNvPr id="8" name="矩形 7"/>
          <p:cNvSpPr/>
          <p:nvPr/>
        </p:nvSpPr>
        <p:spPr>
          <a:xfrm>
            <a:off x="1187625" y="5373216"/>
            <a:ext cx="6913412" cy="646331"/>
          </a:xfrm>
          <a:prstGeom prst="rect">
            <a:avLst/>
          </a:prstGeom>
        </p:spPr>
        <p:txBody>
          <a:bodyPr wrap="square">
            <a:spAutoFit/>
          </a:bodyPr>
          <a:lstStyle/>
          <a:p>
            <a:pPr algn="l"/>
            <a:r>
              <a:rPr lang="zh-CN" altLang="zh-CN" dirty="0">
                <a:solidFill>
                  <a:schemeClr val="tx1"/>
                </a:solidFill>
                <a:latin typeface="黑体" panose="02010609060101010101" charset="-122"/>
                <a:ea typeface="黑体" panose="02010609060101010101" charset="-122"/>
              </a:rPr>
              <a:t>从一个结点向其所有直接的结点辐射，如此</a:t>
            </a:r>
            <a:r>
              <a:rPr lang="zh-CN" altLang="zh-CN"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一层一层</a:t>
            </a:r>
            <a:r>
              <a:rPr lang="zh-CN" altLang="zh-CN" dirty="0">
                <a:solidFill>
                  <a:schemeClr val="tx1"/>
                </a:solidFill>
                <a:latin typeface="黑体" panose="02010609060101010101" charset="-122"/>
                <a:ea typeface="黑体" panose="02010609060101010101" charset="-122"/>
              </a:rPr>
              <a:t>地传递辐射下去，直到目标结点被辐射中，即找到了从起点到终点的路径</a:t>
            </a:r>
            <a:r>
              <a:rPr lang="zh-CN" altLang="zh-CN" dirty="0">
                <a:solidFill>
                  <a:srgbClr val="5F5F5F"/>
                </a:solidFill>
                <a:latin typeface="黑体" panose="02010609060101010101" charset="-122"/>
                <a:ea typeface="黑体" panose="02010609060101010101" charset="-122"/>
              </a:rPr>
              <a:t>。</a:t>
            </a:r>
            <a:endParaRPr lang="zh-CN" altLang="en-US" dirty="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t>广度</a:t>
            </a:r>
            <a:r>
              <a:rPr lang="zh-CN" altLang="zh-CN"/>
              <a:t>优先</a:t>
            </a:r>
            <a:r>
              <a:rPr lang="zh-CN" altLang="zh-CN" smtClean="0"/>
              <a:t>遍历</a:t>
            </a:r>
            <a:r>
              <a:rPr lang="zh-CN" altLang="en-US" smtClean="0"/>
              <a:t>算法</a:t>
            </a:r>
            <a:r>
              <a:rPr lang="en-US" altLang="zh-CN" smtClean="0"/>
              <a:t>——</a:t>
            </a:r>
            <a:r>
              <a:rPr lang="zh-CN" altLang="en-US" smtClean="0"/>
              <a:t>基本思想</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ea typeface="黑体" panose="02010609060101010101" charset="-122"/>
              </a:rPr>
            </a:fld>
            <a:endParaRPr lang="en-US" altLang="zh-CN">
              <a:ea typeface="黑体" panose="02010609060101010101" charset="-122"/>
            </a:endParaRPr>
          </a:p>
        </p:txBody>
      </p:sp>
      <p:sp>
        <p:nvSpPr>
          <p:cNvPr id="5" name="云形标注 4"/>
          <p:cNvSpPr/>
          <p:nvPr/>
        </p:nvSpPr>
        <p:spPr>
          <a:xfrm>
            <a:off x="4988944" y="4971010"/>
            <a:ext cx="3788728" cy="1405533"/>
          </a:xfrm>
          <a:prstGeom prst="cloudCallout">
            <a:avLst>
              <a:gd name="adj1" fmla="val -75837"/>
              <a:gd name="adj2" fmla="val -36407"/>
            </a:avLst>
          </a:prstGeom>
          <a:ln>
            <a:solidFill>
              <a:schemeClr val="tx1"/>
            </a:solidFill>
          </a:ln>
        </p:spPr>
        <p:txBody>
          <a:bodyPr rtlCol="0" anchor="ctr">
            <a:spAutoFit/>
          </a:bodyPr>
          <a:lstStyle/>
          <a:p>
            <a:r>
              <a:rPr lang="zh-CN" altLang="en-US"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图的</a:t>
            </a:r>
            <a:r>
              <a:rPr lang="en-US" altLang="zh-CN"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BFS</a:t>
            </a:r>
            <a:r>
              <a:rPr lang="zh-CN" altLang="en-US"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算法是一个分层搜索的过程，和树的层序遍历算法类同</a:t>
            </a:r>
            <a:endParaRPr lang="zh-CN" altLang="en-US" dirty="0">
              <a:solidFill>
                <a:srgbClr val="FF0000"/>
              </a:solidFill>
              <a:effectLst>
                <a:outerShdw blurRad="38100" dist="38100" dir="2700000" algn="tl">
                  <a:srgbClr val="000000">
                    <a:alpha val="43137"/>
                  </a:srgbClr>
                </a:outerShdw>
              </a:effectLst>
              <a:latin typeface="DECODE" pitchFamily="2" charset="2"/>
              <a:ea typeface="黑体" panose="02010609060101010101" charset="-122"/>
            </a:endParaRPr>
          </a:p>
        </p:txBody>
      </p:sp>
      <p:cxnSp>
        <p:nvCxnSpPr>
          <p:cNvPr id="6" name="MH_Other_1"/>
          <p:cNvCxnSpPr/>
          <p:nvPr>
            <p:custDataLst>
              <p:tags r:id="rId1"/>
            </p:custDataLst>
          </p:nvPr>
        </p:nvCxnSpPr>
        <p:spPr bwMode="auto">
          <a:xfrm flipV="1">
            <a:off x="2157413" y="2286000"/>
            <a:ext cx="3171825" cy="1588"/>
          </a:xfrm>
          <a:prstGeom prst="line">
            <a:avLst/>
          </a:prstGeom>
          <a:ln w="3175">
            <a:solidFill>
              <a:srgbClr val="B8B8B8"/>
            </a:solidFill>
            <a:prstDash val="dash"/>
          </a:ln>
        </p:spPr>
        <p:style>
          <a:lnRef idx="1">
            <a:schemeClr val="accent1"/>
          </a:lnRef>
          <a:fillRef idx="0">
            <a:schemeClr val="accent1"/>
          </a:fillRef>
          <a:effectRef idx="0">
            <a:schemeClr val="accent1"/>
          </a:effectRef>
          <a:fontRef idx="minor">
            <a:schemeClr val="tx1"/>
          </a:fontRef>
        </p:style>
      </p:cxnSp>
      <p:sp>
        <p:nvSpPr>
          <p:cNvPr id="7" name="MH_Other_3"/>
          <p:cNvSpPr/>
          <p:nvPr>
            <p:custDataLst>
              <p:tags r:id="rId2"/>
            </p:custDataLst>
          </p:nvPr>
        </p:nvSpPr>
        <p:spPr bwMode="auto">
          <a:xfrm>
            <a:off x="2157413" y="1773238"/>
            <a:ext cx="2066925" cy="434975"/>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b="1" smtClean="0">
                <a:solidFill>
                  <a:srgbClr val="FFFFFF"/>
                </a:solidFill>
                <a:latin typeface="+mn-ea"/>
              </a:rPr>
              <a:t>遍历方法</a:t>
            </a:r>
            <a:endParaRPr lang="zh-CN" altLang="en-US" sz="2000" b="1" dirty="0">
              <a:solidFill>
                <a:srgbClr val="FFFFFF"/>
              </a:solidFill>
              <a:latin typeface="+mn-ea"/>
            </a:endParaRPr>
          </a:p>
        </p:txBody>
      </p:sp>
      <p:sp>
        <p:nvSpPr>
          <p:cNvPr id="8" name="MH_Text_1"/>
          <p:cNvSpPr txBox="1">
            <a:spLocks noChangeArrowheads="1"/>
          </p:cNvSpPr>
          <p:nvPr>
            <p:custDataLst>
              <p:tags r:id="rId3"/>
            </p:custDataLst>
          </p:nvPr>
        </p:nvSpPr>
        <p:spPr bwMode="auto">
          <a:xfrm>
            <a:off x="2123728" y="2322513"/>
            <a:ext cx="576064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Consolas" panose="020B0609020204030204" pitchFamily="49" charset="0"/>
                <a:ea typeface="黑体" panose="02010609060101010101" charset="-122"/>
              </a:defRPr>
            </a:lvl1pPr>
            <a:lvl2pPr marL="742950" indent="-285750" eaLnBrk="0" hangingPunct="0">
              <a:spcBef>
                <a:spcPct val="20000"/>
              </a:spcBef>
              <a:buChar char="–"/>
              <a:defRPr sz="2800">
                <a:solidFill>
                  <a:schemeClr val="tx1"/>
                </a:solidFill>
                <a:latin typeface="Consolas" panose="020B0609020204030204" pitchFamily="49" charset="0"/>
                <a:ea typeface="黑体" panose="02010609060101010101" charset="-122"/>
              </a:defRPr>
            </a:lvl2pPr>
            <a:lvl3pPr marL="1143000" indent="-228600" eaLnBrk="0" hangingPunct="0">
              <a:spcBef>
                <a:spcPct val="20000"/>
              </a:spcBef>
              <a:buChar char="•"/>
              <a:defRPr sz="2400">
                <a:solidFill>
                  <a:schemeClr val="tx1"/>
                </a:solidFill>
                <a:latin typeface="Consolas" panose="020B0609020204030204" pitchFamily="49" charset="0"/>
                <a:ea typeface="黑体" panose="02010609060101010101" charset="-122"/>
              </a:defRPr>
            </a:lvl3pPr>
            <a:lvl4pPr marL="16002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4pPr>
            <a:lvl5pPr marL="20574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5pPr>
            <a:lvl6pPr marL="25146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6pPr>
            <a:lvl7pPr marL="29718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7pPr>
            <a:lvl8pPr marL="34290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8pPr>
            <a:lvl9pPr marL="38862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9pPr>
          </a:lstStyle>
          <a:p>
            <a:pPr algn="l" eaLnBrk="1" hangingPunct="1">
              <a:spcBef>
                <a:spcPct val="0"/>
              </a:spcBef>
              <a:buFontTx/>
              <a:buNone/>
            </a:pPr>
            <a:r>
              <a:rPr lang="zh-CN" altLang="en-US" sz="2000" dirty="0">
                <a:latin typeface="Consolas" panose="020B0609020204030204"/>
                <a:ea typeface="黑体" panose="02010609060101010101" charset="-122"/>
              </a:rPr>
              <a:t>从一个顶点开始，辐射状地优先遍历其周围较广的区域，故称之为广度优先遍历。</a:t>
            </a:r>
            <a:endParaRPr lang="zh-CN" altLang="en-US" sz="2000" dirty="0">
              <a:latin typeface="Consolas" panose="020B0609020204030204"/>
              <a:ea typeface="黑体" panose="02010609060101010101" charset="-122"/>
            </a:endParaRPr>
          </a:p>
        </p:txBody>
      </p:sp>
      <p:cxnSp>
        <p:nvCxnSpPr>
          <p:cNvPr id="9" name="MH_Other_4"/>
          <p:cNvCxnSpPr/>
          <p:nvPr>
            <p:custDataLst>
              <p:tags r:id="rId4"/>
            </p:custDataLst>
          </p:nvPr>
        </p:nvCxnSpPr>
        <p:spPr bwMode="auto">
          <a:xfrm>
            <a:off x="2157413" y="3841750"/>
            <a:ext cx="3171825" cy="15875"/>
          </a:xfrm>
          <a:prstGeom prst="line">
            <a:avLst/>
          </a:prstGeom>
          <a:ln w="3175">
            <a:solidFill>
              <a:srgbClr val="B8B8B8"/>
            </a:solidFill>
            <a:prstDash val="dash"/>
          </a:ln>
        </p:spPr>
        <p:style>
          <a:lnRef idx="1">
            <a:schemeClr val="accent1"/>
          </a:lnRef>
          <a:fillRef idx="0">
            <a:schemeClr val="accent1"/>
          </a:fillRef>
          <a:effectRef idx="0">
            <a:schemeClr val="accent1"/>
          </a:effectRef>
          <a:fontRef idx="minor">
            <a:schemeClr val="tx1"/>
          </a:fontRef>
        </p:style>
      </p:cxnSp>
      <p:sp>
        <p:nvSpPr>
          <p:cNvPr id="10" name="MH_Other_6"/>
          <p:cNvSpPr/>
          <p:nvPr>
            <p:custDataLst>
              <p:tags r:id="rId5"/>
            </p:custDataLst>
          </p:nvPr>
        </p:nvSpPr>
        <p:spPr bwMode="auto">
          <a:xfrm>
            <a:off x="2157413" y="3336925"/>
            <a:ext cx="2068512" cy="431800"/>
          </a:xfrm>
          <a:prstGeom prst="rect">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b="1" smtClean="0">
                <a:solidFill>
                  <a:srgbClr val="FFFFFF"/>
                </a:solidFill>
                <a:latin typeface="+mn-ea"/>
              </a:rPr>
              <a:t>实现方法</a:t>
            </a:r>
            <a:endParaRPr lang="en-US" altLang="zh-CN" sz="2000" b="1" dirty="0">
              <a:solidFill>
                <a:srgbClr val="FFFFFF"/>
              </a:solidFill>
              <a:latin typeface="+mn-ea"/>
            </a:endParaRPr>
          </a:p>
        </p:txBody>
      </p:sp>
      <p:sp>
        <p:nvSpPr>
          <p:cNvPr id="11" name="MH_Text_2"/>
          <p:cNvSpPr txBox="1">
            <a:spLocks noChangeArrowheads="1"/>
          </p:cNvSpPr>
          <p:nvPr>
            <p:custDataLst>
              <p:tags r:id="rId6"/>
            </p:custDataLst>
          </p:nvPr>
        </p:nvSpPr>
        <p:spPr bwMode="auto">
          <a:xfrm>
            <a:off x="2123728" y="3881438"/>
            <a:ext cx="5760640" cy="685800"/>
          </a:xfrm>
          <a:prstGeom prst="rect">
            <a:avLst/>
          </a:prstGeom>
        </p:spPr>
        <p:txBody>
          <a:bodyPr/>
          <a:lstStyle>
            <a:lvl1pPr eaLnBrk="0" hangingPunct="0">
              <a:spcBef>
                <a:spcPct val="20000"/>
              </a:spcBef>
              <a:buChar char="•"/>
              <a:defRPr sz="3200">
                <a:solidFill>
                  <a:schemeClr val="tx1"/>
                </a:solidFill>
                <a:latin typeface="Consolas" panose="020B0609020204030204" pitchFamily="49" charset="0"/>
                <a:ea typeface="黑体" panose="02010609060101010101" charset="-122"/>
              </a:defRPr>
            </a:lvl1pPr>
            <a:lvl2pPr marL="742950" indent="-285750" eaLnBrk="0" hangingPunct="0">
              <a:spcBef>
                <a:spcPct val="20000"/>
              </a:spcBef>
              <a:buChar char="–"/>
              <a:defRPr sz="2800">
                <a:solidFill>
                  <a:schemeClr val="tx1"/>
                </a:solidFill>
                <a:latin typeface="Consolas" panose="020B0609020204030204" pitchFamily="49" charset="0"/>
                <a:ea typeface="黑体" panose="02010609060101010101" charset="-122"/>
              </a:defRPr>
            </a:lvl2pPr>
            <a:lvl3pPr marL="1143000" indent="-228600" eaLnBrk="0" hangingPunct="0">
              <a:spcBef>
                <a:spcPct val="20000"/>
              </a:spcBef>
              <a:buChar char="•"/>
              <a:defRPr sz="2400">
                <a:solidFill>
                  <a:schemeClr val="tx1"/>
                </a:solidFill>
                <a:latin typeface="Consolas" panose="020B0609020204030204" pitchFamily="49" charset="0"/>
                <a:ea typeface="黑体" panose="02010609060101010101" charset="-122"/>
              </a:defRPr>
            </a:lvl3pPr>
            <a:lvl4pPr marL="16002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4pPr>
            <a:lvl5pPr marL="20574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5pPr>
            <a:lvl6pPr marL="25146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6pPr>
            <a:lvl7pPr marL="29718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7pPr>
            <a:lvl8pPr marL="34290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8pPr>
            <a:lvl9pPr marL="38862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9pPr>
          </a:lstStyle>
          <a:p>
            <a:pPr algn="l" eaLnBrk="1" hangingPunct="1">
              <a:spcBef>
                <a:spcPct val="0"/>
              </a:spcBef>
              <a:buFontTx/>
              <a:buNone/>
            </a:pPr>
            <a:r>
              <a:rPr lang="zh-CN" altLang="en-US" sz="2000" dirty="0">
                <a:latin typeface="Consolas" panose="020B0609020204030204"/>
                <a:ea typeface="黑体" panose="02010609060101010101" charset="-122"/>
              </a:rPr>
              <a:t>需要一个</a:t>
            </a:r>
            <a:r>
              <a:rPr lang="zh-CN" altLang="en-US" sz="2000" b="1" dirty="0">
                <a:solidFill>
                  <a:srgbClr val="FF0000"/>
                </a:solidFill>
                <a:effectLst>
                  <a:outerShdw blurRad="38100" dist="38100" dir="2700000" algn="tl">
                    <a:srgbClr val="000000">
                      <a:alpha val="43137"/>
                    </a:srgbClr>
                  </a:outerShdw>
                </a:effectLst>
                <a:latin typeface="Consolas" panose="020B0609020204030204"/>
                <a:ea typeface="黑体" panose="02010609060101010101" charset="-122"/>
              </a:rPr>
              <a:t>队列来保存遍历过的顶点顺序</a:t>
            </a:r>
            <a:r>
              <a:rPr lang="zh-CN" altLang="en-US" sz="2000" dirty="0">
                <a:latin typeface="Consolas" panose="020B0609020204030204"/>
                <a:ea typeface="黑体" panose="02010609060101010101" charset="-122"/>
              </a:rPr>
              <a:t>，以便按出队的顺序再去访问这些顶点的邻接顶点</a:t>
            </a:r>
            <a:r>
              <a:rPr lang="zh-CN" altLang="en-US" sz="2000" dirty="0">
                <a:solidFill>
                  <a:schemeClr val="bg1">
                    <a:lumMod val="50000"/>
                  </a:schemeClr>
                </a:solidFill>
                <a:latin typeface="Consolas" panose="020B0609020204030204"/>
                <a:ea typeface="黑体" panose="02010609060101010101" charset="-122"/>
              </a:rPr>
              <a:t>。</a:t>
            </a:r>
            <a:endParaRPr lang="en-US" altLang="zh-CN" sz="2000" dirty="0">
              <a:solidFill>
                <a:schemeClr val="bg1">
                  <a:lumMod val="50000"/>
                </a:schemeClr>
              </a:solidFill>
              <a:latin typeface="Consolas" panose="020B0609020204030204"/>
              <a:ea typeface="黑体" panose="02010609060101010101" charset="-122"/>
            </a:endParaRPr>
          </a:p>
        </p:txBody>
      </p:sp>
      <p:sp>
        <p:nvSpPr>
          <p:cNvPr id="4" name="右箭头 3">
            <a:hlinkClick r:id="rId7" action="ppaction://hlinksldjump"/>
          </p:cNvPr>
          <p:cNvSpPr/>
          <p:nvPr/>
        </p:nvSpPr>
        <p:spPr>
          <a:xfrm>
            <a:off x="2157730" y="5661025"/>
            <a:ext cx="979170" cy="485775"/>
          </a:xfrm>
          <a:prstGeom prst="rightArrow">
            <a:avLst/>
          </a:prstGeom>
          <a:ln>
            <a:solidFill>
              <a:schemeClr val="tx1"/>
            </a:solid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9165" y="321876"/>
            <a:ext cx="7208520" cy="745310"/>
          </a:xfrm>
        </p:spPr>
        <p:txBody>
          <a:bodyPr/>
          <a:lstStyle/>
          <a:p>
            <a:r>
              <a:rPr lang="zh-CN" altLang="zh-CN"/>
              <a:t>广度优先遍历</a:t>
            </a:r>
            <a:r>
              <a:rPr lang="zh-CN" altLang="en-US"/>
              <a:t>算法</a:t>
            </a:r>
            <a:r>
              <a:rPr lang="en-US" altLang="zh-CN"/>
              <a:t>——</a:t>
            </a:r>
            <a:r>
              <a:rPr lang="zh-CN" altLang="zh-CN"/>
              <a:t>伪代码描述</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ea typeface="黑体" panose="02010609060101010101" charset="-122"/>
              </a:rPr>
            </a:fld>
            <a:endParaRPr lang="en-US" altLang="zh-CN">
              <a:ea typeface="黑体" panose="02010609060101010101" charset="-122"/>
            </a:endParaRPr>
          </a:p>
        </p:txBody>
      </p:sp>
      <p:sp>
        <p:nvSpPr>
          <p:cNvPr id="4" name="矩形 3"/>
          <p:cNvSpPr/>
          <p:nvPr/>
        </p:nvSpPr>
        <p:spPr>
          <a:xfrm>
            <a:off x="522212" y="1988840"/>
            <a:ext cx="8099577" cy="2985433"/>
          </a:xfrm>
          <a:prstGeom prst="rect">
            <a:avLst/>
          </a:prstGeom>
        </p:spPr>
        <p:txBody>
          <a:bodyPr>
            <a:spAutoFit/>
          </a:bodyPr>
          <a:lstStyle/>
          <a:p>
            <a:pPr algn="l"/>
            <a:r>
              <a:rPr lang="zh-CN" altLang="en-US" sz="2800" b="1" smtClean="0">
                <a:solidFill>
                  <a:schemeClr val="tx1"/>
                </a:solidFill>
                <a:latin typeface="微软雅黑" panose="020B0503020204020204" pitchFamily="34" charset="-122"/>
                <a:ea typeface="微软雅黑" panose="020B0503020204020204" pitchFamily="34" charset="-122"/>
              </a:rPr>
              <a:t>顶部伪代码</a:t>
            </a:r>
            <a:endParaRPr lang="en-US" altLang="zh-CN" sz="2800" b="1" smtClean="0">
              <a:solidFill>
                <a:schemeClr val="tx1"/>
              </a:solidFill>
              <a:latin typeface="微软雅黑" panose="020B0503020204020204" pitchFamily="34" charset="-122"/>
              <a:ea typeface="微软雅黑" panose="020B0503020204020204" pitchFamily="34" charset="-122"/>
            </a:endParaRPr>
          </a:p>
          <a:p>
            <a:pPr algn="l"/>
            <a:endParaRPr lang="en-US" altLang="zh-CN" sz="2000" smtClean="0">
              <a:solidFill>
                <a:schemeClr val="tx1"/>
              </a:solidFill>
              <a:latin typeface="微软雅黑" panose="020B0503020204020204" pitchFamily="34" charset="-122"/>
              <a:ea typeface="微软雅黑" panose="020B0503020204020204" pitchFamily="34" charset="-122"/>
            </a:endParaRPr>
          </a:p>
          <a:p>
            <a:pPr algn="l"/>
            <a:r>
              <a:rPr lang="zh-CN" altLang="zh-CN" sz="2000" smtClean="0">
                <a:solidFill>
                  <a:schemeClr val="tx1"/>
                </a:solidFill>
                <a:latin typeface="微软雅黑" panose="020B0503020204020204" pitchFamily="34" charset="-122"/>
                <a:ea typeface="微软雅黑" panose="020B0503020204020204" pitchFamily="34" charset="-122"/>
              </a:rPr>
              <a:t>（</a:t>
            </a:r>
            <a:r>
              <a:rPr lang="en-US" altLang="zh-CN" sz="2000">
                <a:solidFill>
                  <a:schemeClr val="tx1"/>
                </a:solidFill>
                <a:latin typeface="微软雅黑" panose="020B0503020204020204" pitchFamily="34" charset="-122"/>
                <a:ea typeface="微软雅黑" panose="020B0503020204020204" pitchFamily="34" charset="-122"/>
              </a:rPr>
              <a:t>1</a:t>
            </a:r>
            <a:r>
              <a:rPr lang="zh-CN" altLang="zh-CN" sz="2000">
                <a:solidFill>
                  <a:schemeClr val="tx1"/>
                </a:solidFill>
                <a:latin typeface="微软雅黑" panose="020B0503020204020204" pitchFamily="34" charset="-122"/>
                <a:ea typeface="微软雅黑" panose="020B0503020204020204" pitchFamily="34" charset="-122"/>
              </a:rPr>
              <a:t>）顶点</a:t>
            </a:r>
            <a:r>
              <a:rPr lang="en-US" altLang="zh-CN" sz="2000">
                <a:solidFill>
                  <a:schemeClr val="tx1"/>
                </a:solidFill>
                <a:latin typeface="微软雅黑" panose="020B0503020204020204" pitchFamily="34" charset="-122"/>
                <a:ea typeface="微软雅黑" panose="020B0503020204020204" pitchFamily="34" charset="-122"/>
              </a:rPr>
              <a:t>v</a:t>
            </a:r>
            <a:r>
              <a:rPr lang="zh-CN" altLang="zh-CN" sz="2000">
                <a:solidFill>
                  <a:schemeClr val="tx1"/>
                </a:solidFill>
                <a:latin typeface="微软雅黑" panose="020B0503020204020204" pitchFamily="34" charset="-122"/>
                <a:ea typeface="微软雅黑" panose="020B0503020204020204" pitchFamily="34" charset="-122"/>
              </a:rPr>
              <a:t>入队列。</a:t>
            </a:r>
            <a:endParaRPr lang="zh-CN" altLang="zh-CN" sz="2000">
              <a:solidFill>
                <a:schemeClr val="tx1"/>
              </a:solidFill>
              <a:latin typeface="微软雅黑" panose="020B0503020204020204" pitchFamily="34" charset="-122"/>
              <a:ea typeface="微软雅黑" panose="020B0503020204020204" pitchFamily="34" charset="-122"/>
            </a:endParaRPr>
          </a:p>
          <a:p>
            <a:pPr algn="l"/>
            <a:r>
              <a:rPr lang="zh-CN" altLang="zh-CN" sz="2000">
                <a:solidFill>
                  <a:schemeClr val="tx1"/>
                </a:solidFill>
                <a:latin typeface="微软雅黑" panose="020B0503020204020204" pitchFamily="34" charset="-122"/>
                <a:ea typeface="微软雅黑" panose="020B0503020204020204" pitchFamily="34" charset="-122"/>
              </a:rPr>
              <a:t>（</a:t>
            </a:r>
            <a:r>
              <a:rPr lang="en-US" altLang="zh-CN" sz="2000">
                <a:solidFill>
                  <a:schemeClr val="tx1"/>
                </a:solidFill>
                <a:latin typeface="微软雅黑" panose="020B0503020204020204" pitchFamily="34" charset="-122"/>
                <a:ea typeface="微软雅黑" panose="020B0503020204020204" pitchFamily="34" charset="-122"/>
              </a:rPr>
              <a:t>2</a:t>
            </a:r>
            <a:r>
              <a:rPr lang="zh-CN" altLang="zh-CN" sz="2000">
                <a:solidFill>
                  <a:schemeClr val="tx1"/>
                </a:solidFill>
                <a:latin typeface="微软雅黑" panose="020B0503020204020204" pitchFamily="34" charset="-122"/>
                <a:ea typeface="微软雅黑" panose="020B0503020204020204" pitchFamily="34" charset="-122"/>
              </a:rPr>
              <a:t>）当队列非空时则继续执行，否则算法结束。</a:t>
            </a:r>
            <a:endParaRPr lang="zh-CN" altLang="zh-CN" sz="2000">
              <a:solidFill>
                <a:schemeClr val="tx1"/>
              </a:solidFill>
              <a:latin typeface="微软雅黑" panose="020B0503020204020204" pitchFamily="34" charset="-122"/>
              <a:ea typeface="微软雅黑" panose="020B0503020204020204" pitchFamily="34" charset="-122"/>
            </a:endParaRPr>
          </a:p>
          <a:p>
            <a:pPr algn="l"/>
            <a:r>
              <a:rPr lang="zh-CN" altLang="zh-CN" sz="2000">
                <a:solidFill>
                  <a:schemeClr val="tx1"/>
                </a:solidFill>
                <a:latin typeface="微软雅黑" panose="020B0503020204020204" pitchFamily="34" charset="-122"/>
                <a:ea typeface="微软雅黑" panose="020B0503020204020204" pitchFamily="34" charset="-122"/>
              </a:rPr>
              <a:t>（</a:t>
            </a:r>
            <a:r>
              <a:rPr lang="en-US" altLang="zh-CN" sz="2000">
                <a:solidFill>
                  <a:schemeClr val="tx1"/>
                </a:solidFill>
                <a:latin typeface="微软雅黑" panose="020B0503020204020204" pitchFamily="34" charset="-122"/>
                <a:ea typeface="微软雅黑" panose="020B0503020204020204" pitchFamily="34" charset="-122"/>
              </a:rPr>
              <a:t>3</a:t>
            </a:r>
            <a:r>
              <a:rPr lang="zh-CN" altLang="zh-CN" sz="2000">
                <a:solidFill>
                  <a:schemeClr val="tx1"/>
                </a:solidFill>
                <a:latin typeface="微软雅黑" panose="020B0503020204020204" pitchFamily="34" charset="-122"/>
                <a:ea typeface="微软雅黑" panose="020B0503020204020204" pitchFamily="34" charset="-122"/>
              </a:rPr>
              <a:t>）出队列取得队头顶点</a:t>
            </a:r>
            <a:r>
              <a:rPr lang="en-US" altLang="zh-CN" sz="2000">
                <a:solidFill>
                  <a:schemeClr val="tx1"/>
                </a:solidFill>
                <a:latin typeface="微软雅黑" panose="020B0503020204020204" pitchFamily="34" charset="-122"/>
                <a:ea typeface="微软雅黑" panose="020B0503020204020204" pitchFamily="34" charset="-122"/>
              </a:rPr>
              <a:t>v</a:t>
            </a:r>
            <a:r>
              <a:rPr lang="zh-CN" altLang="zh-CN" sz="2000">
                <a:solidFill>
                  <a:schemeClr val="tx1"/>
                </a:solidFill>
                <a:latin typeface="微软雅黑" panose="020B0503020204020204" pitchFamily="34" charset="-122"/>
                <a:ea typeface="微软雅黑" panose="020B0503020204020204" pitchFamily="34" charset="-122"/>
              </a:rPr>
              <a:t>；访问顶点</a:t>
            </a:r>
            <a:r>
              <a:rPr lang="en-US" altLang="zh-CN" sz="2000">
                <a:solidFill>
                  <a:schemeClr val="tx1"/>
                </a:solidFill>
                <a:latin typeface="微软雅黑" panose="020B0503020204020204" pitchFamily="34" charset="-122"/>
                <a:ea typeface="微软雅黑" panose="020B0503020204020204" pitchFamily="34" charset="-122"/>
              </a:rPr>
              <a:t>v</a:t>
            </a:r>
            <a:r>
              <a:rPr lang="zh-CN" altLang="zh-CN" sz="2000">
                <a:solidFill>
                  <a:schemeClr val="tx1"/>
                </a:solidFill>
                <a:latin typeface="微软雅黑" panose="020B0503020204020204" pitchFamily="34" charset="-122"/>
                <a:ea typeface="微软雅黑" panose="020B0503020204020204" pitchFamily="34" charset="-122"/>
              </a:rPr>
              <a:t>并标记顶点</a:t>
            </a:r>
            <a:r>
              <a:rPr lang="en-US" altLang="zh-CN" sz="2000">
                <a:solidFill>
                  <a:schemeClr val="tx1"/>
                </a:solidFill>
                <a:latin typeface="微软雅黑" panose="020B0503020204020204" pitchFamily="34" charset="-122"/>
                <a:ea typeface="微软雅黑" panose="020B0503020204020204" pitchFamily="34" charset="-122"/>
              </a:rPr>
              <a:t>v</a:t>
            </a:r>
            <a:r>
              <a:rPr lang="zh-CN" altLang="zh-CN" sz="2000">
                <a:solidFill>
                  <a:schemeClr val="tx1"/>
                </a:solidFill>
                <a:latin typeface="微软雅黑" panose="020B0503020204020204" pitchFamily="34" charset="-122"/>
                <a:ea typeface="微软雅黑" panose="020B0503020204020204" pitchFamily="34" charset="-122"/>
              </a:rPr>
              <a:t>已被访问。</a:t>
            </a:r>
            <a:endParaRPr lang="zh-CN" altLang="zh-CN" sz="2000">
              <a:solidFill>
                <a:schemeClr val="tx1"/>
              </a:solidFill>
              <a:latin typeface="微软雅黑" panose="020B0503020204020204" pitchFamily="34" charset="-122"/>
              <a:ea typeface="微软雅黑" panose="020B0503020204020204" pitchFamily="34" charset="-122"/>
            </a:endParaRPr>
          </a:p>
          <a:p>
            <a:pPr algn="l"/>
            <a:r>
              <a:rPr lang="zh-CN" altLang="zh-CN" sz="2000">
                <a:solidFill>
                  <a:schemeClr val="tx1"/>
                </a:solidFill>
                <a:latin typeface="微软雅黑" panose="020B0503020204020204" pitchFamily="34" charset="-122"/>
                <a:ea typeface="微软雅黑" panose="020B0503020204020204" pitchFamily="34" charset="-122"/>
              </a:rPr>
              <a:t>（</a:t>
            </a:r>
            <a:r>
              <a:rPr lang="en-US" altLang="zh-CN" sz="2000">
                <a:solidFill>
                  <a:schemeClr val="tx1"/>
                </a:solidFill>
                <a:latin typeface="微软雅黑" panose="020B0503020204020204" pitchFamily="34" charset="-122"/>
                <a:ea typeface="微软雅黑" panose="020B0503020204020204" pitchFamily="34" charset="-122"/>
              </a:rPr>
              <a:t>4</a:t>
            </a:r>
            <a:r>
              <a:rPr lang="zh-CN" altLang="zh-CN" sz="2000">
                <a:solidFill>
                  <a:schemeClr val="tx1"/>
                </a:solidFill>
                <a:latin typeface="微软雅黑" panose="020B0503020204020204" pitchFamily="34" charset="-122"/>
                <a:ea typeface="微软雅黑" panose="020B0503020204020204" pitchFamily="34" charset="-122"/>
              </a:rPr>
              <a:t>）查找顶点</a:t>
            </a:r>
            <a:r>
              <a:rPr lang="en-US" altLang="zh-CN" sz="2000">
                <a:solidFill>
                  <a:schemeClr val="tx1"/>
                </a:solidFill>
                <a:latin typeface="微软雅黑" panose="020B0503020204020204" pitchFamily="34" charset="-122"/>
                <a:ea typeface="微软雅黑" panose="020B0503020204020204" pitchFamily="34" charset="-122"/>
              </a:rPr>
              <a:t>v</a:t>
            </a:r>
            <a:r>
              <a:rPr lang="zh-CN" altLang="zh-CN" sz="2000">
                <a:solidFill>
                  <a:schemeClr val="tx1"/>
                </a:solidFill>
                <a:latin typeface="微软雅黑" panose="020B0503020204020204" pitchFamily="34" charset="-122"/>
                <a:ea typeface="微软雅黑" panose="020B0503020204020204" pitchFamily="34" charset="-122"/>
              </a:rPr>
              <a:t>的第一个邻接顶点</a:t>
            </a:r>
            <a:r>
              <a:rPr lang="en-US" altLang="zh-CN" sz="2000">
                <a:solidFill>
                  <a:schemeClr val="tx1"/>
                </a:solidFill>
                <a:latin typeface="微软雅黑" panose="020B0503020204020204" pitchFamily="34" charset="-122"/>
                <a:ea typeface="微软雅黑" panose="020B0503020204020204" pitchFamily="34" charset="-122"/>
              </a:rPr>
              <a:t>w</a:t>
            </a:r>
            <a:r>
              <a:rPr lang="zh-CN" altLang="zh-CN" sz="2000">
                <a:solidFill>
                  <a:schemeClr val="tx1"/>
                </a:solidFill>
                <a:latin typeface="微软雅黑" panose="020B0503020204020204" pitchFamily="34" charset="-122"/>
                <a:ea typeface="微软雅黑" panose="020B0503020204020204" pitchFamily="34" charset="-122"/>
              </a:rPr>
              <a:t>。</a:t>
            </a:r>
            <a:endParaRPr lang="zh-CN" altLang="zh-CN" sz="2000">
              <a:solidFill>
                <a:schemeClr val="tx1"/>
              </a:solidFill>
              <a:latin typeface="微软雅黑" panose="020B0503020204020204" pitchFamily="34" charset="-122"/>
              <a:ea typeface="微软雅黑" panose="020B0503020204020204" pitchFamily="34" charset="-122"/>
            </a:endParaRPr>
          </a:p>
          <a:p>
            <a:pPr algn="l"/>
            <a:r>
              <a:rPr lang="zh-CN" altLang="zh-CN" sz="2000">
                <a:solidFill>
                  <a:schemeClr val="tx1"/>
                </a:solidFill>
                <a:latin typeface="微软雅黑" panose="020B0503020204020204" pitchFamily="34" charset="-122"/>
                <a:ea typeface="微软雅黑" panose="020B0503020204020204" pitchFamily="34" charset="-122"/>
              </a:rPr>
              <a:t>（</a:t>
            </a:r>
            <a:r>
              <a:rPr lang="en-US" altLang="zh-CN" sz="2000">
                <a:solidFill>
                  <a:schemeClr val="tx1"/>
                </a:solidFill>
                <a:latin typeface="微软雅黑" panose="020B0503020204020204" pitchFamily="34" charset="-122"/>
                <a:ea typeface="微软雅黑" panose="020B0503020204020204" pitchFamily="34" charset="-122"/>
              </a:rPr>
              <a:t>5</a:t>
            </a:r>
            <a:r>
              <a:rPr lang="zh-CN" altLang="zh-CN" sz="2000">
                <a:solidFill>
                  <a:schemeClr val="tx1"/>
                </a:solidFill>
                <a:latin typeface="微软雅黑" panose="020B0503020204020204" pitchFamily="34" charset="-122"/>
                <a:ea typeface="微软雅黑" panose="020B0503020204020204" pitchFamily="34" charset="-122"/>
              </a:rPr>
              <a:t>）若</a:t>
            </a:r>
            <a:r>
              <a:rPr lang="en-US" altLang="zh-CN" sz="2000">
                <a:solidFill>
                  <a:schemeClr val="tx1"/>
                </a:solidFill>
                <a:latin typeface="微软雅黑" panose="020B0503020204020204" pitchFamily="34" charset="-122"/>
                <a:ea typeface="微软雅黑" panose="020B0503020204020204" pitchFamily="34" charset="-122"/>
              </a:rPr>
              <a:t>v</a:t>
            </a:r>
            <a:r>
              <a:rPr lang="zh-CN" altLang="zh-CN" sz="2000">
                <a:solidFill>
                  <a:schemeClr val="tx1"/>
                </a:solidFill>
                <a:latin typeface="微软雅黑" panose="020B0503020204020204" pitchFamily="34" charset="-122"/>
                <a:ea typeface="微软雅黑" panose="020B0503020204020204" pitchFamily="34" charset="-122"/>
              </a:rPr>
              <a:t>的邻接顶点</a:t>
            </a:r>
            <a:r>
              <a:rPr lang="en-US" altLang="zh-CN" sz="2000">
                <a:solidFill>
                  <a:schemeClr val="tx1"/>
                </a:solidFill>
                <a:latin typeface="微软雅黑" panose="020B0503020204020204" pitchFamily="34" charset="-122"/>
                <a:ea typeface="微软雅黑" panose="020B0503020204020204" pitchFamily="34" charset="-122"/>
              </a:rPr>
              <a:t>w</a:t>
            </a:r>
            <a:r>
              <a:rPr lang="zh-CN" altLang="zh-CN" sz="2000">
                <a:solidFill>
                  <a:schemeClr val="tx1"/>
                </a:solidFill>
                <a:latin typeface="微软雅黑" panose="020B0503020204020204" pitchFamily="34" charset="-122"/>
                <a:ea typeface="微软雅黑" panose="020B0503020204020204" pitchFamily="34" charset="-122"/>
              </a:rPr>
              <a:t>未被访问过的，则</a:t>
            </a:r>
            <a:r>
              <a:rPr lang="en-US" altLang="zh-CN" sz="2000">
                <a:solidFill>
                  <a:schemeClr val="tx1"/>
                </a:solidFill>
                <a:latin typeface="微软雅黑" panose="020B0503020204020204" pitchFamily="34" charset="-122"/>
                <a:ea typeface="微软雅黑" panose="020B0503020204020204" pitchFamily="34" charset="-122"/>
              </a:rPr>
              <a:t>w</a:t>
            </a:r>
            <a:r>
              <a:rPr lang="zh-CN" altLang="zh-CN" sz="2000">
                <a:solidFill>
                  <a:schemeClr val="tx1"/>
                </a:solidFill>
                <a:latin typeface="微软雅黑" panose="020B0503020204020204" pitchFamily="34" charset="-122"/>
                <a:ea typeface="微软雅黑" panose="020B0503020204020204" pitchFamily="34" charset="-122"/>
              </a:rPr>
              <a:t>入队列。</a:t>
            </a:r>
            <a:endParaRPr lang="zh-CN" altLang="zh-CN" sz="2000">
              <a:solidFill>
                <a:schemeClr val="tx1"/>
              </a:solidFill>
              <a:latin typeface="微软雅黑" panose="020B0503020204020204" pitchFamily="34" charset="-122"/>
              <a:ea typeface="微软雅黑" panose="020B0503020204020204" pitchFamily="34" charset="-122"/>
            </a:endParaRPr>
          </a:p>
          <a:p>
            <a:pPr algn="l"/>
            <a:r>
              <a:rPr lang="zh-CN" altLang="zh-CN" sz="2000">
                <a:solidFill>
                  <a:schemeClr val="tx1"/>
                </a:solidFill>
                <a:latin typeface="微软雅黑" panose="020B0503020204020204" pitchFamily="34" charset="-122"/>
                <a:ea typeface="微软雅黑" panose="020B0503020204020204" pitchFamily="34" charset="-122"/>
              </a:rPr>
              <a:t>（</a:t>
            </a:r>
            <a:r>
              <a:rPr lang="en-US" altLang="zh-CN" sz="2000">
                <a:solidFill>
                  <a:schemeClr val="tx1"/>
                </a:solidFill>
                <a:latin typeface="微软雅黑" panose="020B0503020204020204" pitchFamily="34" charset="-122"/>
                <a:ea typeface="微软雅黑" panose="020B0503020204020204" pitchFamily="34" charset="-122"/>
              </a:rPr>
              <a:t>6</a:t>
            </a:r>
            <a:r>
              <a:rPr lang="zh-CN" altLang="zh-CN" sz="2000">
                <a:solidFill>
                  <a:schemeClr val="tx1"/>
                </a:solidFill>
                <a:latin typeface="微软雅黑" panose="020B0503020204020204" pitchFamily="34" charset="-122"/>
                <a:ea typeface="微软雅黑" panose="020B0503020204020204" pitchFamily="34" charset="-122"/>
              </a:rPr>
              <a:t>）继续查找顶点</a:t>
            </a:r>
            <a:r>
              <a:rPr lang="en-US" altLang="zh-CN" sz="2000">
                <a:solidFill>
                  <a:schemeClr val="tx1"/>
                </a:solidFill>
                <a:latin typeface="微软雅黑" panose="020B0503020204020204" pitchFamily="34" charset="-122"/>
                <a:ea typeface="微软雅黑" panose="020B0503020204020204" pitchFamily="34" charset="-122"/>
              </a:rPr>
              <a:t>v</a:t>
            </a:r>
            <a:r>
              <a:rPr lang="zh-CN" altLang="zh-CN" sz="2000">
                <a:solidFill>
                  <a:schemeClr val="tx1"/>
                </a:solidFill>
                <a:latin typeface="微软雅黑" panose="020B0503020204020204" pitchFamily="34" charset="-122"/>
                <a:ea typeface="微软雅黑" panose="020B0503020204020204" pitchFamily="34" charset="-122"/>
              </a:rPr>
              <a:t>的另一个新的邻接顶点</a:t>
            </a:r>
            <a:r>
              <a:rPr lang="en-US" altLang="zh-CN" sz="2000">
                <a:solidFill>
                  <a:schemeClr val="tx1"/>
                </a:solidFill>
                <a:latin typeface="微软雅黑" panose="020B0503020204020204" pitchFamily="34" charset="-122"/>
                <a:ea typeface="微软雅黑" panose="020B0503020204020204" pitchFamily="34" charset="-122"/>
              </a:rPr>
              <a:t>w</a:t>
            </a:r>
            <a:r>
              <a:rPr lang="zh-CN" altLang="zh-CN" sz="2000">
                <a:solidFill>
                  <a:schemeClr val="tx1"/>
                </a:solidFill>
                <a:latin typeface="微软雅黑" panose="020B0503020204020204" pitchFamily="34" charset="-122"/>
                <a:ea typeface="微软雅黑" panose="020B0503020204020204" pitchFamily="34" charset="-122"/>
              </a:rPr>
              <a:t>，转到步骤（</a:t>
            </a:r>
            <a:r>
              <a:rPr lang="en-US" altLang="zh-CN" sz="2000">
                <a:solidFill>
                  <a:schemeClr val="tx1"/>
                </a:solidFill>
                <a:latin typeface="微软雅黑" panose="020B0503020204020204" pitchFamily="34" charset="-122"/>
                <a:ea typeface="微软雅黑" panose="020B0503020204020204" pitchFamily="34" charset="-122"/>
              </a:rPr>
              <a:t>5</a:t>
            </a:r>
            <a:r>
              <a:rPr lang="zh-CN" altLang="zh-CN" sz="2000">
                <a:solidFill>
                  <a:schemeClr val="tx1"/>
                </a:solidFill>
                <a:latin typeface="微软雅黑" panose="020B0503020204020204" pitchFamily="34" charset="-122"/>
                <a:ea typeface="微软雅黑" panose="020B0503020204020204" pitchFamily="34" charset="-122"/>
              </a:rPr>
              <a:t>）。</a:t>
            </a:r>
            <a:endParaRPr lang="zh-CN" altLang="zh-CN" sz="2000">
              <a:solidFill>
                <a:schemeClr val="tx1"/>
              </a:solidFill>
              <a:latin typeface="微软雅黑" panose="020B0503020204020204" pitchFamily="34" charset="-122"/>
              <a:ea typeface="微软雅黑" panose="020B0503020204020204" pitchFamily="34" charset="-122"/>
            </a:endParaRPr>
          </a:p>
          <a:p>
            <a:pPr algn="l"/>
            <a:r>
              <a:rPr lang="en-US" altLang="zh-CN" sz="2000">
                <a:solidFill>
                  <a:schemeClr val="tx1"/>
                </a:solidFill>
                <a:latin typeface="微软雅黑" panose="020B0503020204020204" pitchFamily="34" charset="-122"/>
                <a:ea typeface="微软雅黑" panose="020B0503020204020204" pitchFamily="34" charset="-122"/>
              </a:rPr>
              <a:t>     </a:t>
            </a:r>
            <a:r>
              <a:rPr lang="zh-CN" altLang="zh-CN" sz="2000">
                <a:solidFill>
                  <a:schemeClr val="tx1"/>
                </a:solidFill>
                <a:latin typeface="微软雅黑" panose="020B0503020204020204" pitchFamily="34" charset="-122"/>
                <a:ea typeface="微软雅黑" panose="020B0503020204020204" pitchFamily="34" charset="-122"/>
              </a:rPr>
              <a:t>直到顶点</a:t>
            </a:r>
            <a:r>
              <a:rPr lang="en-US" altLang="zh-CN" sz="2000">
                <a:solidFill>
                  <a:schemeClr val="tx1"/>
                </a:solidFill>
                <a:latin typeface="微软雅黑" panose="020B0503020204020204" pitchFamily="34" charset="-122"/>
                <a:ea typeface="微软雅黑" panose="020B0503020204020204" pitchFamily="34" charset="-122"/>
              </a:rPr>
              <a:t>v</a:t>
            </a:r>
            <a:r>
              <a:rPr lang="zh-CN" altLang="zh-CN" sz="2000">
                <a:solidFill>
                  <a:schemeClr val="tx1"/>
                </a:solidFill>
                <a:latin typeface="微软雅黑" panose="020B0503020204020204" pitchFamily="34" charset="-122"/>
                <a:ea typeface="微软雅黑" panose="020B0503020204020204" pitchFamily="34" charset="-122"/>
              </a:rPr>
              <a:t>的所有未被访问过的邻接点处理完。转到步骤（</a:t>
            </a:r>
            <a:r>
              <a:rPr lang="en-US" altLang="zh-CN" sz="2000">
                <a:solidFill>
                  <a:schemeClr val="tx1"/>
                </a:solidFill>
                <a:latin typeface="微软雅黑" panose="020B0503020204020204" pitchFamily="34" charset="-122"/>
                <a:ea typeface="微软雅黑" panose="020B0503020204020204" pitchFamily="34" charset="-122"/>
              </a:rPr>
              <a:t>2</a:t>
            </a:r>
            <a:r>
              <a:rPr lang="zh-CN" altLang="zh-CN" sz="2000">
                <a:solidFill>
                  <a:schemeClr val="tx1"/>
                </a:solidFill>
                <a:latin typeface="微软雅黑" panose="020B0503020204020204" pitchFamily="34" charset="-122"/>
                <a:ea typeface="微软雅黑" panose="020B0503020204020204" pitchFamily="34" charset="-122"/>
              </a:rPr>
              <a:t>）。</a:t>
            </a:r>
            <a:endParaRPr lang="zh-CN" altLang="zh-CN" sz="20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en-US" smtClean="0"/>
              <a:t>广度优先遍历</a:t>
            </a:r>
            <a:r>
              <a:rPr lang="zh-CN" altLang="zh-CN" smtClean="0"/>
              <a:t>算法</a:t>
            </a:r>
            <a:r>
              <a:rPr lang="zh-CN" altLang="zh-CN"/>
              <a:t>讨论</a:t>
            </a:r>
            <a:endParaRPr lang="zh-CN" altLang="en-US"/>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ea typeface="黑体" panose="02010609060101010101" charset="-122"/>
              </a:rPr>
            </a:fld>
            <a:endParaRPr lang="en-US" altLang="zh-CN">
              <a:ea typeface="黑体" panose="02010609060101010101" charset="-122"/>
            </a:endParaRPr>
          </a:p>
        </p:txBody>
      </p:sp>
      <p:sp>
        <p:nvSpPr>
          <p:cNvPr id="4" name="矩形 3"/>
          <p:cNvSpPr/>
          <p:nvPr/>
        </p:nvSpPr>
        <p:spPr>
          <a:xfrm>
            <a:off x="539552" y="4293096"/>
            <a:ext cx="5069693" cy="2492990"/>
          </a:xfrm>
          <a:prstGeom prst="rect">
            <a:avLst/>
          </a:prstGeom>
          <a:solidFill>
            <a:schemeClr val="bg1">
              <a:lumMod val="95000"/>
            </a:schemeClr>
          </a:solidFill>
        </p:spPr>
        <p:txBody>
          <a:bodyPr wrap="square">
            <a:spAutoFit/>
          </a:bodyPr>
          <a:lstStyle/>
          <a:p>
            <a:pPr algn="l"/>
            <a:r>
              <a:rPr lang="zh-CN" altLang="zh-CN" sz="2400" dirty="0" smtClean="0">
                <a:solidFill>
                  <a:schemeClr val="tx1"/>
                </a:solidFill>
                <a:latin typeface="黑体" panose="02010609060101010101" charset="-122"/>
                <a:ea typeface="黑体" panose="02010609060101010101" charset="-122"/>
              </a:rPr>
              <a:t>广度优先搜索适用</a:t>
            </a:r>
            <a:r>
              <a:rPr lang="zh-CN" altLang="en-US" sz="2400" dirty="0" smtClean="0">
                <a:solidFill>
                  <a:schemeClr val="tx1"/>
                </a:solidFill>
                <a:latin typeface="黑体" panose="02010609060101010101" charset="-122"/>
                <a:ea typeface="黑体" panose="02010609060101010101" charset="-122"/>
              </a:rPr>
              <a:t>情形</a:t>
            </a:r>
            <a:endParaRPr lang="en-US" altLang="zh-CN" sz="2400" dirty="0" smtClean="0">
              <a:solidFill>
                <a:schemeClr val="tx1"/>
              </a:solidFill>
              <a:latin typeface="黑体" panose="02010609060101010101" charset="-122"/>
              <a:ea typeface="黑体" panose="02010609060101010101" charset="-122"/>
            </a:endParaRPr>
          </a:p>
          <a:p>
            <a:pPr marL="342900" indent="-342900" algn="l">
              <a:buFont typeface="Arial" panose="020B0604020202020204" pitchFamily="34" charset="0"/>
              <a:buChar char="•"/>
            </a:pPr>
            <a:r>
              <a:rPr lang="zh-CN" altLang="zh-CN" dirty="0" smtClean="0">
                <a:solidFill>
                  <a:schemeClr val="tx1"/>
                </a:solidFill>
                <a:latin typeface="黑体" panose="02010609060101010101" charset="-122"/>
                <a:ea typeface="黑体" panose="02010609060101010101" charset="-122"/>
              </a:rPr>
              <a:t>子结点数量不多</a:t>
            </a:r>
            <a:endParaRPr lang="en-US" altLang="zh-CN" dirty="0" smtClean="0">
              <a:solidFill>
                <a:schemeClr val="tx1"/>
              </a:solidFill>
              <a:latin typeface="黑体" panose="02010609060101010101" charset="-122"/>
              <a:ea typeface="黑体" panose="02010609060101010101" charset="-122"/>
            </a:endParaRPr>
          </a:p>
          <a:p>
            <a:pPr marL="342900" indent="-342900" algn="l">
              <a:buFont typeface="Arial" panose="020B0604020202020204" pitchFamily="34" charset="0"/>
              <a:buChar char="•"/>
            </a:pPr>
            <a:r>
              <a:rPr lang="zh-CN" altLang="zh-CN" dirty="0" smtClean="0">
                <a:solidFill>
                  <a:schemeClr val="tx1"/>
                </a:solidFill>
                <a:latin typeface="黑体" panose="02010609060101010101" charset="-122"/>
                <a:ea typeface="黑体" panose="02010609060101010101" charset="-122"/>
              </a:rPr>
              <a:t>解答树的层次不太深</a:t>
            </a:r>
            <a:endParaRPr lang="en-US" altLang="zh-CN" dirty="0" smtClean="0">
              <a:solidFill>
                <a:schemeClr val="tx1"/>
              </a:solidFill>
              <a:latin typeface="黑体" panose="02010609060101010101" charset="-122"/>
              <a:ea typeface="黑体" panose="02010609060101010101" charset="-122"/>
            </a:endParaRPr>
          </a:p>
          <a:p>
            <a:pPr marL="342900" indent="-342900" algn="l"/>
            <a:r>
              <a:rPr lang="zh-CN" altLang="zh-CN" sz="2400" dirty="0" smtClean="0">
                <a:solidFill>
                  <a:schemeClr val="tx1"/>
                </a:solidFill>
                <a:latin typeface="黑体" panose="02010609060101010101" charset="-122"/>
                <a:ea typeface="黑体" panose="02010609060101010101" charset="-122"/>
              </a:rPr>
              <a:t>广度优先搜索</a:t>
            </a:r>
            <a:r>
              <a:rPr lang="zh-CN" altLang="en-US" sz="2400" dirty="0" smtClean="0">
                <a:solidFill>
                  <a:schemeClr val="tx1"/>
                </a:solidFill>
                <a:latin typeface="黑体" panose="02010609060101010101" charset="-122"/>
                <a:ea typeface="黑体" panose="02010609060101010101" charset="-122"/>
              </a:rPr>
              <a:t>用途</a:t>
            </a:r>
            <a:endParaRPr lang="en-US" altLang="zh-CN" sz="2400" dirty="0" smtClean="0">
              <a:solidFill>
                <a:schemeClr val="tx1"/>
              </a:solidFill>
              <a:latin typeface="黑体" panose="02010609060101010101" charset="-122"/>
              <a:ea typeface="黑体" panose="02010609060101010101" charset="-122"/>
            </a:endParaRPr>
          </a:p>
          <a:p>
            <a:pPr marL="342900" indent="-342900" algn="l">
              <a:buFont typeface="Arial" panose="020B0604020202020204" pitchFamily="34" charset="0"/>
              <a:buChar char="•"/>
            </a:pPr>
            <a:r>
              <a:rPr lang="zh-CN" altLang="en-US" dirty="0" smtClean="0">
                <a:solidFill>
                  <a:schemeClr val="tx1"/>
                </a:solidFill>
                <a:latin typeface="黑体" panose="02010609060101010101" charset="-122"/>
                <a:ea typeface="黑体" panose="02010609060101010101" charset="-122"/>
              </a:rPr>
              <a:t>求最优解的问题</a:t>
            </a:r>
            <a:endParaRPr lang="en-US" altLang="zh-CN" dirty="0" smtClean="0">
              <a:solidFill>
                <a:schemeClr val="tx1"/>
              </a:solidFill>
              <a:latin typeface="黑体" panose="02010609060101010101" charset="-122"/>
              <a:ea typeface="黑体" panose="02010609060101010101" charset="-122"/>
            </a:endParaRPr>
          </a:p>
          <a:p>
            <a:pPr marL="342900" indent="-342900" algn="l">
              <a:buFont typeface="Arial" panose="020B0604020202020204" pitchFamily="34" charset="0"/>
              <a:buChar char="•"/>
            </a:pPr>
            <a:r>
              <a:rPr lang="zh-CN" altLang="en-US" dirty="0" smtClean="0">
                <a:solidFill>
                  <a:schemeClr val="tx1"/>
                </a:solidFill>
                <a:latin typeface="黑体" panose="02010609060101010101" charset="-122"/>
                <a:ea typeface="黑体" panose="02010609060101010101" charset="-122"/>
              </a:rPr>
              <a:t>给定初始状态找出目标状态或根据初始状态和结束状态找路径</a:t>
            </a:r>
            <a:endParaRPr lang="en-US" altLang="zh-CN" dirty="0" smtClean="0">
              <a:solidFill>
                <a:schemeClr val="tx1"/>
              </a:solidFill>
              <a:latin typeface="黑体" panose="02010609060101010101" charset="-122"/>
              <a:ea typeface="黑体" panose="02010609060101010101" charset="-122"/>
            </a:endParaRPr>
          </a:p>
          <a:p>
            <a:pPr marL="342900" indent="-342900" algn="l"/>
            <a:endParaRPr lang="zh-CN" altLang="zh-CN" dirty="0">
              <a:solidFill>
                <a:schemeClr val="tx1"/>
              </a:solidFill>
              <a:latin typeface="黑体" panose="02010609060101010101" charset="-122"/>
              <a:ea typeface="黑体" panose="02010609060101010101" charset="-122"/>
            </a:endParaRPr>
          </a:p>
        </p:txBody>
      </p:sp>
      <p:sp>
        <p:nvSpPr>
          <p:cNvPr id="27" name="矩形 26"/>
          <p:cNvSpPr/>
          <p:nvPr/>
        </p:nvSpPr>
        <p:spPr>
          <a:xfrm>
            <a:off x="3347864" y="3645024"/>
            <a:ext cx="2031325" cy="646331"/>
          </a:xfrm>
          <a:prstGeom prst="rect">
            <a:avLst/>
          </a:prstGeom>
        </p:spPr>
        <p:txBody>
          <a:bodyPr wrap="none">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搜索点的衍生情形</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zh-CN" altLang="en-US" dirty="0" smtClean="0">
                <a:solidFill>
                  <a:schemeClr val="tx1"/>
                </a:solidFill>
                <a:latin typeface="微软雅黑" panose="020B0503020204020204" pitchFamily="34" charset="-122"/>
                <a:ea typeface="微软雅黑" panose="020B0503020204020204" pitchFamily="34" charset="-122"/>
              </a:rPr>
              <a:t>（解答树）</a:t>
            </a:r>
            <a:endParaRPr lang="zh-CN" altLang="en-US" dirty="0"/>
          </a:p>
        </p:txBody>
      </p:sp>
      <p:grpSp>
        <p:nvGrpSpPr>
          <p:cNvPr id="6" name="组合 5"/>
          <p:cNvGrpSpPr/>
          <p:nvPr/>
        </p:nvGrpSpPr>
        <p:grpSpPr>
          <a:xfrm>
            <a:off x="2428546" y="2060848"/>
            <a:ext cx="3762704" cy="1557645"/>
            <a:chOff x="2843808" y="2829803"/>
            <a:chExt cx="3762704" cy="1557645"/>
          </a:xfrm>
          <a:noFill/>
        </p:grpSpPr>
        <p:sp>
          <p:nvSpPr>
            <p:cNvPr id="5" name="椭圆 4"/>
            <p:cNvSpPr/>
            <p:nvPr/>
          </p:nvSpPr>
          <p:spPr bwMode="auto">
            <a:xfrm>
              <a:off x="4637292" y="2829803"/>
              <a:ext cx="216024" cy="216024"/>
            </a:xfrm>
            <a:prstGeom prst="ellips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Consolas" panose="020B0609020204030204"/>
                <a:ea typeface="隶书" panose="02010509060101010101" pitchFamily="49" charset="-122"/>
              </a:endParaRPr>
            </a:p>
          </p:txBody>
        </p:sp>
        <p:sp>
          <p:nvSpPr>
            <p:cNvPr id="7" name="椭圆 6"/>
            <p:cNvSpPr/>
            <p:nvPr/>
          </p:nvSpPr>
          <p:spPr bwMode="auto">
            <a:xfrm>
              <a:off x="4565284" y="3477875"/>
              <a:ext cx="216024" cy="216024"/>
            </a:xfrm>
            <a:prstGeom prst="ellipse">
              <a:avLst/>
            </a:prstGeom>
            <a:grpFill/>
            <a:ln w="2857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dirty="0" smtClean="0">
                  <a:latin typeface="Consolas" panose="020B0609020204030204"/>
                </a:rPr>
                <a:t>..M..</a:t>
              </a:r>
              <a:endParaRPr kumimoji="0" lang="zh-CN" altLang="en-US" sz="1800" b="0" i="0" u="none" strike="noStrike" cap="none" normalizeH="0" baseline="0" dirty="0" smtClean="0">
                <a:ln>
                  <a:noFill/>
                </a:ln>
                <a:solidFill>
                  <a:srgbClr val="663300"/>
                </a:solidFill>
                <a:effectLst/>
                <a:latin typeface="Consolas" panose="020B0609020204030204"/>
              </a:endParaRPr>
            </a:p>
          </p:txBody>
        </p:sp>
        <p:sp>
          <p:nvSpPr>
            <p:cNvPr id="8" name="椭圆 7"/>
            <p:cNvSpPr/>
            <p:nvPr/>
          </p:nvSpPr>
          <p:spPr bwMode="auto">
            <a:xfrm>
              <a:off x="5868144" y="3477875"/>
              <a:ext cx="216024" cy="216024"/>
            </a:xfrm>
            <a:prstGeom prst="ellips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Consolas" panose="020B0609020204030204"/>
                <a:ea typeface="隶书" panose="02010509060101010101" pitchFamily="49" charset="-122"/>
              </a:endParaRPr>
            </a:p>
          </p:txBody>
        </p:sp>
        <p:cxnSp>
          <p:nvCxnSpPr>
            <p:cNvPr id="10" name="直接连接符 9"/>
            <p:cNvCxnSpPr>
              <a:stCxn id="5" idx="3"/>
              <a:endCxn id="19" idx="7"/>
            </p:cNvCxnSpPr>
            <p:nvPr/>
          </p:nvCxnSpPr>
          <p:spPr bwMode="auto">
            <a:xfrm flipH="1">
              <a:off x="3676268" y="3014191"/>
              <a:ext cx="992660" cy="494749"/>
            </a:xfrm>
            <a:prstGeom prst="lin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a:stCxn id="5" idx="5"/>
              <a:endCxn id="8" idx="0"/>
            </p:cNvCxnSpPr>
            <p:nvPr/>
          </p:nvCxnSpPr>
          <p:spPr bwMode="auto">
            <a:xfrm>
              <a:off x="4821680" y="3014191"/>
              <a:ext cx="1154476" cy="463684"/>
            </a:xfrm>
            <a:prstGeom prst="lin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椭圆 18"/>
            <p:cNvSpPr/>
            <p:nvPr/>
          </p:nvSpPr>
          <p:spPr bwMode="auto">
            <a:xfrm>
              <a:off x="3491880" y="3477304"/>
              <a:ext cx="216024" cy="216024"/>
            </a:xfrm>
            <a:prstGeom prst="ellips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Consolas" panose="020B0609020204030204"/>
                <a:ea typeface="隶书" panose="02010509060101010101" pitchFamily="49" charset="-122"/>
              </a:endParaRPr>
            </a:p>
          </p:txBody>
        </p:sp>
        <p:sp>
          <p:nvSpPr>
            <p:cNvPr id="20" name="椭圆 19"/>
            <p:cNvSpPr/>
            <p:nvPr/>
          </p:nvSpPr>
          <p:spPr bwMode="auto">
            <a:xfrm>
              <a:off x="2843808" y="4125376"/>
              <a:ext cx="216024" cy="216024"/>
            </a:xfrm>
            <a:prstGeom prst="ellips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Consolas" panose="020B0609020204030204"/>
                <a:ea typeface="隶书" panose="02010509060101010101" pitchFamily="49" charset="-122"/>
              </a:endParaRPr>
            </a:p>
          </p:txBody>
        </p:sp>
        <p:sp>
          <p:nvSpPr>
            <p:cNvPr id="21" name="椭圆 20"/>
            <p:cNvSpPr/>
            <p:nvPr/>
          </p:nvSpPr>
          <p:spPr bwMode="auto">
            <a:xfrm>
              <a:off x="3419872" y="4125376"/>
              <a:ext cx="216024" cy="216024"/>
            </a:xfrm>
            <a:prstGeom prst="ellipse">
              <a:avLst/>
            </a:prstGeom>
            <a:grpFill/>
            <a:ln w="2857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mtClean="0">
                  <a:latin typeface="Consolas" panose="020B0609020204030204"/>
                </a:rPr>
                <a:t>..M..</a:t>
              </a:r>
              <a:endParaRPr kumimoji="0" lang="zh-CN" altLang="en-US" sz="1800" b="0" i="0" u="none" strike="noStrike" cap="none" normalizeH="0" baseline="0" smtClean="0">
                <a:ln>
                  <a:noFill/>
                </a:ln>
                <a:solidFill>
                  <a:srgbClr val="663300"/>
                </a:solidFill>
                <a:effectLst/>
                <a:latin typeface="Consolas" panose="020B0609020204030204"/>
              </a:endParaRPr>
            </a:p>
          </p:txBody>
        </p:sp>
        <p:sp>
          <p:nvSpPr>
            <p:cNvPr id="22" name="椭圆 21"/>
            <p:cNvSpPr/>
            <p:nvPr/>
          </p:nvSpPr>
          <p:spPr bwMode="auto">
            <a:xfrm>
              <a:off x="3995936" y="4125376"/>
              <a:ext cx="216024" cy="216024"/>
            </a:xfrm>
            <a:prstGeom prst="ellips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Consolas" panose="020B0609020204030204"/>
                <a:ea typeface="隶书" panose="02010509060101010101" pitchFamily="49" charset="-122"/>
              </a:endParaRPr>
            </a:p>
          </p:txBody>
        </p:sp>
        <p:cxnSp>
          <p:nvCxnSpPr>
            <p:cNvPr id="23" name="直接连接符 22"/>
            <p:cNvCxnSpPr>
              <a:stCxn id="19" idx="3"/>
              <a:endCxn id="20" idx="7"/>
            </p:cNvCxnSpPr>
            <p:nvPr/>
          </p:nvCxnSpPr>
          <p:spPr bwMode="auto">
            <a:xfrm flipH="1">
              <a:off x="3028196" y="3661692"/>
              <a:ext cx="495320" cy="495320"/>
            </a:xfrm>
            <a:prstGeom prst="lin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19" idx="5"/>
              <a:endCxn id="22" idx="0"/>
            </p:cNvCxnSpPr>
            <p:nvPr/>
          </p:nvCxnSpPr>
          <p:spPr bwMode="auto">
            <a:xfrm>
              <a:off x="3676268" y="3661692"/>
              <a:ext cx="427680" cy="463684"/>
            </a:xfrm>
            <a:prstGeom prst="lin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27"/>
            <p:cNvSpPr/>
            <p:nvPr/>
          </p:nvSpPr>
          <p:spPr bwMode="auto">
            <a:xfrm>
              <a:off x="5238360" y="4171424"/>
              <a:ext cx="216024" cy="216024"/>
            </a:xfrm>
            <a:prstGeom prst="ellips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Consolas" panose="020B0609020204030204"/>
                <a:ea typeface="隶书" panose="02010509060101010101" pitchFamily="49" charset="-122"/>
              </a:endParaRPr>
            </a:p>
          </p:txBody>
        </p:sp>
        <p:sp>
          <p:nvSpPr>
            <p:cNvPr id="29" name="椭圆 28"/>
            <p:cNvSpPr/>
            <p:nvPr/>
          </p:nvSpPr>
          <p:spPr bwMode="auto">
            <a:xfrm>
              <a:off x="5814424" y="4171424"/>
              <a:ext cx="216024" cy="216024"/>
            </a:xfrm>
            <a:prstGeom prst="ellipse">
              <a:avLst/>
            </a:prstGeom>
            <a:grpFill/>
            <a:ln w="2857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mtClean="0">
                  <a:latin typeface="Consolas" panose="020B0609020204030204"/>
                </a:rPr>
                <a:t>..M..</a:t>
              </a:r>
              <a:endParaRPr kumimoji="0" lang="zh-CN" altLang="en-US" sz="1800" b="0" i="0" u="none" strike="noStrike" cap="none" normalizeH="0" baseline="0" smtClean="0">
                <a:ln>
                  <a:noFill/>
                </a:ln>
                <a:solidFill>
                  <a:srgbClr val="663300"/>
                </a:solidFill>
                <a:effectLst/>
                <a:latin typeface="Consolas" panose="020B0609020204030204"/>
              </a:endParaRPr>
            </a:p>
          </p:txBody>
        </p:sp>
        <p:sp>
          <p:nvSpPr>
            <p:cNvPr id="30" name="椭圆 29"/>
            <p:cNvSpPr/>
            <p:nvPr/>
          </p:nvSpPr>
          <p:spPr bwMode="auto">
            <a:xfrm>
              <a:off x="6390488" y="4171424"/>
              <a:ext cx="216024" cy="216024"/>
            </a:xfrm>
            <a:prstGeom prst="ellips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663300"/>
                </a:solidFill>
                <a:effectLst/>
                <a:latin typeface="Consolas" panose="020B0609020204030204"/>
                <a:ea typeface="隶书" panose="02010509060101010101" pitchFamily="49" charset="-122"/>
              </a:endParaRPr>
            </a:p>
          </p:txBody>
        </p:sp>
        <p:cxnSp>
          <p:nvCxnSpPr>
            <p:cNvPr id="31" name="直接连接符 30"/>
            <p:cNvCxnSpPr>
              <a:stCxn id="8" idx="3"/>
              <a:endCxn id="28" idx="7"/>
            </p:cNvCxnSpPr>
            <p:nvPr/>
          </p:nvCxnSpPr>
          <p:spPr bwMode="auto">
            <a:xfrm flipH="1">
              <a:off x="5422748" y="3662263"/>
              <a:ext cx="477032" cy="540797"/>
            </a:xfrm>
            <a:prstGeom prst="lin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8" idx="5"/>
              <a:endCxn id="30" idx="0"/>
            </p:cNvCxnSpPr>
            <p:nvPr/>
          </p:nvCxnSpPr>
          <p:spPr bwMode="auto">
            <a:xfrm>
              <a:off x="6052532" y="3662263"/>
              <a:ext cx="445968" cy="509161"/>
            </a:xfrm>
            <a:prstGeom prst="line">
              <a:avLst/>
            </a:prstGeom>
            <a:grp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5" name="矩形 34"/>
          <p:cNvSpPr/>
          <p:nvPr/>
        </p:nvSpPr>
        <p:spPr>
          <a:xfrm>
            <a:off x="6916624" y="2642388"/>
            <a:ext cx="872355" cy="369332"/>
          </a:xfrm>
          <a:prstGeom prst="rect">
            <a:avLst/>
          </a:prstGeom>
        </p:spPr>
        <p:txBody>
          <a:bodyPr wrap="none">
            <a:spAutoFit/>
          </a:bodyPr>
          <a:lstStyle/>
          <a:p>
            <a:r>
              <a:rPr lang="en-US" altLang="zh-CN">
                <a:solidFill>
                  <a:schemeClr val="tx1"/>
                </a:solidFill>
                <a:latin typeface="微软雅黑" panose="020B0503020204020204" pitchFamily="34" charset="-122"/>
                <a:ea typeface="微软雅黑" panose="020B0503020204020204" pitchFamily="34" charset="-122"/>
              </a:rPr>
              <a:t>M</a:t>
            </a:r>
            <a:r>
              <a:rPr lang="zh-CN" altLang="en-US">
                <a:solidFill>
                  <a:schemeClr val="tx1"/>
                </a:solidFill>
                <a:latin typeface="微软雅黑" panose="020B0503020204020204" pitchFamily="34" charset="-122"/>
                <a:ea typeface="微软雅黑" panose="020B0503020204020204" pitchFamily="34" charset="-122"/>
              </a:rPr>
              <a:t>个点</a:t>
            </a: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6" name="矩形 35"/>
          <p:cNvSpPr/>
          <p:nvPr/>
        </p:nvSpPr>
        <p:spPr>
          <a:xfrm>
            <a:off x="6903113" y="3260132"/>
            <a:ext cx="1204176" cy="369332"/>
          </a:xfrm>
          <a:prstGeom prst="rect">
            <a:avLst/>
          </a:prstGeom>
        </p:spPr>
        <p:txBody>
          <a:bodyPr wrap="none">
            <a:spAutoFit/>
          </a:bodyPr>
          <a:lstStyle/>
          <a:p>
            <a:r>
              <a:rPr lang="en-US" altLang="zh-CN" smtClean="0">
                <a:solidFill>
                  <a:schemeClr val="tx1"/>
                </a:solidFill>
                <a:latin typeface="微软雅黑" panose="020B0503020204020204" pitchFamily="34" charset="-122"/>
                <a:ea typeface="微软雅黑" panose="020B0503020204020204" pitchFamily="34" charset="-122"/>
              </a:rPr>
              <a:t>M</a:t>
            </a:r>
            <a:r>
              <a:rPr lang="zh-CN" altLang="en-US" smtClean="0">
                <a:solidFill>
                  <a:schemeClr val="tx1"/>
                </a:solidFill>
                <a:latin typeface="微软雅黑" panose="020B0503020204020204" pitchFamily="34" charset="-122"/>
                <a:ea typeface="微软雅黑" panose="020B0503020204020204" pitchFamily="34" charset="-122"/>
              </a:rPr>
              <a:t>*</a:t>
            </a:r>
            <a:r>
              <a:rPr lang="en-US" altLang="zh-CN" smtClean="0">
                <a:solidFill>
                  <a:schemeClr val="tx1"/>
                </a:solidFill>
                <a:latin typeface="微软雅黑" panose="020B0503020204020204" pitchFamily="34" charset="-122"/>
                <a:ea typeface="微软雅黑" panose="020B0503020204020204" pitchFamily="34" charset="-122"/>
              </a:rPr>
              <a:t>M</a:t>
            </a:r>
            <a:r>
              <a:rPr lang="zh-CN" altLang="en-US" smtClean="0">
                <a:solidFill>
                  <a:schemeClr val="tx1"/>
                </a:solidFill>
                <a:latin typeface="微软雅黑" panose="020B0503020204020204" pitchFamily="34" charset="-122"/>
                <a:ea typeface="微软雅黑" panose="020B0503020204020204" pitchFamily="34" charset="-122"/>
              </a:rPr>
              <a:t>个</a:t>
            </a:r>
            <a:r>
              <a:rPr lang="zh-CN" altLang="en-US">
                <a:solidFill>
                  <a:schemeClr val="tx1"/>
                </a:solidFill>
                <a:latin typeface="微软雅黑" panose="020B0503020204020204" pitchFamily="34" charset="-122"/>
                <a:ea typeface="微软雅黑" panose="020B0503020204020204" pitchFamily="34" charset="-122"/>
              </a:rPr>
              <a:t>点</a:t>
            </a: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6921942" y="2085382"/>
            <a:ext cx="780983" cy="369332"/>
          </a:xfrm>
          <a:prstGeom prst="rect">
            <a:avLst/>
          </a:prstGeom>
        </p:spPr>
        <p:txBody>
          <a:bodyPr wrap="none">
            <a:spAutoFit/>
          </a:bodyPr>
          <a:lstStyle/>
          <a:p>
            <a:r>
              <a:rPr lang="en-US" altLang="zh-CN" smtClean="0">
                <a:solidFill>
                  <a:schemeClr val="tx1"/>
                </a:solidFill>
                <a:latin typeface="微软雅黑" panose="020B0503020204020204" pitchFamily="34" charset="-122"/>
                <a:ea typeface="微软雅黑" panose="020B0503020204020204" pitchFamily="34" charset="-122"/>
              </a:rPr>
              <a:t>1</a:t>
            </a:r>
            <a:r>
              <a:rPr lang="zh-CN" altLang="en-US" smtClean="0">
                <a:solidFill>
                  <a:schemeClr val="tx1"/>
                </a:solidFill>
                <a:latin typeface="微软雅黑" panose="020B0503020204020204" pitchFamily="34" charset="-122"/>
                <a:ea typeface="微软雅黑" panose="020B0503020204020204" pitchFamily="34" charset="-122"/>
              </a:rPr>
              <a:t>个</a:t>
            </a:r>
            <a:r>
              <a:rPr lang="zh-CN" altLang="en-US">
                <a:solidFill>
                  <a:schemeClr val="tx1"/>
                </a:solidFill>
                <a:latin typeface="微软雅黑" panose="020B0503020204020204" pitchFamily="34" charset="-122"/>
                <a:ea typeface="微软雅黑" panose="020B0503020204020204" pitchFamily="34" charset="-122"/>
              </a:rPr>
              <a:t>点</a:t>
            </a: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9" name="AutoShape 2"/>
          <p:cNvSpPr>
            <a:spLocks noChangeArrowheads="1"/>
          </p:cNvSpPr>
          <p:nvPr/>
        </p:nvSpPr>
        <p:spPr bwMode="auto">
          <a:xfrm>
            <a:off x="135400" y="998603"/>
            <a:ext cx="3995936" cy="1437845"/>
          </a:xfrm>
          <a:prstGeom prst="cloudCallout">
            <a:avLst>
              <a:gd name="adj1" fmla="val 56510"/>
              <a:gd name="adj2" fmla="val 38529"/>
            </a:avLst>
          </a:prstGeom>
          <a:solidFill>
            <a:schemeClr val="bg1"/>
          </a:solidFill>
          <a:ln w="12700" cap="rnd">
            <a:solidFill>
              <a:schemeClr val="tx1"/>
            </a:solidFill>
            <a:round/>
          </a:ln>
          <a:effectLst/>
        </p:spPr>
        <p:txBody>
          <a:bodyPr wrap="none"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lnSpc>
                <a:spcPct val="40000"/>
              </a:lnSpc>
              <a:spcBef>
                <a:spcPct val="50000"/>
              </a:spcBef>
              <a:buClrTx/>
              <a:buFontTx/>
              <a:buNone/>
            </a:pPr>
            <a:r>
              <a:rPr lang="zh-CN" altLang="en-US" sz="1800" b="0" dirty="0" smtClean="0">
                <a:latin typeface="黑体" panose="02010609060101010101" charset="-122"/>
                <a:ea typeface="黑体" panose="02010609060101010101" charset="-122"/>
              </a:rPr>
              <a:t>假设</a:t>
            </a:r>
            <a:endParaRPr lang="en-US" altLang="zh-CN" sz="1800" b="0" dirty="0" smtClean="0">
              <a:latin typeface="黑体" panose="02010609060101010101" charset="-122"/>
              <a:ea typeface="黑体" panose="02010609060101010101" charset="-122"/>
            </a:endParaRPr>
          </a:p>
          <a:p>
            <a:pPr algn="ctr">
              <a:lnSpc>
                <a:spcPct val="40000"/>
              </a:lnSpc>
              <a:spcBef>
                <a:spcPct val="50000"/>
              </a:spcBef>
              <a:buClrTx/>
              <a:buFontTx/>
              <a:buNone/>
            </a:pPr>
            <a:r>
              <a:rPr lang="zh-CN" altLang="en-US" sz="1800" b="0" dirty="0" smtClean="0">
                <a:latin typeface="黑体" panose="02010609060101010101" charset="-122"/>
                <a:ea typeface="黑体" panose="02010609060101010101" charset="-122"/>
              </a:rPr>
              <a:t>一</a:t>
            </a:r>
            <a:r>
              <a:rPr lang="zh-CN" altLang="en-US" sz="1800" b="0" dirty="0">
                <a:latin typeface="黑体" panose="02010609060101010101" charset="-122"/>
                <a:ea typeface="黑体" panose="02010609060101010101" charset="-122"/>
              </a:rPr>
              <a:t>个结点衍生出来</a:t>
            </a:r>
            <a:r>
              <a:rPr lang="zh-CN" altLang="en-US" sz="1800" b="0" dirty="0" smtClean="0">
                <a:latin typeface="黑体" panose="02010609060101010101" charset="-122"/>
                <a:ea typeface="黑体" panose="02010609060101010101" charset="-122"/>
              </a:rPr>
              <a:t>的</a:t>
            </a:r>
            <a:endParaRPr lang="en-US" altLang="zh-CN" sz="1800" b="0" dirty="0" smtClean="0">
              <a:latin typeface="黑体" panose="02010609060101010101" charset="-122"/>
              <a:ea typeface="黑体" panose="02010609060101010101" charset="-122"/>
            </a:endParaRPr>
          </a:p>
          <a:p>
            <a:pPr algn="ctr">
              <a:lnSpc>
                <a:spcPct val="40000"/>
              </a:lnSpc>
              <a:spcBef>
                <a:spcPct val="50000"/>
              </a:spcBef>
              <a:buClrTx/>
              <a:buFontTx/>
              <a:buNone/>
            </a:pPr>
            <a:r>
              <a:rPr lang="zh-CN" altLang="en-US" sz="1800" b="0" dirty="0" smtClean="0">
                <a:latin typeface="黑体" panose="02010609060101010101" charset="-122"/>
                <a:ea typeface="黑体" panose="02010609060101010101" charset="-122"/>
              </a:rPr>
              <a:t>相邻结点平均个数</a:t>
            </a:r>
            <a:r>
              <a:rPr lang="zh-CN" altLang="en-US" sz="1800" b="0" dirty="0">
                <a:latin typeface="黑体" panose="02010609060101010101" charset="-122"/>
                <a:ea typeface="黑体" panose="02010609060101010101" charset="-122"/>
              </a:rPr>
              <a:t>是</a:t>
            </a:r>
            <a:r>
              <a:rPr lang="en-US" altLang="zh-CN" sz="1800" b="0" dirty="0">
                <a:latin typeface="黑体" panose="02010609060101010101" charset="-122"/>
                <a:ea typeface="黑体" panose="02010609060101010101" charset="-122"/>
              </a:rPr>
              <a:t>M</a:t>
            </a:r>
            <a:r>
              <a:rPr lang="zh-CN" altLang="en-US" sz="1800" b="0" dirty="0">
                <a:latin typeface="黑体" panose="02010609060101010101" charset="-122"/>
                <a:ea typeface="黑体" panose="02010609060101010101" charset="-122"/>
              </a:rPr>
              <a:t>个</a:t>
            </a:r>
            <a:endParaRPr lang="zh-CN" altLang="en-US" sz="1800" b="0" dirty="0">
              <a:latin typeface="黑体" panose="02010609060101010101" charset="-122"/>
              <a:ea typeface="黑体" panose="02010609060101010101" charset="-122"/>
            </a:endParaRPr>
          </a:p>
        </p:txBody>
      </p:sp>
      <p:sp>
        <p:nvSpPr>
          <p:cNvPr id="40" name="AutoShape 2"/>
          <p:cNvSpPr>
            <a:spLocks noChangeArrowheads="1"/>
          </p:cNvSpPr>
          <p:nvPr/>
        </p:nvSpPr>
        <p:spPr bwMode="auto">
          <a:xfrm>
            <a:off x="6084168" y="3861048"/>
            <a:ext cx="2255601" cy="982068"/>
          </a:xfrm>
          <a:prstGeom prst="cloudCallout">
            <a:avLst>
              <a:gd name="adj1" fmla="val -46856"/>
              <a:gd name="adj2" fmla="val -74804"/>
            </a:avLst>
          </a:prstGeom>
          <a:solidFill>
            <a:schemeClr val="bg1"/>
          </a:solidFill>
          <a:ln w="12700" cap="rnd">
            <a:solidFill>
              <a:schemeClr val="tx1"/>
            </a:solidFill>
            <a:round/>
          </a:ln>
          <a:effectLst/>
        </p:spPr>
        <p:txBody>
          <a:bodyPr wrap="none"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lnSpc>
                <a:spcPct val="40000"/>
              </a:lnSpc>
              <a:spcBef>
                <a:spcPct val="50000"/>
              </a:spcBef>
              <a:buClrTx/>
              <a:buFontTx/>
              <a:buNone/>
            </a:pPr>
            <a:r>
              <a:rPr lang="zh-CN" altLang="en-US" sz="1800" b="0" dirty="0" smtClean="0">
                <a:latin typeface="黑体" panose="02010609060101010101" charset="-122"/>
                <a:ea typeface="黑体" panose="02010609060101010101" charset="-122"/>
              </a:rPr>
              <a:t>搜索</a:t>
            </a:r>
            <a:r>
              <a:rPr lang="zh-CN" altLang="en-US" sz="1800" dirty="0" smtClean="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队列</a:t>
            </a:r>
            <a:r>
              <a:rPr lang="zh-CN" altLang="en-US" sz="1800" b="0" dirty="0" smtClean="0">
                <a:latin typeface="黑体" panose="02010609060101010101" charset="-122"/>
                <a:ea typeface="黑体" panose="02010609060101010101" charset="-122"/>
              </a:rPr>
              <a:t>空间</a:t>
            </a:r>
            <a:endParaRPr lang="en-US" altLang="zh-CN" sz="1800" b="0" dirty="0" smtClean="0">
              <a:latin typeface="黑体" panose="02010609060101010101" charset="-122"/>
              <a:ea typeface="黑体" panose="02010609060101010101" charset="-122"/>
            </a:endParaRPr>
          </a:p>
          <a:p>
            <a:pPr algn="ctr">
              <a:lnSpc>
                <a:spcPct val="40000"/>
              </a:lnSpc>
              <a:spcBef>
                <a:spcPct val="50000"/>
              </a:spcBef>
              <a:buClrTx/>
              <a:buFontTx/>
              <a:buNone/>
            </a:pPr>
            <a:r>
              <a:rPr lang="zh-CN" altLang="en-US" sz="1800" b="0" dirty="0" smtClean="0">
                <a:latin typeface="黑体" panose="02010609060101010101" charset="-122"/>
                <a:ea typeface="黑体" panose="02010609060101010101" charset="-122"/>
              </a:rPr>
              <a:t>容易溢出</a:t>
            </a:r>
            <a:endParaRPr lang="zh-CN" altLang="en-US" sz="1800" b="0" dirty="0">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grpId="1"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blinds(horizontal)">
                                      <p:cBhvr>
                                        <p:cTn id="20" dur="500"/>
                                        <p:tgtEl>
                                          <p:spTgt spid="35"/>
                                        </p:tgtEl>
                                      </p:cBhvr>
                                    </p:animEffect>
                                  </p:childTnLst>
                                </p:cTn>
                              </p:par>
                              <p:par>
                                <p:cTn id="21" presetID="3" presetClass="entr" presetSubtype="1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linds(horizontal)">
                                      <p:cBhvr>
                                        <p:cTn id="23" dur="500"/>
                                        <p:tgtEl>
                                          <p:spTgt spid="37"/>
                                        </p:tgtEl>
                                      </p:cBhvr>
                                    </p:animEffect>
                                  </p:childTnLst>
                                </p:cTn>
                              </p:par>
                              <p:par>
                                <p:cTn id="24" presetID="3" presetClass="entr" presetSubtype="10" fill="hold" grpId="1"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blinds(horizontal)">
                                      <p:cBhvr>
                                        <p:cTn id="26" dur="500"/>
                                        <p:tgtEl>
                                          <p:spTgt spid="3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blinds(horizontal)">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
                                            <p:bg/>
                                          </p:spTgt>
                                        </p:tgtEl>
                                        <p:attrNameLst>
                                          <p:attrName>style.visibility</p:attrName>
                                        </p:attrNameLst>
                                      </p:cBhvr>
                                      <p:to>
                                        <p:strVal val="visible"/>
                                      </p:to>
                                    </p:set>
                                    <p:animEffect transition="in" filter="blinds(horizontal)">
                                      <p:cBhvr>
                                        <p:cTn id="34" dur="500"/>
                                        <p:tgtEl>
                                          <p:spTgt spid="4">
                                            <p:bg/>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blinds(horizontal)">
                                      <p:cBhvr>
                                        <p:cTn id="39" dur="500"/>
                                        <p:tgtEl>
                                          <p:spTgt spid="4">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
                                            <p:txEl>
                                              <p:pRg st="1" end="1"/>
                                            </p:txEl>
                                          </p:spTgt>
                                        </p:tgtEl>
                                        <p:attrNameLst>
                                          <p:attrName>style.visibility</p:attrName>
                                        </p:attrNameLst>
                                      </p:cBhvr>
                                      <p:to>
                                        <p:strVal val="visible"/>
                                      </p:to>
                                    </p:set>
                                    <p:animEffect transition="in" filter="blinds(horizontal)">
                                      <p:cBhvr>
                                        <p:cTn id="44" dur="500"/>
                                        <p:tgtEl>
                                          <p:spTgt spid="4">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Effect transition="in" filter="blinds(horizontal)">
                                      <p:cBhvr>
                                        <p:cTn id="49" dur="500"/>
                                        <p:tgtEl>
                                          <p:spTgt spid="4">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animEffect transition="in" filter="blinds(horizontal)">
                                      <p:cBhvr>
                                        <p:cTn id="54" dur="500"/>
                                        <p:tgtEl>
                                          <p:spTgt spid="4">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animEffect transition="in" filter="blinds(horizontal)">
                                      <p:cBhvr>
                                        <p:cTn id="59" dur="500"/>
                                        <p:tgtEl>
                                          <p:spTgt spid="4">
                                            <p:txEl>
                                              <p:pRg st="4" end="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
                                            <p:txEl>
                                              <p:pRg st="5" end="5"/>
                                            </p:txEl>
                                          </p:spTgt>
                                        </p:tgtEl>
                                        <p:attrNameLst>
                                          <p:attrName>style.visibility</p:attrName>
                                        </p:attrNameLst>
                                      </p:cBhvr>
                                      <p:to>
                                        <p:strVal val="visible"/>
                                      </p:to>
                                    </p:set>
                                    <p:animEffect transition="in" filter="blinds(horizontal)">
                                      <p:cBhvr>
                                        <p:cTn id="6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P spid="35" grpId="0"/>
      <p:bldP spid="35" grpId="1"/>
      <p:bldP spid="36" grpId="0"/>
      <p:bldP spid="36" grpId="1"/>
      <p:bldP spid="37" grpId="0"/>
      <p:bldP spid="37" grpId="1"/>
      <p:bldP spid="4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736726"/>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6.5 </a:t>
            </a:r>
            <a:r>
              <a:rPr lang="zh-CN" altLang="en-US">
                <a:solidFill>
                  <a:schemeClr val="tx2">
                    <a:lumMod val="90000"/>
                    <a:lumOff val="10000"/>
                  </a:schemeClr>
                </a:solidFill>
                <a:latin typeface="黑体" panose="02010609060101010101" charset="-122"/>
                <a:ea typeface="黑体" panose="02010609060101010101" charset="-122"/>
                <a:cs typeface="+mj-cs"/>
              </a:rPr>
              <a:t>图</a:t>
            </a:r>
            <a:r>
              <a:rPr lang="zh-CN" altLang="en-US" smtClean="0">
                <a:solidFill>
                  <a:schemeClr val="tx2">
                    <a:lumMod val="90000"/>
                    <a:lumOff val="10000"/>
                  </a:schemeClr>
                </a:solidFill>
                <a:latin typeface="黑体" panose="02010609060101010101" charset="-122"/>
                <a:ea typeface="黑体" panose="02010609060101010101" charset="-122"/>
                <a:cs typeface="+mj-cs"/>
              </a:rPr>
              <a:t>的遍历</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6.5.1</a:t>
            </a:r>
            <a:endParaRPr lang="en-US"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6.5.2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65000"/>
                  </a:schemeClr>
                </a:solidFill>
              </a:rPr>
              <a:t>图的广度优先遍历</a:t>
            </a:r>
            <a:endParaRPr lang="zh-CN" altLang="zh-CN" sz="2400">
              <a:solidFill>
                <a:schemeClr val="bg1">
                  <a:lumMod val="6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图</a:t>
            </a:r>
            <a:r>
              <a:rPr lang="zh-CN" altLang="en-US" sz="2400" smtClean="0">
                <a:solidFill>
                  <a:schemeClr val="tx1"/>
                </a:solidFill>
              </a:rPr>
              <a:t>的深度</a:t>
            </a:r>
            <a:r>
              <a:rPr lang="zh-CN" altLang="en-US" sz="2400">
                <a:solidFill>
                  <a:schemeClr val="tx1"/>
                </a:solidFill>
              </a:rPr>
              <a:t>优先遍历</a:t>
            </a:r>
            <a:endParaRPr lang="zh-CN" altLang="zh-CN" sz="2400">
              <a:solidFill>
                <a:schemeClr val="tx1"/>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bg1">
                    <a:lumMod val="65000"/>
                  </a:schemeClr>
                </a:solidFill>
                <a:latin typeface="黑体" panose="02010609060101010101" charset="-122"/>
                <a:ea typeface="黑体" panose="02010609060101010101" charset="-122"/>
                <a:cs typeface="Verdana" panose="020B0604030504040204" pitchFamily="34" charset="0"/>
              </a:rPr>
              <a:t>6.5.3</a:t>
            </a:r>
            <a:endParaRPr lang="en-US" sz="2400" b="1" i="1" kern="0" dirty="0">
              <a:solidFill>
                <a:schemeClr val="bg1">
                  <a:lumMod val="65000"/>
                </a:schemeClr>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65000"/>
                  </a:schemeClr>
                </a:solidFill>
              </a:rPr>
              <a:t>图</a:t>
            </a:r>
            <a:r>
              <a:rPr lang="zh-CN" altLang="en-US" sz="2400" smtClean="0">
                <a:solidFill>
                  <a:schemeClr val="bg1">
                    <a:lumMod val="65000"/>
                  </a:schemeClr>
                </a:solidFill>
              </a:rPr>
              <a:t>的遍历小结</a:t>
            </a:r>
            <a:endParaRPr lang="zh-CN" altLang="zh-CN" sz="2400">
              <a:solidFill>
                <a:schemeClr val="bg1">
                  <a:lumMod val="65000"/>
                </a:schemeClr>
              </a:solidFill>
            </a:endParaRPr>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402144"/>
            <a:ext cx="8722309" cy="584775"/>
          </a:xfrm>
        </p:spPr>
        <p:txBody>
          <a:bodyPr/>
          <a:lstStyle/>
          <a:p>
            <a:r>
              <a:rPr lang="zh-CN" altLang="zh-CN" sz="3200"/>
              <a:t>图的深度优先遍历</a:t>
            </a:r>
            <a:endParaRPr lang="zh-CN" altLang="en-US" sz="3200"/>
          </a:p>
        </p:txBody>
      </p:sp>
      <p:sp>
        <p:nvSpPr>
          <p:cNvPr id="3" name="页脚占位符 2"/>
          <p:cNvSpPr>
            <a:spLocks noGrp="1"/>
          </p:cNvSpPr>
          <p:nvPr>
            <p:ph type="ftr" sz="quarter" idx="10"/>
          </p:nvPr>
        </p:nvSpPr>
        <p:spPr/>
        <p:txBody>
          <a:bodyPr/>
          <a:lstStyle/>
          <a:p>
            <a:pPr>
              <a:defRPr/>
            </a:pPr>
            <a:fld id="{C6AA2750-A8C6-471F-A223-4C918A837486}" type="slidenum">
              <a:rPr lang="zh-CN" altLang="en-US" smtClean="0">
                <a:latin typeface="微软雅黑" panose="020B0503020204020204" pitchFamily="34" charset="-122"/>
                <a:ea typeface="微软雅黑" panose="020B0503020204020204" pitchFamily="34" charset="-122"/>
              </a:rPr>
            </a:fld>
            <a:endParaRPr lang="en-US" altLang="zh-CN">
              <a:latin typeface="微软雅黑" panose="020B0503020204020204" pitchFamily="34" charset="-122"/>
              <a:ea typeface="微软雅黑" panose="020B0503020204020204" pitchFamily="34" charset="-122"/>
            </a:endParaRPr>
          </a:p>
        </p:txBody>
      </p:sp>
      <p:sp>
        <p:nvSpPr>
          <p:cNvPr id="39" name="Rectangle 2"/>
          <p:cNvSpPr>
            <a:spLocks noChangeArrowheads="1"/>
          </p:cNvSpPr>
          <p:nvPr/>
        </p:nvSpPr>
        <p:spPr bwMode="auto">
          <a:xfrm>
            <a:off x="4479634"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Consolas" panose="020B0609020204030204"/>
            </a:endParaRPr>
          </a:p>
        </p:txBody>
      </p:sp>
      <p:sp>
        <p:nvSpPr>
          <p:cNvPr id="75" name="矩形 74"/>
          <p:cNvSpPr/>
          <p:nvPr/>
        </p:nvSpPr>
        <p:spPr bwMode="auto">
          <a:xfrm>
            <a:off x="5074864" y="1772816"/>
            <a:ext cx="3138672" cy="669665"/>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2400" b="1" smtClean="0">
                <a:solidFill>
                  <a:schemeClr val="tx1"/>
                </a:solidFill>
                <a:latin typeface="微软雅黑" panose="020B0503020204020204" pitchFamily="34" charset="-122"/>
                <a:ea typeface="微软雅黑" panose="020B0503020204020204" pitchFamily="34" charset="-122"/>
              </a:rPr>
              <a:t>深</a:t>
            </a:r>
            <a:r>
              <a:rPr kumimoji="0" lang="zh-CN" altLang="en-US"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度优先的抓取顺序</a:t>
            </a:r>
            <a:endParaRPr kumimoji="0" lang="en-US" altLang="zh-CN"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8" name="矩形 77"/>
          <p:cNvSpPr/>
          <p:nvPr/>
        </p:nvSpPr>
        <p:spPr>
          <a:xfrm>
            <a:off x="5201736" y="2521367"/>
            <a:ext cx="1094501" cy="1477328"/>
          </a:xfrm>
          <a:prstGeom prst="rect">
            <a:avLst/>
          </a:prstGeom>
        </p:spPr>
        <p:txBody>
          <a:bodyPr>
            <a:spAutoFit/>
          </a:bodyPr>
          <a:lstStyle/>
          <a:p>
            <a:pPr algn="l"/>
            <a:r>
              <a:rPr lang="en-US" altLang="zh-CN" b="1" dirty="0">
                <a:solidFill>
                  <a:schemeClr val="tx1"/>
                </a:solidFill>
                <a:latin typeface="微软雅黑" panose="020B0503020204020204" pitchFamily="34" charset="-122"/>
                <a:ea typeface="微软雅黑" panose="020B0503020204020204" pitchFamily="34" charset="-122"/>
              </a:rPr>
              <a:t>A-F-G</a:t>
            </a:r>
            <a:endParaRPr lang="en-US" altLang="zh-CN" b="1" dirty="0">
              <a:solidFill>
                <a:schemeClr val="tx1"/>
              </a:solidFill>
              <a:latin typeface="微软雅黑" panose="020B0503020204020204" pitchFamily="34" charset="-122"/>
              <a:ea typeface="微软雅黑" panose="020B0503020204020204" pitchFamily="34" charset="-122"/>
            </a:endParaRPr>
          </a:p>
          <a:p>
            <a:pPr algn="l"/>
            <a:r>
              <a:rPr lang="en-US" altLang="zh-CN" b="1" dirty="0">
                <a:solidFill>
                  <a:schemeClr val="tx1"/>
                </a:solidFill>
                <a:latin typeface="微软雅黑" panose="020B0503020204020204" pitchFamily="34" charset="-122"/>
                <a:ea typeface="微软雅黑" panose="020B0503020204020204" pitchFamily="34" charset="-122"/>
              </a:rPr>
              <a:t>E-H-I</a:t>
            </a:r>
            <a:endParaRPr lang="en-US" altLang="zh-CN" b="1" dirty="0">
              <a:solidFill>
                <a:schemeClr val="tx1"/>
              </a:solidFill>
              <a:latin typeface="微软雅黑" panose="020B0503020204020204" pitchFamily="34" charset="-122"/>
              <a:ea typeface="微软雅黑" panose="020B0503020204020204" pitchFamily="34" charset="-122"/>
            </a:endParaRPr>
          </a:p>
          <a:p>
            <a:pPr algn="l"/>
            <a:r>
              <a:rPr lang="en-US" altLang="zh-CN" b="1" dirty="0">
                <a:solidFill>
                  <a:schemeClr val="tx1"/>
                </a:solidFill>
                <a:latin typeface="微软雅黑" panose="020B0503020204020204" pitchFamily="34" charset="-122"/>
                <a:ea typeface="微软雅黑" panose="020B0503020204020204" pitchFamily="34" charset="-122"/>
              </a:rPr>
              <a:t>B</a:t>
            </a:r>
            <a:endParaRPr lang="en-US" altLang="zh-CN" b="1" dirty="0">
              <a:solidFill>
                <a:schemeClr val="tx1"/>
              </a:solidFill>
              <a:latin typeface="微软雅黑" panose="020B0503020204020204" pitchFamily="34" charset="-122"/>
              <a:ea typeface="微软雅黑" panose="020B0503020204020204" pitchFamily="34" charset="-122"/>
            </a:endParaRPr>
          </a:p>
          <a:p>
            <a:pPr algn="l"/>
            <a:r>
              <a:rPr lang="en-US" altLang="zh-CN" b="1" dirty="0">
                <a:solidFill>
                  <a:schemeClr val="tx1"/>
                </a:solidFill>
                <a:latin typeface="微软雅黑" panose="020B0503020204020204" pitchFamily="34" charset="-122"/>
                <a:ea typeface="微软雅黑" panose="020B0503020204020204" pitchFamily="34" charset="-122"/>
              </a:rPr>
              <a:t>C</a:t>
            </a:r>
            <a:endParaRPr lang="en-US" altLang="zh-CN" b="1" dirty="0">
              <a:solidFill>
                <a:schemeClr val="tx1"/>
              </a:solidFill>
              <a:latin typeface="微软雅黑" panose="020B0503020204020204" pitchFamily="34" charset="-122"/>
              <a:ea typeface="微软雅黑" panose="020B0503020204020204" pitchFamily="34" charset="-122"/>
            </a:endParaRPr>
          </a:p>
          <a:p>
            <a:pPr algn="l"/>
            <a:r>
              <a:rPr lang="en-US" altLang="zh-CN" b="1" dirty="0">
                <a:solidFill>
                  <a:schemeClr val="tx1"/>
                </a:solidFill>
                <a:latin typeface="微软雅黑" panose="020B0503020204020204" pitchFamily="34" charset="-122"/>
                <a:ea typeface="微软雅黑" panose="020B0503020204020204" pitchFamily="34" charset="-122"/>
              </a:rPr>
              <a:t>D</a:t>
            </a:r>
            <a:endParaRPr lang="en-US" altLang="zh-CN" b="1" dirty="0">
              <a:solidFill>
                <a:schemeClr val="tx1"/>
              </a:solidFill>
              <a:latin typeface="微软雅黑" panose="020B0503020204020204" pitchFamily="34" charset="-122"/>
              <a:ea typeface="微软雅黑" panose="020B0503020204020204" pitchFamily="34" charset="-122"/>
            </a:endParaRPr>
          </a:p>
        </p:txBody>
      </p:sp>
      <p:sp>
        <p:nvSpPr>
          <p:cNvPr id="80" name="矩形 79"/>
          <p:cNvSpPr/>
          <p:nvPr/>
        </p:nvSpPr>
        <p:spPr>
          <a:xfrm>
            <a:off x="1780268" y="1289313"/>
            <a:ext cx="5772734" cy="461665"/>
          </a:xfrm>
          <a:prstGeom prst="rect">
            <a:avLst/>
          </a:prstGeom>
          <a:noFill/>
          <a:ln w="2857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0000" tIns="46800" rIns="90000" bIns="46800" numCol="1" spcCol="0" rtlCol="0" fromWordArt="0" anchor="ctr" anchorCtr="0" forceAA="0" compatLnSpc="1">
            <a:noAutofit/>
          </a:bodyPr>
          <a:lstStyle/>
          <a:p>
            <a:pPr algn="l"/>
            <a:r>
              <a:rPr lang="zh-CN" altLang="zh-CN" sz="2000" b="1">
                <a:solidFill>
                  <a:schemeClr val="tx2">
                    <a:lumMod val="60000"/>
                    <a:lumOff val="40000"/>
                  </a:schemeClr>
                </a:solidFill>
                <a:latin typeface="微软雅黑" panose="020B0503020204020204" pitchFamily="34" charset="-122"/>
                <a:ea typeface="微软雅黑" panose="020B0503020204020204" pitchFamily="34" charset="-122"/>
              </a:rPr>
              <a:t>网络爬虫的搜索</a:t>
            </a:r>
            <a:r>
              <a:rPr lang="zh-CN" altLang="en-US" sz="2000" b="1">
                <a:solidFill>
                  <a:schemeClr val="tx2">
                    <a:lumMod val="60000"/>
                    <a:lumOff val="40000"/>
                  </a:schemeClr>
                </a:solidFill>
                <a:latin typeface="微软雅黑" panose="020B0503020204020204" pitchFamily="34" charset="-122"/>
                <a:ea typeface="微软雅黑" panose="020B0503020204020204" pitchFamily="34" charset="-122"/>
              </a:rPr>
              <a:t>策略</a:t>
            </a:r>
            <a:r>
              <a:rPr lang="en-US" altLang="zh-CN" sz="2000" b="1">
                <a:solidFill>
                  <a:schemeClr val="tx2">
                    <a:lumMod val="60000"/>
                    <a:lumOff val="40000"/>
                  </a:schemeClr>
                </a:solidFill>
                <a:latin typeface="微软雅黑" panose="020B0503020204020204" pitchFamily="34" charset="-122"/>
                <a:ea typeface="微软雅黑" panose="020B0503020204020204" pitchFamily="34" charset="-122"/>
              </a:rPr>
              <a:t>——</a:t>
            </a:r>
            <a:r>
              <a:rPr lang="zh-CN" altLang="zh-CN" sz="2000" b="1">
                <a:solidFill>
                  <a:schemeClr val="tx2">
                    <a:lumMod val="60000"/>
                    <a:lumOff val="40000"/>
                  </a:schemeClr>
                </a:solidFill>
                <a:latin typeface="微软雅黑" panose="020B0503020204020204" pitchFamily="34" charset="-122"/>
                <a:ea typeface="微软雅黑" panose="020B0503020204020204" pitchFamily="34" charset="-122"/>
              </a:rPr>
              <a:t>无遗漏且不重复</a:t>
            </a:r>
            <a:endParaRPr lang="zh-CN" altLang="en-US" sz="2000" b="1">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825935" y="4218372"/>
            <a:ext cx="3778513" cy="2031325"/>
          </a:xfrm>
          <a:prstGeom prst="rect">
            <a:avLst/>
          </a:prstGeom>
        </p:spPr>
        <p:txBody>
          <a:bodyPr>
            <a:spAutoFit/>
          </a:bodyPr>
          <a:lstStyle/>
          <a:p>
            <a:pPr algn="l"/>
            <a:r>
              <a:rPr lang="zh-CN" altLang="zh-CN" dirty="0">
                <a:solidFill>
                  <a:schemeClr val="tx1"/>
                </a:solidFill>
                <a:latin typeface="微软雅黑" panose="020B0503020204020204" pitchFamily="34" charset="-122"/>
                <a:ea typeface="微软雅黑" panose="020B0503020204020204" pitchFamily="34" charset="-122"/>
              </a:rPr>
              <a:t>图的深度优先搜索，类似于树的先序遍历，所遵循的搜索策略是尽可能</a:t>
            </a:r>
            <a:r>
              <a:rPr lang="en-US" altLang="zh-CN" dirty="0">
                <a:solidFill>
                  <a:schemeClr val="tx1"/>
                </a:solidFill>
                <a:latin typeface="微软雅黑" panose="020B0503020204020204" pitchFamily="34" charset="-122"/>
                <a:ea typeface="微软雅黑" panose="020B0503020204020204" pitchFamily="34" charset="-122"/>
              </a:rPr>
              <a:t>“</a:t>
            </a:r>
            <a:r>
              <a:rPr lang="zh-CN" altLang="zh-CN" dirty="0">
                <a:solidFill>
                  <a:schemeClr val="tx1"/>
                </a:solidFill>
                <a:latin typeface="微软雅黑" panose="020B0503020204020204" pitchFamily="34" charset="-122"/>
                <a:ea typeface="微软雅黑" panose="020B0503020204020204" pitchFamily="34" charset="-122"/>
              </a:rPr>
              <a:t>深</a:t>
            </a:r>
            <a:r>
              <a:rPr lang="en-US" altLang="zh-CN" dirty="0">
                <a:solidFill>
                  <a:schemeClr val="tx1"/>
                </a:solidFill>
                <a:latin typeface="微软雅黑" panose="020B0503020204020204" pitchFamily="34" charset="-122"/>
                <a:ea typeface="微软雅黑" panose="020B0503020204020204" pitchFamily="34" charset="-122"/>
              </a:rPr>
              <a:t>”</a:t>
            </a:r>
            <a:r>
              <a:rPr lang="zh-CN" altLang="zh-CN" dirty="0">
                <a:solidFill>
                  <a:schemeClr val="tx1"/>
                </a:solidFill>
                <a:latin typeface="微软雅黑" panose="020B0503020204020204" pitchFamily="34" charset="-122"/>
                <a:ea typeface="微软雅黑" panose="020B0503020204020204" pitchFamily="34" charset="-122"/>
              </a:rPr>
              <a:t>地搜索图</a:t>
            </a:r>
            <a:r>
              <a:rPr lang="zh-CN" altLang="zh-CN"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pPr algn="l"/>
            <a:r>
              <a:rPr lang="zh-CN" altLang="zh-CN" dirty="0">
                <a:solidFill>
                  <a:schemeClr val="tx1"/>
                </a:solidFill>
                <a:latin typeface="微软雅黑" panose="020B0503020204020204" pitchFamily="34" charset="-122"/>
                <a:ea typeface="微软雅黑" panose="020B0503020204020204" pitchFamily="34" charset="-122"/>
              </a:rPr>
              <a:t>如果它还有以此为起点而未探测到的边，就沿此边继续探寻下去</a:t>
            </a:r>
            <a:r>
              <a:rPr lang="zh-CN" altLang="zh-CN" dirty="0" smtClean="0">
                <a:solidFill>
                  <a:schemeClr val="tx1"/>
                </a:solidFill>
                <a:latin typeface="微软雅黑" panose="020B0503020204020204" pitchFamily="34" charset="-122"/>
                <a:ea typeface="微软雅黑" panose="020B0503020204020204" pitchFamily="34" charset="-122"/>
              </a:rPr>
              <a:t>。</a:t>
            </a:r>
            <a:r>
              <a:rPr lang="zh-CN" altLang="zh-CN" dirty="0">
                <a:solidFill>
                  <a:schemeClr val="tx1"/>
                </a:solidFill>
                <a:latin typeface="微软雅黑" panose="020B0503020204020204" pitchFamily="34" charset="-122"/>
                <a:ea typeface="微软雅黑" panose="020B0503020204020204" pitchFamily="34" charset="-122"/>
              </a:rPr>
              <a:t>一直进行到已发现从源节点可达的所有节点为止</a:t>
            </a:r>
            <a:endParaRPr lang="zh-CN" altLang="en-US" dirty="0">
              <a:solidFill>
                <a:schemeClr val="tx1"/>
              </a:solidFill>
            </a:endParaRPr>
          </a:p>
        </p:txBody>
      </p:sp>
      <p:pic>
        <p:nvPicPr>
          <p:cNvPr id="41986" name="Picture 2" descr="6t3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 r="52083"/>
          <a:stretch>
            <a:fillRect/>
          </a:stretch>
        </p:blipFill>
        <p:spPr bwMode="auto">
          <a:xfrm>
            <a:off x="1229645" y="2351668"/>
            <a:ext cx="2503701" cy="329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267744" y="3212976"/>
            <a:ext cx="504056" cy="504056"/>
          </a:xfrm>
          <a:prstGeom prst="rect">
            <a:avLst/>
          </a:prstGeom>
          <a:ln w="3810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深度优先搜索遍历方法分析</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pic>
        <p:nvPicPr>
          <p:cNvPr id="13314" name="Picture 2" descr="6t3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57466" y="2348880"/>
            <a:ext cx="7061116" cy="379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AutoShape 2"/>
          <p:cNvSpPr>
            <a:spLocks noChangeArrowheads="1"/>
          </p:cNvSpPr>
          <p:nvPr/>
        </p:nvSpPr>
        <p:spPr bwMode="auto">
          <a:xfrm>
            <a:off x="2606483" y="1160577"/>
            <a:ext cx="2181541" cy="1188303"/>
          </a:xfrm>
          <a:prstGeom prst="cloudCallout">
            <a:avLst>
              <a:gd name="adj1" fmla="val 41384"/>
              <a:gd name="adj2" fmla="val 68110"/>
            </a:avLst>
          </a:prstGeom>
          <a:solidFill>
            <a:schemeClr val="bg1"/>
          </a:solidFill>
          <a:ln w="12700" cap="rnd">
            <a:solidFill>
              <a:schemeClr val="tx1"/>
            </a:solidFill>
            <a:round/>
          </a:ln>
          <a:effectLst/>
        </p:spPr>
        <p:txBody>
          <a:bodyPr wrap="none"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nSpc>
                <a:spcPts val="1400"/>
              </a:lnSpc>
              <a:spcBef>
                <a:spcPct val="30000"/>
              </a:spcBef>
              <a:buClrTx/>
              <a:buNone/>
              <a:defRPr/>
            </a:pPr>
            <a:r>
              <a:rPr lang="zh-CN" altLang="zh-CN" sz="1600">
                <a:latin typeface="黑体" panose="02010609060101010101" charset="-122"/>
                <a:ea typeface="黑体" panose="02010609060101010101" charset="-122"/>
              </a:rPr>
              <a:t>每次搜的</a:t>
            </a:r>
            <a:r>
              <a:rPr lang="zh-CN" altLang="zh-CN" sz="1600" smtClean="0">
                <a:latin typeface="黑体" panose="02010609060101010101" charset="-122"/>
                <a:ea typeface="黑体" panose="02010609060101010101" charset="-122"/>
              </a:rPr>
              <a:t>过程</a:t>
            </a:r>
            <a:r>
              <a:rPr lang="zh-CN" altLang="en-US" sz="1600" smtClean="0">
                <a:latin typeface="黑体" panose="02010609060101010101" charset="-122"/>
                <a:ea typeface="黑体" panose="02010609060101010101" charset="-122"/>
              </a:rPr>
              <a:t>，</a:t>
            </a:r>
            <a:endParaRPr lang="en-US" altLang="zh-CN" sz="1600" smtClean="0">
              <a:latin typeface="黑体" panose="02010609060101010101" charset="-122"/>
              <a:ea typeface="黑体" panose="02010609060101010101" charset="-122"/>
            </a:endParaRPr>
          </a:p>
          <a:p>
            <a:pPr>
              <a:lnSpc>
                <a:spcPts val="1400"/>
              </a:lnSpc>
              <a:spcBef>
                <a:spcPct val="30000"/>
              </a:spcBef>
              <a:buClrTx/>
              <a:buNone/>
              <a:defRPr/>
            </a:pPr>
            <a:r>
              <a:rPr lang="zh-CN" altLang="zh-CN" sz="1600" smtClean="0">
                <a:latin typeface="黑体" panose="02010609060101010101" charset="-122"/>
                <a:ea typeface="黑体" panose="02010609060101010101" charset="-122"/>
              </a:rPr>
              <a:t>每</a:t>
            </a:r>
            <a:r>
              <a:rPr lang="zh-CN" altLang="zh-CN" sz="1600">
                <a:latin typeface="黑体" panose="02010609060101010101" charset="-122"/>
                <a:ea typeface="黑体" panose="02010609060101010101" charset="-122"/>
              </a:rPr>
              <a:t>一层只需</a:t>
            </a:r>
            <a:r>
              <a:rPr lang="zh-CN" altLang="zh-CN" sz="1600" smtClean="0">
                <a:latin typeface="黑体" panose="02010609060101010101" charset="-122"/>
                <a:ea typeface="黑体" panose="02010609060101010101" charset="-122"/>
              </a:rPr>
              <a:t>维护</a:t>
            </a:r>
            <a:endParaRPr lang="en-US" altLang="zh-CN" sz="1600" smtClean="0">
              <a:latin typeface="黑体" panose="02010609060101010101" charset="-122"/>
              <a:ea typeface="黑体" panose="02010609060101010101" charset="-122"/>
            </a:endParaRPr>
          </a:p>
          <a:p>
            <a:pPr>
              <a:lnSpc>
                <a:spcPts val="1400"/>
              </a:lnSpc>
              <a:spcBef>
                <a:spcPct val="30000"/>
              </a:spcBef>
              <a:buClrTx/>
              <a:buNone/>
              <a:defRPr/>
            </a:pPr>
            <a:r>
              <a:rPr lang="zh-CN" altLang="zh-CN" sz="1600" smtClean="0">
                <a:latin typeface="黑体" panose="02010609060101010101" charset="-122"/>
                <a:ea typeface="黑体" panose="02010609060101010101" charset="-122"/>
              </a:rPr>
              <a:t>一</a:t>
            </a:r>
            <a:r>
              <a:rPr lang="zh-CN" altLang="zh-CN" sz="1600">
                <a:latin typeface="黑体" panose="02010609060101010101" charset="-122"/>
                <a:ea typeface="黑体" panose="02010609060101010101" charset="-122"/>
              </a:rPr>
              <a:t>个</a:t>
            </a:r>
            <a:r>
              <a:rPr lang="zh-CN" altLang="zh-CN" sz="1600" smtClean="0">
                <a:latin typeface="黑体" panose="02010609060101010101" charset="-122"/>
                <a:ea typeface="黑体" panose="02010609060101010101" charset="-122"/>
              </a:rPr>
              <a:t>结点</a:t>
            </a:r>
            <a:endParaRPr lang="zh-CN" altLang="zh-CN" sz="1600">
              <a:latin typeface="黑体" panose="02010609060101010101" charset="-122"/>
              <a:ea typeface="黑体" panose="02010609060101010101" charset="-122"/>
            </a:endParaRPr>
          </a:p>
        </p:txBody>
      </p:sp>
      <p:sp>
        <p:nvSpPr>
          <p:cNvPr id="26" name="矩形 25"/>
          <p:cNvSpPr/>
          <p:nvPr/>
        </p:nvSpPr>
        <p:spPr>
          <a:xfrm>
            <a:off x="5042749" y="1160577"/>
            <a:ext cx="3906839" cy="658642"/>
          </a:xfrm>
          <a:prstGeom prst="rect">
            <a:avLst/>
          </a:prstGeom>
          <a:solidFill>
            <a:schemeClr val="bg1"/>
          </a:solidFill>
        </p:spPr>
        <p:txBody>
          <a:bodyPr wrap="none">
            <a:spAutoFit/>
          </a:bodyPr>
          <a:lstStyle/>
          <a:p>
            <a:pPr algn="l">
              <a:spcBef>
                <a:spcPct val="30000"/>
              </a:spcBef>
              <a:buClrTx/>
              <a:buNone/>
              <a:defRPr/>
            </a:pPr>
            <a:r>
              <a:rPr lang="zh-CN" altLang="en-US" sz="1600" b="1" smtClean="0">
                <a:solidFill>
                  <a:schemeClr val="bg1">
                    <a:lumMod val="65000"/>
                  </a:schemeClr>
                </a:solidFill>
                <a:latin typeface="黑体" panose="02010609060101010101" charset="-122"/>
                <a:ea typeface="黑体" panose="02010609060101010101" charset="-122"/>
              </a:rPr>
              <a:t>维护的结点：下一次要找的</a:t>
            </a:r>
            <a:r>
              <a:rPr lang="zh-CN" altLang="zh-CN" sz="1600" b="1" smtClean="0">
                <a:solidFill>
                  <a:schemeClr val="bg1">
                    <a:lumMod val="65000"/>
                  </a:schemeClr>
                </a:solidFill>
                <a:latin typeface="黑体" panose="02010609060101010101" charset="-122"/>
                <a:ea typeface="黑体" panose="02010609060101010101" charset="-122"/>
              </a:rPr>
              <a:t>结点</a:t>
            </a:r>
            <a:r>
              <a:rPr lang="zh-CN" altLang="en-US" sz="1600" b="1" smtClean="0">
                <a:solidFill>
                  <a:schemeClr val="bg1">
                    <a:lumMod val="65000"/>
                  </a:schemeClr>
                </a:solidFill>
                <a:latin typeface="黑体" panose="02010609060101010101" charset="-122"/>
                <a:ea typeface="黑体" panose="02010609060101010101" charset="-122"/>
              </a:rPr>
              <a:t>只有一个</a:t>
            </a:r>
            <a:endParaRPr lang="en-US" altLang="zh-CN" sz="1600" b="1" smtClean="0">
              <a:solidFill>
                <a:schemeClr val="bg1">
                  <a:lumMod val="65000"/>
                </a:schemeClr>
              </a:solidFill>
              <a:latin typeface="黑体" panose="02010609060101010101" charset="-122"/>
              <a:ea typeface="黑体" panose="02010609060101010101" charset="-122"/>
            </a:endParaRPr>
          </a:p>
          <a:p>
            <a:pPr algn="l">
              <a:spcBef>
                <a:spcPct val="30000"/>
              </a:spcBef>
              <a:buClrTx/>
              <a:buNone/>
              <a:defRPr/>
            </a:pPr>
            <a:r>
              <a:rPr lang="en-US" altLang="zh-CN" sz="1600" b="1" smtClean="0">
                <a:solidFill>
                  <a:schemeClr val="bg1">
                    <a:lumMod val="65000"/>
                  </a:schemeClr>
                </a:solidFill>
                <a:latin typeface="黑体" panose="02010609060101010101" charset="-122"/>
                <a:ea typeface="黑体" panose="02010609060101010101" charset="-122"/>
              </a:rPr>
              <a:t>BFS</a:t>
            </a:r>
            <a:r>
              <a:rPr lang="zh-CN" altLang="en-US" sz="1600" b="1" smtClean="0">
                <a:solidFill>
                  <a:schemeClr val="bg1">
                    <a:lumMod val="65000"/>
                  </a:schemeClr>
                </a:solidFill>
                <a:latin typeface="黑体" panose="02010609060101010101" charset="-122"/>
                <a:ea typeface="黑体" panose="02010609060101010101" charset="-122"/>
              </a:rPr>
              <a:t>搜索要把邻接点都保存下来。</a:t>
            </a:r>
            <a:endParaRPr lang="zh-CN" altLang="zh-CN" sz="1600" b="1">
              <a:solidFill>
                <a:schemeClr val="bg1">
                  <a:lumMod val="65000"/>
                </a:schemeClr>
              </a:solidFill>
              <a:latin typeface="黑体" panose="02010609060101010101" charset="-122"/>
              <a:ea typeface="黑体" panose="02010609060101010101" charset="-122"/>
            </a:endParaRPr>
          </a:p>
        </p:txBody>
      </p:sp>
      <p:cxnSp>
        <p:nvCxnSpPr>
          <p:cNvPr id="10" name="直接箭头连接符 9"/>
          <p:cNvCxnSpPr/>
          <p:nvPr/>
        </p:nvCxnSpPr>
        <p:spPr bwMode="auto">
          <a:xfrm>
            <a:off x="5004048" y="3068960"/>
            <a:ext cx="504056" cy="0"/>
          </a:xfrm>
          <a:prstGeom prst="straightConnector1">
            <a:avLst/>
          </a:prstGeom>
          <a:noFill/>
          <a:ln w="38100" cap="flat" cmpd="sng" algn="ctr">
            <a:solidFill>
              <a:srgbClr val="FF0000"/>
            </a:solidFill>
            <a:prstDash val="solid"/>
            <a:round/>
            <a:headEnd type="none" w="med" len="med"/>
            <a:tailEnd type="arrow"/>
          </a:ln>
        </p:spPr>
      </p:cxnSp>
      <p:cxnSp>
        <p:nvCxnSpPr>
          <p:cNvPr id="11" name="直接箭头连接符 10"/>
          <p:cNvCxnSpPr/>
          <p:nvPr/>
        </p:nvCxnSpPr>
        <p:spPr bwMode="auto">
          <a:xfrm>
            <a:off x="5652120" y="3429000"/>
            <a:ext cx="576064" cy="0"/>
          </a:xfrm>
          <a:prstGeom prst="straightConnector1">
            <a:avLst/>
          </a:prstGeom>
          <a:noFill/>
          <a:ln w="38100" cap="flat" cmpd="sng" algn="ctr">
            <a:solidFill>
              <a:srgbClr val="FF0000"/>
            </a:solidFill>
            <a:prstDash val="solid"/>
            <a:round/>
            <a:headEnd type="none" w="med" len="med"/>
            <a:tailEnd type="arrow"/>
          </a:ln>
        </p:spPr>
      </p:cxnSp>
      <p:cxnSp>
        <p:nvCxnSpPr>
          <p:cNvPr id="12" name="直接箭头连接符 11"/>
          <p:cNvCxnSpPr/>
          <p:nvPr/>
        </p:nvCxnSpPr>
        <p:spPr bwMode="auto">
          <a:xfrm>
            <a:off x="6300192" y="4077072"/>
            <a:ext cx="1296144" cy="0"/>
          </a:xfrm>
          <a:prstGeom prst="straightConnector1">
            <a:avLst/>
          </a:prstGeom>
          <a:noFill/>
          <a:ln w="38100" cap="flat" cmpd="sng" algn="ctr">
            <a:solidFill>
              <a:srgbClr val="FF0000"/>
            </a:solidFill>
            <a:prstDash val="solid"/>
            <a:round/>
            <a:headEnd type="none" w="med" len="med"/>
            <a:tailEnd type="arrow"/>
          </a:ln>
        </p:spPr>
      </p:cxnSp>
      <p:cxnSp>
        <p:nvCxnSpPr>
          <p:cNvPr id="13" name="直接箭头连接符 12"/>
          <p:cNvCxnSpPr/>
          <p:nvPr/>
        </p:nvCxnSpPr>
        <p:spPr bwMode="auto">
          <a:xfrm flipH="1">
            <a:off x="6876256" y="5517232"/>
            <a:ext cx="936104" cy="0"/>
          </a:xfrm>
          <a:prstGeom prst="straightConnector1">
            <a:avLst/>
          </a:prstGeom>
          <a:noFill/>
          <a:ln w="38100" cap="flat" cmpd="sng" algn="ctr">
            <a:solidFill>
              <a:srgbClr val="FF0000"/>
            </a:solidFill>
            <a:prstDash val="solid"/>
            <a:round/>
            <a:headEnd type="none" w="med" len="med"/>
            <a:tailEnd type="arrow"/>
          </a:ln>
        </p:spPr>
      </p:cxnSp>
      <p:sp>
        <p:nvSpPr>
          <p:cNvPr id="15" name="矩形 14"/>
          <p:cNvSpPr/>
          <p:nvPr/>
        </p:nvSpPr>
        <p:spPr>
          <a:xfrm>
            <a:off x="4716016" y="2852936"/>
            <a:ext cx="288032" cy="360040"/>
          </a:xfrm>
          <a:prstGeom prst="rect">
            <a:avLst/>
          </a:prstGeom>
          <a:ln w="38100">
            <a:solidFill>
              <a:srgbClr val="FF0000"/>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cxnSp>
        <p:nvCxnSpPr>
          <p:cNvPr id="24" name="直接箭头连接符 23"/>
          <p:cNvCxnSpPr/>
          <p:nvPr/>
        </p:nvCxnSpPr>
        <p:spPr bwMode="auto">
          <a:xfrm>
            <a:off x="6732240" y="4365104"/>
            <a:ext cx="0" cy="944488"/>
          </a:xfrm>
          <a:prstGeom prst="straightConnector1">
            <a:avLst/>
          </a:prstGeom>
          <a:noFill/>
          <a:ln w="38100" cap="flat" cmpd="sng" algn="ctr">
            <a:solidFill>
              <a:srgbClr val="FF0000"/>
            </a:solidFill>
            <a:prstDash val="sysDash"/>
            <a:round/>
            <a:headEnd type="none" w="med" len="med"/>
            <a:tailEnd type="arrow"/>
          </a:ln>
        </p:spPr>
      </p:cxnSp>
      <p:cxnSp>
        <p:nvCxnSpPr>
          <p:cNvPr id="30" name="直接箭头连接符 29"/>
          <p:cNvCxnSpPr/>
          <p:nvPr/>
        </p:nvCxnSpPr>
        <p:spPr bwMode="auto">
          <a:xfrm flipV="1">
            <a:off x="8244408" y="4077072"/>
            <a:ext cx="0" cy="1440160"/>
          </a:xfrm>
          <a:prstGeom prst="straightConnector1">
            <a:avLst/>
          </a:prstGeom>
          <a:noFill/>
          <a:ln w="38100" cap="flat" cmpd="sng" algn="ctr">
            <a:solidFill>
              <a:srgbClr val="FF0000"/>
            </a:solidFill>
            <a:prstDash val="sysDash"/>
            <a:round/>
            <a:headEnd type="none" w="med" len="med"/>
            <a:tailEnd type="arrow"/>
          </a:ln>
        </p:spPr>
      </p:cxnSp>
      <p:cxnSp>
        <p:nvCxnSpPr>
          <p:cNvPr id="33" name="直接箭头连接符 32"/>
          <p:cNvCxnSpPr/>
          <p:nvPr/>
        </p:nvCxnSpPr>
        <p:spPr bwMode="auto">
          <a:xfrm flipH="1" flipV="1">
            <a:off x="6012160" y="3429000"/>
            <a:ext cx="8384" cy="720080"/>
          </a:xfrm>
          <a:prstGeom prst="straightConnector1">
            <a:avLst/>
          </a:prstGeom>
          <a:noFill/>
          <a:ln w="38100" cap="flat" cmpd="sng" algn="ctr">
            <a:solidFill>
              <a:srgbClr val="FF0000"/>
            </a:solidFill>
            <a:prstDash val="sysDash"/>
            <a:round/>
            <a:headEnd type="none" w="med" len="med"/>
            <a:tailEnd type="arrow"/>
          </a:ln>
        </p:spPr>
      </p:cxnSp>
      <p:cxnSp>
        <p:nvCxnSpPr>
          <p:cNvPr id="36" name="直接箭头连接符 35"/>
          <p:cNvCxnSpPr/>
          <p:nvPr/>
        </p:nvCxnSpPr>
        <p:spPr bwMode="auto">
          <a:xfrm flipH="1" flipV="1">
            <a:off x="5508104" y="3068960"/>
            <a:ext cx="8384" cy="512440"/>
          </a:xfrm>
          <a:prstGeom prst="straightConnector1">
            <a:avLst/>
          </a:prstGeom>
          <a:noFill/>
          <a:ln w="38100" cap="flat" cmpd="sng" algn="ctr">
            <a:solidFill>
              <a:srgbClr val="FF0000"/>
            </a:solidFill>
            <a:prstDash val="sysDash"/>
            <a:round/>
            <a:headEnd type="none" w="med" len="med"/>
            <a:tailEnd type="arrow"/>
          </a:ln>
        </p:spPr>
      </p:cxnSp>
      <p:sp>
        <p:nvSpPr>
          <p:cNvPr id="40" name="椭圆 39"/>
          <p:cNvSpPr/>
          <p:nvPr/>
        </p:nvSpPr>
        <p:spPr>
          <a:xfrm>
            <a:off x="4716016" y="3356992"/>
            <a:ext cx="72008" cy="72008"/>
          </a:xfrm>
          <a:prstGeom prst="ellipse">
            <a:avLst/>
          </a:prstGeom>
          <a:solidFill>
            <a:srgbClr val="0070C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1" name="椭圆 40"/>
          <p:cNvSpPr/>
          <p:nvPr/>
        </p:nvSpPr>
        <p:spPr>
          <a:xfrm>
            <a:off x="4716016" y="2996952"/>
            <a:ext cx="72008" cy="72008"/>
          </a:xfrm>
          <a:prstGeom prst="ellipse">
            <a:avLst/>
          </a:prstGeom>
          <a:solidFill>
            <a:srgbClr val="0070C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2" name="椭圆 41"/>
          <p:cNvSpPr/>
          <p:nvPr/>
        </p:nvSpPr>
        <p:spPr>
          <a:xfrm>
            <a:off x="4716016" y="4077072"/>
            <a:ext cx="72008" cy="72008"/>
          </a:xfrm>
          <a:prstGeom prst="ellipse">
            <a:avLst/>
          </a:prstGeom>
          <a:solidFill>
            <a:srgbClr val="0070C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3" name="椭圆 42"/>
          <p:cNvSpPr/>
          <p:nvPr/>
        </p:nvSpPr>
        <p:spPr>
          <a:xfrm>
            <a:off x="4716016" y="5445224"/>
            <a:ext cx="72008" cy="72008"/>
          </a:xfrm>
          <a:prstGeom prst="ellipse">
            <a:avLst/>
          </a:prstGeom>
          <a:solidFill>
            <a:srgbClr val="0070C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44" name="椭圆 43"/>
          <p:cNvSpPr/>
          <p:nvPr/>
        </p:nvSpPr>
        <p:spPr>
          <a:xfrm>
            <a:off x="4716016" y="4437112"/>
            <a:ext cx="72008" cy="72008"/>
          </a:xfrm>
          <a:prstGeom prst="ellipse">
            <a:avLst/>
          </a:prstGeom>
          <a:solidFill>
            <a:srgbClr val="0070C0"/>
          </a:solidFill>
          <a:ln>
            <a:solidFill>
              <a:schemeClr val="tx1"/>
            </a:solidFill>
          </a:ln>
        </p:spPr>
        <p:txBody>
          <a:bodyPr rtlCol="0" anchor="ctr">
            <a:spAutoFit/>
          </a:bodyPr>
          <a:lstStyle/>
          <a:p>
            <a:pPr algn="ctr"/>
            <a:endParaRPr lang="zh-CN" altLang="en-US" smtClean="0">
              <a:solidFill>
                <a:srgbClr val="5F5F5F"/>
              </a:solidFill>
              <a:latin typeface="黑体" panose="02010609060101010101" charset="-122"/>
              <a:ea typeface="黑体" panose="02010609060101010101" charset="-122"/>
            </a:endParaRPr>
          </a:p>
        </p:txBody>
      </p:sp>
      <p:sp>
        <p:nvSpPr>
          <p:cNvPr id="54" name="矩形 53"/>
          <p:cNvSpPr/>
          <p:nvPr/>
        </p:nvSpPr>
        <p:spPr>
          <a:xfrm>
            <a:off x="2483768" y="4869160"/>
            <a:ext cx="1584176" cy="369332"/>
          </a:xfrm>
          <a:prstGeom prst="rect">
            <a:avLst/>
          </a:prstGeom>
          <a:solidFill>
            <a:srgbClr val="92D050"/>
          </a:solidFill>
          <a:ln>
            <a:solidFill>
              <a:schemeClr val="tx1"/>
            </a:solidFill>
          </a:ln>
        </p:spPr>
        <p:txBody>
          <a:bodyPr wrap="square" rtlCol="0" anchor="ctr">
            <a:spAutoFit/>
          </a:bodyPr>
          <a:lstStyle/>
          <a:p>
            <a:pPr algn="ctr"/>
            <a:r>
              <a:rPr lang="en-US" altLang="zh-CN" b="1" dirty="0" smtClean="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rPr>
              <a:t>12485 367</a:t>
            </a:r>
            <a:endParaRPr lang="zh-CN" altLang="en-US" b="1" dirty="0" smtClean="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3" name="右箭头 2">
            <a:hlinkClick r:id="rId2" action="ppaction://hlinksldjump"/>
          </p:cNvPr>
          <p:cNvSpPr/>
          <p:nvPr/>
        </p:nvSpPr>
        <p:spPr>
          <a:xfrm>
            <a:off x="1835785" y="5876925"/>
            <a:ext cx="720090" cy="360045"/>
          </a:xfrm>
          <a:prstGeom prst="rightArrow">
            <a:avLst/>
          </a:prstGeom>
          <a:ln>
            <a:solidFill>
              <a:schemeClr val="tx1"/>
            </a:solidFill>
          </a:ln>
        </p:spPr>
        <p:txBody>
          <a:bodyPr rtlCol="0" anchor="ctr">
            <a:spAutoFit/>
          </a:bodyPr>
          <a:p>
            <a:endParaRPr lang="zh-CN" altLang="en-US" smtClean="0">
              <a:solidFill>
                <a:srgbClr val="5F5F5F"/>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blinds(horizontal)">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linds(horizontal)">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linds(horizontal)">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blinds(horizontal)">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blinds(horizontal)">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nodeType="clickEffect">
                                  <p:stCondLst>
                                    <p:cond delay="0"/>
                                  </p:stCondLst>
                                  <p:childTnLst>
                                    <p:set>
                                      <p:cBhvr>
                                        <p:cTn id="70" dur="1" fill="hold">
                                          <p:stCondLst>
                                            <p:cond delay="0"/>
                                          </p:stCondLst>
                                        </p:cTn>
                                        <p:tgtEl>
                                          <p:spTgt spid="54">
                                            <p:txEl>
                                              <p:pRg st="0" end="0"/>
                                            </p:txEl>
                                          </p:spTgt>
                                        </p:tgtEl>
                                        <p:attrNameLst>
                                          <p:attrName>style.visibility</p:attrName>
                                        </p:attrNameLst>
                                      </p:cBhvr>
                                      <p:to>
                                        <p:strVal val="visible"/>
                                      </p:to>
                                    </p:set>
                                    <p:animEffect transition="in" filter="box(in)">
                                      <p:cBhvr>
                                        <p:cTn id="71"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0" grpId="0" animBg="1"/>
      <p:bldP spid="41" grpId="0" animBg="1"/>
      <p:bldP spid="42" grpId="0" animBg="1"/>
      <p:bldP spid="43" grpId="0" animBg="1"/>
      <p:bldP spid="4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深度优先搜索遍历方法分析</a:t>
            </a:r>
            <a:endParaRPr lang="zh-CN" altLang="en-US"/>
          </a:p>
        </p:txBody>
      </p:sp>
      <p:graphicFrame>
        <p:nvGraphicFramePr>
          <p:cNvPr id="5" name="内容占位符 4"/>
          <p:cNvGraphicFramePr>
            <a:graphicFrameLocks noGrp="1"/>
          </p:cNvGraphicFramePr>
          <p:nvPr>
            <p:ph idx="1"/>
          </p:nvPr>
        </p:nvGraphicFramePr>
        <p:xfrm>
          <a:off x="683568" y="1628800"/>
          <a:ext cx="7560840" cy="4680519"/>
        </p:xfrm>
        <a:graphic>
          <a:graphicData uri="http://schemas.openxmlformats.org/drawingml/2006/table">
            <a:tbl>
              <a:tblPr firstRow="1" firstCol="1" bandRow="1">
                <a:tableStyleId>{5940675A-B579-460E-94D1-54222C63F5DA}</a:tableStyleId>
              </a:tblPr>
              <a:tblGrid>
                <a:gridCol w="1084754"/>
                <a:gridCol w="1500095"/>
                <a:gridCol w="1698306"/>
                <a:gridCol w="1606408"/>
                <a:gridCol w="1671277"/>
              </a:tblGrid>
              <a:tr h="673586">
                <a:tc>
                  <a:txBody>
                    <a:bodyPr/>
                    <a:lstStyle/>
                    <a:p>
                      <a:pPr indent="269875" algn="ctr">
                        <a:lnSpc>
                          <a:spcPts val="1555"/>
                        </a:lnSpc>
                        <a:spcAft>
                          <a:spcPts val="0"/>
                        </a:spcAft>
                      </a:pPr>
                      <a:r>
                        <a:rPr lang="zh-CN" sz="1800" kern="1000">
                          <a:effectLst/>
                        </a:rPr>
                        <a:t>步骤</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zh-CN" sz="1800" kern="1000">
                          <a:effectLst/>
                        </a:rPr>
                        <a:t>访问顶点</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zh-CN" sz="1800" kern="1000">
                          <a:effectLst/>
                        </a:rPr>
                        <a:t>未访问的邻接点序列</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zh-CN" sz="1800" kern="1000">
                          <a:effectLst/>
                        </a:rPr>
                        <a:t>已访问的邻接点序列</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zh-CN" sz="1800" kern="1000">
                          <a:effectLst/>
                        </a:rPr>
                        <a:t>无访问邻接点的折返回</a:t>
                      </a:r>
                      <a:endParaRPr lang="zh-CN" sz="3200" kern="1000">
                        <a:effectLst/>
                        <a:latin typeface="Times New Roman" panose="02020603050405020304"/>
                        <a:ea typeface="宋体" panose="02010600030101010101" pitchFamily="2" charset="-122"/>
                      </a:endParaRPr>
                    </a:p>
                  </a:txBody>
                  <a:tcPr marL="68580" marR="68580" marT="0" marB="0" anchor="ctr"/>
                </a:tc>
              </a:tr>
              <a:tr h="322430">
                <a:tc>
                  <a:txBody>
                    <a:bodyPr/>
                    <a:lstStyle/>
                    <a:p>
                      <a:pPr indent="269875" algn="ctr">
                        <a:lnSpc>
                          <a:spcPts val="1555"/>
                        </a:lnSpc>
                        <a:spcAft>
                          <a:spcPts val="0"/>
                        </a:spcAft>
                      </a:pPr>
                      <a:r>
                        <a:rPr lang="en-US" sz="1800" kern="1000">
                          <a:effectLst/>
                        </a:rPr>
                        <a:t>1</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1</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2   3</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 </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 </a:t>
                      </a:r>
                      <a:endParaRPr lang="zh-CN" sz="3200" kern="1000">
                        <a:effectLst/>
                        <a:latin typeface="Times New Roman" panose="02020603050405020304"/>
                        <a:ea typeface="宋体" panose="02010600030101010101" pitchFamily="2" charset="-122"/>
                      </a:endParaRPr>
                    </a:p>
                  </a:txBody>
                  <a:tcPr marL="68580" marR="68580" marT="0" marB="0" anchor="ctr"/>
                </a:tc>
              </a:tr>
              <a:tr h="322430">
                <a:tc>
                  <a:txBody>
                    <a:bodyPr/>
                    <a:lstStyle/>
                    <a:p>
                      <a:pPr indent="269875" algn="ctr">
                        <a:lnSpc>
                          <a:spcPts val="1555"/>
                        </a:lnSpc>
                        <a:spcAft>
                          <a:spcPts val="0"/>
                        </a:spcAft>
                      </a:pPr>
                      <a:r>
                        <a:rPr lang="en-US" sz="1800" kern="1000">
                          <a:effectLst/>
                        </a:rPr>
                        <a:t>2</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2</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4   5</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1</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 </a:t>
                      </a:r>
                      <a:endParaRPr lang="zh-CN" sz="3200" kern="1000">
                        <a:effectLst/>
                        <a:latin typeface="Times New Roman" panose="02020603050405020304"/>
                        <a:ea typeface="宋体" panose="02010600030101010101" pitchFamily="2" charset="-122"/>
                      </a:endParaRPr>
                    </a:p>
                  </a:txBody>
                  <a:tcPr marL="68580" marR="68580" marT="0" marB="0" anchor="ctr"/>
                </a:tc>
              </a:tr>
              <a:tr h="322430">
                <a:tc>
                  <a:txBody>
                    <a:bodyPr/>
                    <a:lstStyle/>
                    <a:p>
                      <a:pPr indent="269875" algn="ctr">
                        <a:lnSpc>
                          <a:spcPts val="1555"/>
                        </a:lnSpc>
                        <a:spcAft>
                          <a:spcPts val="0"/>
                        </a:spcAft>
                      </a:pPr>
                      <a:r>
                        <a:rPr lang="en-US" sz="1800" kern="1000">
                          <a:effectLst/>
                        </a:rPr>
                        <a:t>3</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4</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8</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2</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 </a:t>
                      </a:r>
                      <a:endParaRPr lang="zh-CN" sz="3200" kern="1000">
                        <a:effectLst/>
                        <a:latin typeface="Times New Roman" panose="02020603050405020304"/>
                        <a:ea typeface="宋体" panose="02010600030101010101" pitchFamily="2" charset="-122"/>
                      </a:endParaRPr>
                    </a:p>
                  </a:txBody>
                  <a:tcPr marL="68580" marR="68580" marT="0" marB="0" anchor="ctr"/>
                </a:tc>
              </a:tr>
              <a:tr h="322430">
                <a:tc>
                  <a:txBody>
                    <a:bodyPr/>
                    <a:lstStyle/>
                    <a:p>
                      <a:pPr indent="269875" algn="ctr">
                        <a:lnSpc>
                          <a:spcPts val="1555"/>
                        </a:lnSpc>
                        <a:spcAft>
                          <a:spcPts val="0"/>
                        </a:spcAft>
                      </a:pPr>
                      <a:r>
                        <a:rPr lang="en-US" sz="1800" kern="1000">
                          <a:effectLst/>
                        </a:rPr>
                        <a:t>4</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8</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5</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4</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 </a:t>
                      </a:r>
                      <a:endParaRPr lang="zh-CN" sz="3200" kern="1000">
                        <a:effectLst/>
                        <a:latin typeface="Times New Roman" panose="02020603050405020304"/>
                        <a:ea typeface="宋体" panose="02010600030101010101" pitchFamily="2" charset="-122"/>
                      </a:endParaRPr>
                    </a:p>
                  </a:txBody>
                  <a:tcPr marL="68580" marR="68580" marT="0" marB="0" anchor="ctr"/>
                </a:tc>
              </a:tr>
              <a:tr h="322430">
                <a:tc>
                  <a:txBody>
                    <a:bodyPr/>
                    <a:lstStyle/>
                    <a:p>
                      <a:pPr indent="269875" algn="ctr">
                        <a:lnSpc>
                          <a:spcPts val="1555"/>
                        </a:lnSpc>
                        <a:spcAft>
                          <a:spcPts val="0"/>
                        </a:spcAft>
                      </a:pPr>
                      <a:r>
                        <a:rPr lang="en-US" sz="1800" kern="1000">
                          <a:effectLst/>
                        </a:rPr>
                        <a:t>5</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5</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zh-CN" sz="1800" kern="1000">
                          <a:effectLst/>
                        </a:rPr>
                        <a:t>无</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2   8</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8</a:t>
                      </a:r>
                      <a:endParaRPr lang="zh-CN" sz="3200" kern="1000">
                        <a:effectLst/>
                        <a:latin typeface="Times New Roman" panose="02020603050405020304"/>
                        <a:ea typeface="宋体" panose="02010600030101010101" pitchFamily="2" charset="-122"/>
                      </a:endParaRPr>
                    </a:p>
                  </a:txBody>
                  <a:tcPr marL="68580" marR="68580" marT="0" marB="0" anchor="ctr"/>
                </a:tc>
              </a:tr>
              <a:tr h="322430">
                <a:tc>
                  <a:txBody>
                    <a:bodyPr/>
                    <a:lstStyle/>
                    <a:p>
                      <a:pPr indent="269875" algn="ctr">
                        <a:lnSpc>
                          <a:spcPts val="1555"/>
                        </a:lnSpc>
                        <a:spcAft>
                          <a:spcPts val="0"/>
                        </a:spcAft>
                      </a:pPr>
                      <a:r>
                        <a:rPr lang="en-US" sz="1800" kern="1000">
                          <a:effectLst/>
                        </a:rPr>
                        <a:t>6</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[8]</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zh-CN" sz="1800" kern="1000">
                          <a:effectLst/>
                        </a:rPr>
                        <a:t>无</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4   5</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4</a:t>
                      </a:r>
                      <a:endParaRPr lang="zh-CN" sz="3200" kern="1000">
                        <a:effectLst/>
                        <a:latin typeface="Times New Roman" panose="02020603050405020304"/>
                        <a:ea typeface="宋体" panose="02010600030101010101" pitchFamily="2" charset="-122"/>
                      </a:endParaRPr>
                    </a:p>
                  </a:txBody>
                  <a:tcPr marL="68580" marR="68580" marT="0" marB="0" anchor="ctr"/>
                </a:tc>
              </a:tr>
              <a:tr h="322430">
                <a:tc>
                  <a:txBody>
                    <a:bodyPr/>
                    <a:lstStyle/>
                    <a:p>
                      <a:pPr indent="269875" algn="ctr">
                        <a:lnSpc>
                          <a:spcPts val="1555"/>
                        </a:lnSpc>
                        <a:spcAft>
                          <a:spcPts val="0"/>
                        </a:spcAft>
                      </a:pPr>
                      <a:r>
                        <a:rPr lang="en-US" sz="1800" kern="1000">
                          <a:effectLst/>
                        </a:rPr>
                        <a:t>7</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[4]</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zh-CN" sz="1800" kern="1000">
                          <a:effectLst/>
                        </a:rPr>
                        <a:t>无</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2   8</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2</a:t>
                      </a:r>
                      <a:endParaRPr lang="zh-CN" sz="3200" kern="1000">
                        <a:effectLst/>
                        <a:latin typeface="Times New Roman" panose="02020603050405020304"/>
                        <a:ea typeface="宋体" panose="02010600030101010101" pitchFamily="2" charset="-122"/>
                      </a:endParaRPr>
                    </a:p>
                  </a:txBody>
                  <a:tcPr marL="68580" marR="68580" marT="0" marB="0" anchor="ctr"/>
                </a:tc>
              </a:tr>
              <a:tr h="460203">
                <a:tc>
                  <a:txBody>
                    <a:bodyPr/>
                    <a:lstStyle/>
                    <a:p>
                      <a:pPr indent="269875" algn="ctr">
                        <a:lnSpc>
                          <a:spcPts val="1555"/>
                        </a:lnSpc>
                        <a:spcAft>
                          <a:spcPts val="0"/>
                        </a:spcAft>
                      </a:pPr>
                      <a:r>
                        <a:rPr lang="en-US" sz="1800" kern="1000">
                          <a:effectLst/>
                        </a:rPr>
                        <a:t>8</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[2]</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zh-CN" sz="1800" kern="1000">
                          <a:effectLst/>
                        </a:rPr>
                        <a:t>无</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1   4    5</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1</a:t>
                      </a:r>
                      <a:endParaRPr lang="zh-CN" sz="3200" kern="1000">
                        <a:effectLst/>
                        <a:latin typeface="Times New Roman" panose="02020603050405020304"/>
                        <a:ea typeface="宋体" panose="02010600030101010101" pitchFamily="2" charset="-122"/>
                      </a:endParaRPr>
                    </a:p>
                  </a:txBody>
                  <a:tcPr marL="68580" marR="68580" marT="0" marB="0" anchor="ctr"/>
                </a:tc>
              </a:tr>
              <a:tr h="322430">
                <a:tc>
                  <a:txBody>
                    <a:bodyPr/>
                    <a:lstStyle/>
                    <a:p>
                      <a:pPr indent="269875" algn="ctr">
                        <a:lnSpc>
                          <a:spcPts val="1555"/>
                        </a:lnSpc>
                        <a:spcAft>
                          <a:spcPts val="0"/>
                        </a:spcAft>
                      </a:pPr>
                      <a:r>
                        <a:rPr lang="en-US" sz="1800" kern="1000">
                          <a:effectLst/>
                        </a:rPr>
                        <a:t>9</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[1]</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3</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2</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 </a:t>
                      </a:r>
                      <a:endParaRPr lang="zh-CN" sz="3200" kern="1000">
                        <a:effectLst/>
                        <a:latin typeface="Times New Roman" panose="02020603050405020304"/>
                        <a:ea typeface="宋体" panose="02010600030101010101" pitchFamily="2" charset="-122"/>
                      </a:endParaRPr>
                    </a:p>
                  </a:txBody>
                  <a:tcPr marL="68580" marR="68580" marT="0" marB="0" anchor="ctr"/>
                </a:tc>
              </a:tr>
              <a:tr h="322430">
                <a:tc>
                  <a:txBody>
                    <a:bodyPr/>
                    <a:lstStyle/>
                    <a:p>
                      <a:pPr indent="269875" algn="ctr">
                        <a:lnSpc>
                          <a:spcPts val="1555"/>
                        </a:lnSpc>
                        <a:spcAft>
                          <a:spcPts val="0"/>
                        </a:spcAft>
                      </a:pPr>
                      <a:r>
                        <a:rPr lang="en-US" sz="1800" kern="1000">
                          <a:effectLst/>
                        </a:rPr>
                        <a:t>10</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3</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6   7</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1</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 </a:t>
                      </a:r>
                      <a:endParaRPr lang="zh-CN" sz="3200" kern="1000">
                        <a:effectLst/>
                        <a:latin typeface="Times New Roman" panose="02020603050405020304"/>
                        <a:ea typeface="宋体" panose="02010600030101010101" pitchFamily="2" charset="-122"/>
                      </a:endParaRPr>
                    </a:p>
                  </a:txBody>
                  <a:tcPr marL="68580" marR="68580" marT="0" marB="0" anchor="ctr"/>
                </a:tc>
              </a:tr>
              <a:tr h="322430">
                <a:tc>
                  <a:txBody>
                    <a:bodyPr/>
                    <a:lstStyle/>
                    <a:p>
                      <a:pPr indent="269875" algn="ctr">
                        <a:lnSpc>
                          <a:spcPts val="1555"/>
                        </a:lnSpc>
                        <a:spcAft>
                          <a:spcPts val="0"/>
                        </a:spcAft>
                      </a:pPr>
                      <a:r>
                        <a:rPr lang="en-US" sz="1800" kern="1000">
                          <a:effectLst/>
                        </a:rPr>
                        <a:t>11</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6</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7</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3</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 </a:t>
                      </a:r>
                      <a:endParaRPr lang="zh-CN" sz="3200" kern="1000">
                        <a:effectLst/>
                        <a:latin typeface="Times New Roman" panose="02020603050405020304"/>
                        <a:ea typeface="宋体" panose="02010600030101010101" pitchFamily="2" charset="-122"/>
                      </a:endParaRPr>
                    </a:p>
                  </a:txBody>
                  <a:tcPr marL="68580" marR="68580" marT="0" marB="0" anchor="ctr"/>
                </a:tc>
              </a:tr>
              <a:tr h="322430">
                <a:tc>
                  <a:txBody>
                    <a:bodyPr/>
                    <a:lstStyle/>
                    <a:p>
                      <a:pPr indent="269875" algn="ctr">
                        <a:lnSpc>
                          <a:spcPts val="1555"/>
                        </a:lnSpc>
                        <a:spcAft>
                          <a:spcPts val="0"/>
                        </a:spcAft>
                      </a:pPr>
                      <a:r>
                        <a:rPr lang="en-US" sz="1800" kern="1000">
                          <a:effectLst/>
                        </a:rPr>
                        <a:t>12</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7</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zh-CN" sz="1800" kern="1000">
                          <a:effectLst/>
                        </a:rPr>
                        <a:t>无</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3   6</a:t>
                      </a:r>
                      <a:endParaRPr lang="zh-CN" sz="3200" kern="1000">
                        <a:effectLst/>
                        <a:latin typeface="Times New Roman" panose="02020603050405020304"/>
                        <a:ea typeface="宋体" panose="02010600030101010101" pitchFamily="2" charset="-122"/>
                      </a:endParaRPr>
                    </a:p>
                  </a:txBody>
                  <a:tcPr marL="68580" marR="68580" marT="0" marB="0" anchor="ctr"/>
                </a:tc>
                <a:tc>
                  <a:txBody>
                    <a:bodyPr/>
                    <a:lstStyle/>
                    <a:p>
                      <a:pPr indent="269875" algn="ctr">
                        <a:lnSpc>
                          <a:spcPts val="1555"/>
                        </a:lnSpc>
                        <a:spcAft>
                          <a:spcPts val="0"/>
                        </a:spcAft>
                      </a:pPr>
                      <a:r>
                        <a:rPr lang="en-US" sz="1800" kern="1000">
                          <a:effectLst/>
                        </a:rPr>
                        <a:t> </a:t>
                      </a:r>
                      <a:endParaRPr lang="zh-CN" sz="3200" kern="1000">
                        <a:effectLst/>
                        <a:latin typeface="Times New Roman" panose="02020603050405020304"/>
                        <a:ea typeface="宋体" panose="02010600030101010101" pitchFamily="2" charset="-122"/>
                      </a:endParaRPr>
                    </a:p>
                  </a:txBody>
                  <a:tcPr marL="68580" marR="68580" marT="0" marB="0" anchor="ctr"/>
                </a:tc>
              </a:tr>
            </a:tbl>
          </a:graphicData>
        </a:graphic>
      </p:graphicFrame>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en-US" altLang="zh-CN" smtClean="0"/>
              <a:t>DFS</a:t>
            </a:r>
            <a:r>
              <a:rPr lang="zh-CN" altLang="zh-CN" smtClean="0"/>
              <a:t>算法</a:t>
            </a:r>
            <a:r>
              <a:rPr lang="zh-CN" altLang="en-US" smtClean="0"/>
              <a:t>分析</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5" name="MH_SubTitle_2"/>
          <p:cNvSpPr/>
          <p:nvPr>
            <p:custDataLst>
              <p:tags r:id="rId1"/>
            </p:custDataLst>
          </p:nvPr>
        </p:nvSpPr>
        <p:spPr>
          <a:xfrm>
            <a:off x="874713" y="2897688"/>
            <a:ext cx="2160587" cy="2160588"/>
          </a:xfrm>
          <a:prstGeom prst="ellipse">
            <a:avLst/>
          </a:prstGeom>
          <a:noFill/>
          <a:ln w="127000" cap="flat" cmpd="thinThick" algn="ctr">
            <a:solidFill>
              <a:schemeClr val="accent1"/>
            </a:solidFill>
            <a:prstDash val="solid"/>
            <a:miter lim="800000"/>
          </a:ln>
          <a:effectLst/>
        </p:spPr>
        <p:txBody>
          <a:bodyPr lIns="0" tIns="0" rIns="0" bIns="0" anchor="ctr">
            <a:normAutofit/>
          </a:bodyPr>
          <a:lstStyle/>
          <a:p>
            <a:pPr algn="ctr" fontAlgn="auto">
              <a:spcBef>
                <a:spcPts val="0"/>
              </a:spcBef>
              <a:spcAft>
                <a:spcPts val="0"/>
              </a:spcAft>
              <a:defRPr/>
            </a:pPr>
            <a:r>
              <a:rPr lang="zh-CN" altLang="en-US" sz="4000" b="1" kern="0" smtClean="0">
                <a:latin typeface="+mn-lt"/>
                <a:ea typeface="+mn-ea"/>
              </a:rPr>
              <a:t>图</a:t>
            </a:r>
            <a:endParaRPr lang="en-US" altLang="zh-CN" sz="4000" b="1" kern="0" smtClean="0">
              <a:latin typeface="+mn-lt"/>
              <a:ea typeface="+mn-ea"/>
            </a:endParaRPr>
          </a:p>
          <a:p>
            <a:pPr algn="ctr" fontAlgn="auto">
              <a:spcBef>
                <a:spcPts val="0"/>
              </a:spcBef>
              <a:spcAft>
                <a:spcPts val="0"/>
              </a:spcAft>
              <a:defRPr/>
            </a:pPr>
            <a:r>
              <a:rPr lang="zh-CN" altLang="en-US" sz="4000" b="1" kern="0">
                <a:latin typeface="+mn-lt"/>
                <a:ea typeface="+mn-ea"/>
              </a:rPr>
              <a:t>遍历</a:t>
            </a:r>
            <a:endParaRPr lang="zh-CN" altLang="en-US" sz="4000" b="1" kern="0" dirty="0">
              <a:latin typeface="+mn-lt"/>
              <a:ea typeface="+mn-ea"/>
            </a:endParaRPr>
          </a:p>
        </p:txBody>
      </p:sp>
      <p:sp>
        <p:nvSpPr>
          <p:cNvPr id="7" name="MH_SubTitle_3"/>
          <p:cNvSpPr/>
          <p:nvPr>
            <p:custDataLst>
              <p:tags r:id="rId2"/>
            </p:custDataLst>
          </p:nvPr>
        </p:nvSpPr>
        <p:spPr bwMode="auto">
          <a:xfrm>
            <a:off x="2353890" y="4484588"/>
            <a:ext cx="1433512" cy="1431925"/>
          </a:xfrm>
          <a:prstGeom prst="ellipse">
            <a:avLst/>
          </a:prstGeom>
          <a:noFill/>
          <a:ln w="127000" cap="flat" cmpd="thinThick" algn="ctr">
            <a:solidFill>
              <a:schemeClr val="bg2">
                <a:lumMod val="75000"/>
              </a:schemeClr>
            </a:solidFill>
            <a:prstDash val="solid"/>
            <a:miter lim="800000"/>
          </a:ln>
          <a:effectLst/>
        </p:spPr>
        <p:txBody>
          <a:bodyPr lIns="0" tIns="0" rIns="0" bIns="0" anchor="ctr">
            <a:normAutofit/>
          </a:bodyPr>
          <a:lstStyle/>
          <a:p>
            <a:pPr algn="ctr" fontAlgn="auto">
              <a:spcBef>
                <a:spcPts val="0"/>
              </a:spcBef>
              <a:spcAft>
                <a:spcPts val="0"/>
              </a:spcAft>
              <a:defRPr/>
            </a:pPr>
            <a:r>
              <a:rPr lang="zh-CN" altLang="en-US" sz="2400" b="1" kern="0" smtClean="0">
                <a:latin typeface="+mn-lt"/>
                <a:ea typeface="+mn-ea"/>
              </a:rPr>
              <a:t>深度</a:t>
            </a:r>
            <a:endParaRPr lang="en-US" altLang="zh-CN" sz="2400" b="1" kern="0" smtClean="0">
              <a:latin typeface="+mn-lt"/>
              <a:ea typeface="+mn-ea"/>
            </a:endParaRPr>
          </a:p>
          <a:p>
            <a:pPr algn="ctr" fontAlgn="auto">
              <a:spcBef>
                <a:spcPts val="0"/>
              </a:spcBef>
              <a:spcAft>
                <a:spcPts val="0"/>
              </a:spcAft>
              <a:defRPr/>
            </a:pPr>
            <a:r>
              <a:rPr lang="zh-CN" altLang="en-US" sz="2400" b="1" kern="0" smtClean="0">
                <a:latin typeface="+mn-lt"/>
                <a:ea typeface="+mn-ea"/>
              </a:rPr>
              <a:t>优先</a:t>
            </a:r>
            <a:endParaRPr lang="zh-CN" altLang="en-US" sz="2400" b="1" kern="0" dirty="0">
              <a:latin typeface="+mn-lt"/>
              <a:ea typeface="+mn-ea"/>
            </a:endParaRPr>
          </a:p>
        </p:txBody>
      </p:sp>
      <p:sp>
        <p:nvSpPr>
          <p:cNvPr id="8" name="MH_Text_3"/>
          <p:cNvSpPr txBox="1"/>
          <p:nvPr>
            <p:custDataLst>
              <p:tags r:id="rId3"/>
            </p:custDataLst>
          </p:nvPr>
        </p:nvSpPr>
        <p:spPr bwMode="auto">
          <a:xfrm>
            <a:off x="5005636" y="4810026"/>
            <a:ext cx="2936875" cy="1211262"/>
          </a:xfrm>
          <a:prstGeom prst="rect">
            <a:avLst/>
          </a:prstGeom>
          <a:noFill/>
        </p:spPr>
        <p:txBody>
          <a:bodyPr lIns="0" tIns="0" rIns="0" bIns="0" anchor="ctr">
            <a:normAutofit/>
          </a:bodyPr>
          <a:lstStyle/>
          <a:p>
            <a:pPr marL="285750" indent="-285750" algn="just" fontAlgn="auto">
              <a:lnSpc>
                <a:spcPct val="110000"/>
              </a:lnSpc>
              <a:spcBef>
                <a:spcPts val="0"/>
              </a:spcBef>
              <a:spcAft>
                <a:spcPts val="0"/>
              </a:spcAft>
              <a:buFont typeface="Arial" panose="020B0604020202020204" pitchFamily="34" charset="0"/>
              <a:buChar char="•"/>
              <a:defRPr/>
            </a:pPr>
            <a:r>
              <a:rPr lang="zh-CN" altLang="zh-CN" sz="1700">
                <a:solidFill>
                  <a:schemeClr val="tx1"/>
                </a:solidFill>
                <a:latin typeface="黑体" panose="02010609060101010101" charset="-122"/>
                <a:ea typeface="黑体" panose="02010609060101010101" charset="-122"/>
              </a:rPr>
              <a:t>难以寻找最优解</a:t>
            </a:r>
            <a:endParaRPr lang="en-US" altLang="zh-CN" sz="1700">
              <a:solidFill>
                <a:schemeClr val="tx1"/>
              </a:solidFill>
              <a:latin typeface="黑体" panose="02010609060101010101" charset="-122"/>
              <a:ea typeface="黑体" panose="02010609060101010101" charset="-122"/>
            </a:endParaRPr>
          </a:p>
          <a:p>
            <a:pPr marL="285750" indent="-285750" algn="just" fontAlgn="auto">
              <a:lnSpc>
                <a:spcPct val="110000"/>
              </a:lnSpc>
              <a:spcBef>
                <a:spcPts val="0"/>
              </a:spcBef>
              <a:spcAft>
                <a:spcPts val="0"/>
              </a:spcAft>
              <a:buFont typeface="Arial" panose="020B0604020202020204" pitchFamily="34" charset="0"/>
              <a:buChar char="•"/>
              <a:defRPr/>
            </a:pPr>
            <a:r>
              <a:rPr lang="zh-CN" altLang="zh-CN" sz="1700">
                <a:solidFill>
                  <a:schemeClr val="tx1"/>
                </a:solidFill>
                <a:latin typeface="黑体" panose="02010609060101010101" charset="-122"/>
                <a:ea typeface="黑体" panose="02010609060101010101" charset="-122"/>
              </a:rPr>
              <a:t>每次搜的过程，每一层只需维护一个结点</a:t>
            </a:r>
            <a:r>
              <a:rPr lang="zh-CN" altLang="en-US" sz="1700">
                <a:solidFill>
                  <a:schemeClr val="tx1"/>
                </a:solidFill>
                <a:latin typeface="黑体" panose="02010609060101010101" charset="-122"/>
                <a:ea typeface="黑体" panose="02010609060101010101" charset="-122"/>
              </a:rPr>
              <a:t>，</a:t>
            </a:r>
            <a:r>
              <a:rPr lang="zh-CN" altLang="zh-CN" sz="1700">
                <a:solidFill>
                  <a:schemeClr val="tx1"/>
                </a:solidFill>
                <a:latin typeface="黑体" panose="02010609060101010101" charset="-122"/>
                <a:ea typeface="黑体" panose="02010609060101010101" charset="-122"/>
              </a:rPr>
              <a:t>内存消耗小</a:t>
            </a:r>
            <a:endParaRPr lang="zh-CN" altLang="en-US" sz="1700">
              <a:solidFill>
                <a:schemeClr val="tx1"/>
              </a:solidFill>
              <a:latin typeface="黑体" panose="02010609060101010101" charset="-122"/>
              <a:ea typeface="黑体" panose="02010609060101010101" charset="-122"/>
            </a:endParaRPr>
          </a:p>
        </p:txBody>
      </p:sp>
      <p:cxnSp>
        <p:nvCxnSpPr>
          <p:cNvPr id="9" name="MH_Other_2"/>
          <p:cNvCxnSpPr>
            <a:cxnSpLocks noChangeShapeType="1"/>
          </p:cNvCxnSpPr>
          <p:nvPr>
            <p:custDataLst>
              <p:tags r:id="rId4"/>
            </p:custDataLst>
          </p:nvPr>
        </p:nvCxnSpPr>
        <p:spPr bwMode="auto">
          <a:xfrm>
            <a:off x="3780163" y="4887624"/>
            <a:ext cx="1206807" cy="561712"/>
          </a:xfrm>
          <a:prstGeom prst="bentConnector3">
            <a:avLst>
              <a:gd name="adj1" fmla="val 29667"/>
            </a:avLst>
          </a:prstGeom>
          <a:noFill/>
          <a:ln w="38100" algn="ctr">
            <a:solidFill>
              <a:schemeClr val="accent2"/>
            </a:solidFill>
            <a:miter lim="800000"/>
            <a:headEnd type="oval" w="med" len="med"/>
            <a:tailEnd type="triangle" w="med" len="med"/>
          </a:ln>
          <a:extLst>
            <a:ext uri="{909E8E84-426E-40DD-AFC4-6F175D3DCCD1}">
              <a14:hiddenFill xmlns:a14="http://schemas.microsoft.com/office/drawing/2010/main">
                <a:noFill/>
              </a14:hiddenFill>
            </a:ext>
          </a:extLst>
        </p:spPr>
      </p:cxnSp>
      <p:sp>
        <p:nvSpPr>
          <p:cNvPr id="11" name="MH_SubTitle_1"/>
          <p:cNvSpPr/>
          <p:nvPr>
            <p:custDataLst>
              <p:tags r:id="rId5"/>
            </p:custDataLst>
          </p:nvPr>
        </p:nvSpPr>
        <p:spPr bwMode="auto">
          <a:xfrm>
            <a:off x="2353890" y="2043613"/>
            <a:ext cx="1433512" cy="1431925"/>
          </a:xfrm>
          <a:prstGeom prst="ellipse">
            <a:avLst/>
          </a:prstGeom>
          <a:noFill/>
          <a:ln w="127000" cap="flat" cmpd="thinThick" algn="ctr">
            <a:solidFill>
              <a:schemeClr val="bg2">
                <a:lumMod val="75000"/>
              </a:schemeClr>
            </a:solidFill>
            <a:prstDash val="solid"/>
            <a:miter lim="800000"/>
          </a:ln>
          <a:effectLst/>
        </p:spPr>
        <p:txBody>
          <a:bodyPr lIns="0" tIns="0" rIns="0" bIns="0" anchor="ctr">
            <a:normAutofit/>
          </a:bodyPr>
          <a:lstStyle/>
          <a:p>
            <a:pPr algn="ctr" fontAlgn="auto">
              <a:spcBef>
                <a:spcPts val="0"/>
              </a:spcBef>
              <a:spcAft>
                <a:spcPts val="0"/>
              </a:spcAft>
              <a:defRPr/>
            </a:pPr>
            <a:r>
              <a:rPr lang="zh-CN" altLang="en-US" sz="2400" b="1" kern="0" smtClean="0">
                <a:latin typeface="+mn-lt"/>
                <a:ea typeface="+mn-ea"/>
              </a:rPr>
              <a:t>广度</a:t>
            </a:r>
            <a:endParaRPr lang="en-US" altLang="zh-CN" sz="2400" b="1" kern="0" smtClean="0">
              <a:latin typeface="+mn-lt"/>
              <a:ea typeface="+mn-ea"/>
            </a:endParaRPr>
          </a:p>
          <a:p>
            <a:pPr algn="ctr" fontAlgn="auto">
              <a:spcBef>
                <a:spcPts val="0"/>
              </a:spcBef>
              <a:spcAft>
                <a:spcPts val="0"/>
              </a:spcAft>
              <a:defRPr/>
            </a:pPr>
            <a:r>
              <a:rPr lang="zh-CN" altLang="en-US" sz="2400" b="1" kern="0" smtClean="0">
                <a:latin typeface="+mn-lt"/>
                <a:ea typeface="+mn-ea"/>
              </a:rPr>
              <a:t>优先</a:t>
            </a:r>
            <a:endParaRPr lang="zh-CN" altLang="en-US" sz="2400" b="1" kern="0" dirty="0">
              <a:latin typeface="+mn-lt"/>
              <a:ea typeface="+mn-ea"/>
            </a:endParaRPr>
          </a:p>
        </p:txBody>
      </p:sp>
      <p:sp>
        <p:nvSpPr>
          <p:cNvPr id="12" name="MH_Text_1"/>
          <p:cNvSpPr txBox="1"/>
          <p:nvPr>
            <p:custDataLst>
              <p:tags r:id="rId6"/>
            </p:custDataLst>
          </p:nvPr>
        </p:nvSpPr>
        <p:spPr bwMode="auto">
          <a:xfrm>
            <a:off x="5004048" y="1834063"/>
            <a:ext cx="2938463" cy="1211263"/>
          </a:xfrm>
          <a:prstGeom prst="rect">
            <a:avLst/>
          </a:prstGeom>
          <a:noFill/>
        </p:spPr>
        <p:txBody>
          <a:bodyPr lIns="0" tIns="0" rIns="0" bIns="0" anchor="ctr">
            <a:normAutofit fontScale="92500" lnSpcReduction="20000"/>
          </a:bodyPr>
          <a:lstStyle/>
          <a:p>
            <a:pPr marL="285750" indent="-285750" algn="just" fontAlgn="auto">
              <a:lnSpc>
                <a:spcPct val="130000"/>
              </a:lnSpc>
              <a:spcBef>
                <a:spcPts val="0"/>
              </a:spcBef>
              <a:spcAft>
                <a:spcPts val="0"/>
              </a:spcAft>
              <a:buFont typeface="Arial" panose="020B0604020202020204" pitchFamily="34" charset="0"/>
              <a:buChar char="•"/>
              <a:defRPr/>
            </a:pPr>
            <a:r>
              <a:rPr lang="zh-CN" altLang="en-US" smtClean="0">
                <a:solidFill>
                  <a:schemeClr val="tx1"/>
                </a:solidFill>
                <a:latin typeface="黑体" panose="02010609060101010101" charset="-122"/>
                <a:ea typeface="黑体" panose="02010609060101010101" charset="-122"/>
              </a:rPr>
              <a:t>能够找到最短路径</a:t>
            </a:r>
            <a:endParaRPr lang="en-US" altLang="zh-CN" smtClean="0">
              <a:solidFill>
                <a:schemeClr val="tx1"/>
              </a:solidFill>
              <a:latin typeface="黑体" panose="02010609060101010101" charset="-122"/>
              <a:ea typeface="黑体" panose="02010609060101010101" charset="-122"/>
            </a:endParaRPr>
          </a:p>
          <a:p>
            <a:pPr marL="285750" indent="-285750" algn="just" fontAlgn="auto">
              <a:lnSpc>
                <a:spcPct val="130000"/>
              </a:lnSpc>
              <a:spcBef>
                <a:spcPts val="0"/>
              </a:spcBef>
              <a:spcAft>
                <a:spcPts val="0"/>
              </a:spcAft>
              <a:buFont typeface="Arial" panose="020B0604020202020204" pitchFamily="34" charset="0"/>
              <a:buChar char="•"/>
              <a:defRPr/>
            </a:pPr>
            <a:r>
              <a:rPr lang="zh-CN" altLang="zh-CN" smtClean="0">
                <a:solidFill>
                  <a:schemeClr val="tx1"/>
                </a:solidFill>
                <a:latin typeface="黑体" panose="02010609060101010101" charset="-122"/>
                <a:ea typeface="黑体" panose="02010609060101010101" charset="-122"/>
              </a:rPr>
              <a:t>当</a:t>
            </a:r>
            <a:r>
              <a:rPr lang="zh-CN" altLang="zh-CN">
                <a:solidFill>
                  <a:schemeClr val="tx1"/>
                </a:solidFill>
                <a:latin typeface="黑体" panose="02010609060101010101" charset="-122"/>
                <a:ea typeface="黑体" panose="02010609060101010101" charset="-122"/>
              </a:rPr>
              <a:t>结点的子结点数量较多时，解答树的层次太深时需要队列空间较大</a:t>
            </a:r>
            <a:endParaRPr lang="zh-CN" altLang="en-US" kern="0">
              <a:latin typeface="黑体" panose="02010609060101010101" charset="-122"/>
              <a:ea typeface="黑体" panose="02010609060101010101" charset="-122"/>
            </a:endParaRPr>
          </a:p>
        </p:txBody>
      </p:sp>
      <p:cxnSp>
        <p:nvCxnSpPr>
          <p:cNvPr id="13" name="MH_Other_3"/>
          <p:cNvCxnSpPr>
            <a:cxnSpLocks noChangeShapeType="1"/>
          </p:cNvCxnSpPr>
          <p:nvPr>
            <p:custDataLst>
              <p:tags r:id="rId7"/>
            </p:custDataLst>
          </p:nvPr>
        </p:nvCxnSpPr>
        <p:spPr bwMode="auto">
          <a:xfrm flipV="1">
            <a:off x="3779912" y="2446838"/>
            <a:ext cx="1205723" cy="561975"/>
          </a:xfrm>
          <a:prstGeom prst="bentConnector3">
            <a:avLst>
              <a:gd name="adj1" fmla="val 29667"/>
            </a:avLst>
          </a:prstGeom>
          <a:noFill/>
          <a:ln w="38100" algn="ctr">
            <a:solidFill>
              <a:schemeClr val="accent2"/>
            </a:solidFill>
            <a:miter lim="800000"/>
            <a:headEnd type="oval" w="med" len="med"/>
            <a:tailEnd type="triangle" w="med" len="med"/>
          </a:ln>
          <a:extLst>
            <a:ext uri="{909E8E84-426E-40DD-AFC4-6F175D3DCCD1}">
              <a14:hiddenFill xmlns:a14="http://schemas.microsoft.com/office/drawing/2010/main">
                <a:noFill/>
              </a14:hiddenFill>
            </a:ext>
          </a:extLst>
        </p:spPr>
      </p:cxnSp>
      <p:sp>
        <p:nvSpPr>
          <p:cNvPr id="15" name="矩形 14"/>
          <p:cNvSpPr/>
          <p:nvPr/>
        </p:nvSpPr>
        <p:spPr>
          <a:xfrm>
            <a:off x="1958803" y="6136837"/>
            <a:ext cx="2223686" cy="344966"/>
          </a:xfrm>
          <a:prstGeom prst="rect">
            <a:avLst/>
          </a:prstGeom>
          <a:solidFill>
            <a:schemeClr val="bg1">
              <a:lumMod val="85000"/>
            </a:schemeClr>
          </a:solidFill>
        </p:spPr>
        <p:txBody>
          <a:bodyPr wrap="none">
            <a:spAutoFit/>
          </a:bodyPr>
          <a:lstStyle/>
          <a:p>
            <a:pPr algn="just" fontAlgn="auto">
              <a:lnSpc>
                <a:spcPct val="110000"/>
              </a:lnSpc>
              <a:spcBef>
                <a:spcPts val="0"/>
              </a:spcBef>
              <a:spcAft>
                <a:spcPts val="0"/>
              </a:spcAft>
              <a:defRPr/>
            </a:pPr>
            <a:r>
              <a:rPr lang="zh-CN" altLang="zh-CN" sz="1700">
                <a:solidFill>
                  <a:schemeClr val="tx1"/>
                </a:solidFill>
                <a:latin typeface="黑体" panose="02010609060101010101" charset="-122"/>
                <a:ea typeface="黑体" panose="02010609060101010101" charset="-122"/>
              </a:rPr>
              <a:t>深度优先序列不唯一</a:t>
            </a:r>
            <a:endParaRPr lang="zh-CN" altLang="en-US" sz="1700">
              <a:solidFill>
                <a:schemeClr val="tx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en-US" altLang="zh-CN"/>
              <a:t>DFS</a:t>
            </a:r>
            <a:r>
              <a:rPr lang="zh-CN" altLang="zh-CN" smtClean="0"/>
              <a:t>算法</a:t>
            </a:r>
            <a:r>
              <a:rPr lang="zh-CN" altLang="en-US" smtClean="0"/>
              <a:t>顶部</a:t>
            </a:r>
            <a:r>
              <a:rPr lang="zh-CN" altLang="zh-CN" smtClean="0"/>
              <a:t>伪代码描述</a:t>
            </a:r>
            <a:endParaRPr lang="zh-CN" altLang="en-US"/>
          </a:p>
        </p:txBody>
      </p:sp>
      <p:graphicFrame>
        <p:nvGraphicFramePr>
          <p:cNvPr id="5" name="内容占位符 4"/>
          <p:cNvGraphicFramePr>
            <a:graphicFrameLocks noGrp="1"/>
          </p:cNvGraphicFramePr>
          <p:nvPr>
            <p:ph idx="1"/>
          </p:nvPr>
        </p:nvGraphicFramePr>
        <p:xfrm>
          <a:off x="1835696" y="2132856"/>
          <a:ext cx="5328592" cy="2489200"/>
        </p:xfrm>
        <a:graphic>
          <a:graphicData uri="http://schemas.openxmlformats.org/drawingml/2006/table">
            <a:tbl>
              <a:tblPr firstRow="1" bandRow="1">
                <a:tableStyleId>{5940675A-B579-460E-94D1-54222C63F5DA}</a:tableStyleId>
              </a:tblPr>
              <a:tblGrid>
                <a:gridCol w="5328592"/>
              </a:tblGrid>
              <a:tr h="370840">
                <a:tc>
                  <a:txBody>
                    <a:bodyPr/>
                    <a:lstStyle/>
                    <a:p>
                      <a:pPr algn="ctr"/>
                      <a:r>
                        <a:rPr lang="zh-CN" altLang="en-US" dirty="0" smtClean="0"/>
                        <a:t>顶部伪代码</a:t>
                      </a:r>
                      <a:endParaRPr lang="zh-CN" altLang="en-US" dirty="0">
                        <a:solidFill>
                          <a:schemeClr val="tx1"/>
                        </a:solidFill>
                        <a:ea typeface="黑体" panose="02010609060101010101" charset="-122"/>
                      </a:endParaRPr>
                    </a:p>
                  </a:txBody>
                  <a:tcPr>
                    <a:solidFill>
                      <a:schemeClr val="bg1">
                        <a:lumMod val="85000"/>
                      </a:schemeClr>
                    </a:solidFill>
                  </a:tcPr>
                </a:tc>
              </a:tr>
              <a:tr h="133216">
                <a:tc>
                  <a:txBody>
                    <a:bodyPr/>
                    <a:lstStyle/>
                    <a:p>
                      <a:r>
                        <a:rPr lang="zh-CN" altLang="en-US" smtClean="0"/>
                        <a:t>初始化</a:t>
                      </a:r>
                      <a:endParaRPr lang="zh-CN" altLang="en-US">
                        <a:ea typeface="黑体" panose="02010609060101010101" charset="-122"/>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kern="1200" smtClean="0">
                          <a:effectLst/>
                        </a:rPr>
                        <a:t>（</a:t>
                      </a:r>
                      <a:r>
                        <a:rPr lang="en-US" altLang="zh-CN" sz="1800" kern="1200" smtClean="0">
                          <a:effectLst/>
                        </a:rPr>
                        <a:t>1</a:t>
                      </a:r>
                      <a:r>
                        <a:rPr lang="zh-CN" altLang="zh-CN" sz="1800" kern="1200" smtClean="0">
                          <a:effectLst/>
                        </a:rPr>
                        <a:t>）访问顶点</a:t>
                      </a:r>
                      <a:r>
                        <a:rPr lang="en-US" altLang="zh-CN" sz="1800" kern="1200" smtClean="0">
                          <a:effectLst/>
                        </a:rPr>
                        <a:t>v</a:t>
                      </a:r>
                      <a:r>
                        <a:rPr lang="zh-CN" altLang="zh-CN" sz="1800" kern="1200" smtClean="0">
                          <a:effectLst/>
                        </a:rPr>
                        <a:t>，并将其标记为已访问过；</a:t>
                      </a:r>
                      <a:endParaRPr lang="zh-CN" altLang="zh-CN" sz="1800" kern="1200" smtClean="0">
                        <a:solidFill>
                          <a:schemeClr val="tx1"/>
                        </a:solidFill>
                        <a:effectLst/>
                        <a:latin typeface="+mn-lt"/>
                        <a:ea typeface="黑体" panose="02010609060101010101" charset="-122"/>
                        <a:cs typeface="+mn-cs"/>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kern="1200" dirty="0" smtClean="0">
                          <a:effectLst/>
                        </a:rPr>
                        <a:t>（</a:t>
                      </a:r>
                      <a:r>
                        <a:rPr lang="en-US" altLang="zh-CN" sz="1800" kern="1200" dirty="0" smtClean="0">
                          <a:effectLst/>
                        </a:rPr>
                        <a:t>2</a:t>
                      </a:r>
                      <a:r>
                        <a:rPr lang="zh-CN" altLang="zh-CN" sz="1800" kern="1200" dirty="0" smtClean="0">
                          <a:effectLst/>
                        </a:rPr>
                        <a:t>）从</a:t>
                      </a:r>
                      <a:r>
                        <a:rPr lang="en-US" altLang="zh-CN" sz="1800" kern="1200" dirty="0" smtClean="0">
                          <a:effectLst/>
                        </a:rPr>
                        <a:t>v</a:t>
                      </a:r>
                      <a:r>
                        <a:rPr lang="zh-CN" altLang="zh-CN" sz="1800" kern="1200" dirty="0" smtClean="0">
                          <a:effectLst/>
                        </a:rPr>
                        <a:t>的未被访问的邻接点中选取一个顶点</a:t>
                      </a:r>
                      <a:r>
                        <a:rPr lang="en-US" altLang="zh-CN" sz="1800" kern="1200" dirty="0" smtClean="0">
                          <a:effectLst/>
                        </a:rPr>
                        <a:t>w</a:t>
                      </a:r>
                      <a:r>
                        <a:rPr lang="zh-CN" altLang="zh-CN" sz="1800" kern="1200" dirty="0" smtClean="0">
                          <a:effectLst/>
                        </a:rPr>
                        <a:t>，从</a:t>
                      </a:r>
                      <a:r>
                        <a:rPr lang="en-US" altLang="zh-CN" sz="1800" kern="1200" dirty="0" smtClean="0">
                          <a:effectLst/>
                        </a:rPr>
                        <a:t>w</a:t>
                      </a:r>
                      <a:r>
                        <a:rPr lang="zh-CN" altLang="zh-CN" sz="1800" kern="1200" dirty="0" smtClean="0">
                          <a:effectLst/>
                        </a:rPr>
                        <a:t>出发进行</a:t>
                      </a:r>
                      <a:r>
                        <a:rPr lang="zh-CN" altLang="zh-CN" sz="1800" b="1" kern="1200" dirty="0" smtClean="0">
                          <a:solidFill>
                            <a:schemeClr val="tx1"/>
                          </a:solidFill>
                          <a:effectLst>
                            <a:outerShdw blurRad="38100" dist="38100" dir="2700000" algn="tl">
                              <a:srgbClr val="000000">
                                <a:alpha val="43137"/>
                              </a:srgbClr>
                            </a:outerShdw>
                          </a:effectLst>
                        </a:rPr>
                        <a:t>深度优先遍历</a:t>
                      </a:r>
                      <a:r>
                        <a:rPr lang="zh-CN" altLang="zh-CN" sz="1800" kern="1200" dirty="0" smtClean="0">
                          <a:effectLst/>
                        </a:rPr>
                        <a:t>；</a:t>
                      </a:r>
                      <a:endParaRPr lang="zh-CN" altLang="zh-CN" sz="1800" kern="1200" dirty="0" smtClean="0">
                        <a:solidFill>
                          <a:schemeClr val="tx1"/>
                        </a:solidFill>
                        <a:effectLst/>
                        <a:latin typeface="+mn-lt"/>
                        <a:ea typeface="黑体" panose="02010609060101010101" charset="-122"/>
                        <a:cs typeface="+mn-cs"/>
                      </a:endParaRPr>
                    </a:p>
                  </a:txBody>
                  <a:tcPr/>
                </a:tc>
              </a:tr>
              <a:tr h="74168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kern="1200" dirty="0" smtClean="0">
                          <a:effectLst/>
                        </a:rPr>
                        <a:t>（</a:t>
                      </a:r>
                      <a:r>
                        <a:rPr lang="en-US" altLang="zh-CN" sz="1800" kern="1200" dirty="0" smtClean="0">
                          <a:effectLst/>
                        </a:rPr>
                        <a:t>3</a:t>
                      </a:r>
                      <a:r>
                        <a:rPr lang="zh-CN" altLang="zh-CN" sz="1800" kern="1200" dirty="0" smtClean="0">
                          <a:effectLst/>
                        </a:rPr>
                        <a:t>）重复上述两步，直至图中所有和</a:t>
                      </a:r>
                      <a:r>
                        <a:rPr lang="en-US" altLang="zh-CN" sz="1800" kern="1200" dirty="0" smtClean="0">
                          <a:effectLst/>
                        </a:rPr>
                        <a:t>v</a:t>
                      </a:r>
                      <a:r>
                        <a:rPr lang="zh-CN" altLang="zh-CN" sz="1800" kern="1200" dirty="0" smtClean="0">
                          <a:effectLst/>
                        </a:rPr>
                        <a:t>有路径相通的顶点都被访问到。</a:t>
                      </a:r>
                      <a:endParaRPr lang="zh-CN" altLang="zh-CN" sz="1800" kern="1200" dirty="0" smtClean="0">
                        <a:solidFill>
                          <a:schemeClr val="tx1"/>
                        </a:solidFill>
                        <a:effectLst/>
                        <a:latin typeface="+mn-lt"/>
                        <a:ea typeface="黑体" panose="02010609060101010101" charset="-122"/>
                        <a:cs typeface="+mn-cs"/>
                      </a:endParaRPr>
                    </a:p>
                  </a:txBody>
                  <a:tcPr/>
                </a:tc>
              </a:tr>
            </a:tbl>
          </a:graphicData>
        </a:graphic>
      </p:graphicFrame>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6" name="矩形 5"/>
          <p:cNvSpPr/>
          <p:nvPr/>
        </p:nvSpPr>
        <p:spPr>
          <a:xfrm>
            <a:off x="1259632" y="4941168"/>
            <a:ext cx="6552728" cy="1743747"/>
          </a:xfrm>
          <a:prstGeom prst="rect">
            <a:avLst/>
          </a:prstGeom>
        </p:spPr>
        <p:txBody>
          <a:bodyPr wrap="square">
            <a:spAutoFit/>
          </a:bodyPr>
          <a:lstStyle/>
          <a:p>
            <a:pPr algn="just" fontAlgn="auto">
              <a:lnSpc>
                <a:spcPct val="110000"/>
              </a:lnSpc>
              <a:spcBef>
                <a:spcPts val="0"/>
              </a:spcBef>
              <a:spcAft>
                <a:spcPts val="0"/>
              </a:spcAft>
              <a:defRPr/>
            </a:pPr>
            <a:r>
              <a:rPr lang="zh-CN" altLang="en-US" sz="2000" dirty="0">
                <a:solidFill>
                  <a:schemeClr val="tx1"/>
                </a:solidFill>
                <a:latin typeface="黑体" panose="02010609060101010101" charset="-122"/>
                <a:ea typeface="黑体" panose="02010609060101010101" charset="-122"/>
              </a:rPr>
              <a:t>注：以上为连通图的</a:t>
            </a:r>
            <a:r>
              <a:rPr lang="en-US" altLang="zh-CN" sz="2000" dirty="0">
                <a:solidFill>
                  <a:schemeClr val="tx1"/>
                </a:solidFill>
                <a:latin typeface="黑体" panose="02010609060101010101" charset="-122"/>
                <a:ea typeface="黑体" panose="02010609060101010101" charset="-122"/>
              </a:rPr>
              <a:t>DFS</a:t>
            </a:r>
            <a:r>
              <a:rPr lang="zh-CN" altLang="en-US" sz="2000" dirty="0">
                <a:solidFill>
                  <a:schemeClr val="tx1"/>
                </a:solidFill>
                <a:latin typeface="黑体" panose="02010609060101010101" charset="-122"/>
                <a:ea typeface="黑体" panose="02010609060101010101" charset="-122"/>
              </a:rPr>
              <a:t>算法</a:t>
            </a:r>
            <a:r>
              <a:rPr lang="zh-CN" altLang="en-US" sz="2000" dirty="0" smtClean="0">
                <a:solidFill>
                  <a:schemeClr val="tx1"/>
                </a:solidFill>
                <a:latin typeface="黑体" panose="02010609060101010101" charset="-122"/>
                <a:ea typeface="黑体" panose="02010609060101010101" charset="-122"/>
              </a:rPr>
              <a:t>。</a:t>
            </a:r>
            <a:endParaRPr lang="en-US" altLang="zh-CN" sz="2000" dirty="0" smtClean="0">
              <a:solidFill>
                <a:schemeClr val="tx1"/>
              </a:solidFill>
              <a:latin typeface="黑体" panose="02010609060101010101" charset="-122"/>
              <a:ea typeface="黑体" panose="02010609060101010101" charset="-122"/>
            </a:endParaRPr>
          </a:p>
          <a:p>
            <a:pPr algn="just" fontAlgn="auto">
              <a:lnSpc>
                <a:spcPct val="110000"/>
              </a:lnSpc>
              <a:spcBef>
                <a:spcPts val="0"/>
              </a:spcBef>
              <a:spcAft>
                <a:spcPts val="0"/>
              </a:spcAft>
              <a:defRPr/>
            </a:pPr>
            <a:r>
              <a:rPr lang="zh-CN" altLang="en-US" sz="2000" dirty="0" smtClean="0">
                <a:solidFill>
                  <a:schemeClr val="tx1"/>
                </a:solidFill>
                <a:latin typeface="黑体" panose="02010609060101010101" charset="-122"/>
                <a:ea typeface="黑体" panose="02010609060101010101" charset="-122"/>
              </a:rPr>
              <a:t>非</a:t>
            </a:r>
            <a:r>
              <a:rPr lang="zh-CN" altLang="en-US" sz="2000" dirty="0">
                <a:solidFill>
                  <a:schemeClr val="tx1"/>
                </a:solidFill>
                <a:latin typeface="黑体" panose="02010609060101010101" charset="-122"/>
                <a:ea typeface="黑体" panose="02010609060101010101" charset="-122"/>
              </a:rPr>
              <a:t>连通图的</a:t>
            </a:r>
            <a:r>
              <a:rPr lang="en-US" altLang="zh-CN" sz="2000" dirty="0">
                <a:solidFill>
                  <a:schemeClr val="tx1"/>
                </a:solidFill>
                <a:latin typeface="黑体" panose="02010609060101010101" charset="-122"/>
                <a:ea typeface="黑体" panose="02010609060101010101" charset="-122"/>
              </a:rPr>
              <a:t>DFS</a:t>
            </a:r>
            <a:r>
              <a:rPr lang="zh-CN" altLang="en-US" sz="2000" dirty="0">
                <a:solidFill>
                  <a:schemeClr val="tx1"/>
                </a:solidFill>
                <a:latin typeface="黑体" panose="02010609060101010101" charset="-122"/>
                <a:ea typeface="黑体" panose="02010609060101010101" charset="-122"/>
              </a:rPr>
              <a:t>算法在上述连通图的算法基础上</a:t>
            </a:r>
            <a:r>
              <a:rPr lang="zh-CN" altLang="en-US" sz="2000" b="1" dirty="0">
                <a:solidFill>
                  <a:schemeClr val="tx1"/>
                </a:solidFill>
                <a:effectLst>
                  <a:outerShdw blurRad="38100" dist="38100" dir="2700000" algn="tl">
                    <a:srgbClr val="000000">
                      <a:alpha val="43137"/>
                    </a:srgbClr>
                  </a:outerShdw>
                </a:effectLst>
                <a:latin typeface="黑体" panose="02010609060101010101" charset="-122"/>
                <a:ea typeface="黑体" panose="02010609060101010101" charset="-122"/>
              </a:rPr>
              <a:t>再检查顶点，</a:t>
            </a:r>
            <a:r>
              <a:rPr lang="zh-CN" altLang="en-US" sz="2000" dirty="0">
                <a:solidFill>
                  <a:schemeClr val="tx1"/>
                </a:solidFill>
                <a:latin typeface="黑体" panose="02010609060101010101" charset="-122"/>
                <a:ea typeface="黑体" panose="02010609060101010101" charset="-122"/>
              </a:rPr>
              <a:t>如果</a:t>
            </a:r>
            <a:r>
              <a:rPr lang="zh-CN" altLang="zh-CN" sz="2000" dirty="0">
                <a:solidFill>
                  <a:schemeClr val="tx1"/>
                </a:solidFill>
                <a:latin typeface="黑体" panose="02010609060101010101" charset="-122"/>
                <a:ea typeface="黑体" panose="02010609060101010101" charset="-122"/>
              </a:rPr>
              <a:t>图中仍有未访问的顶点，则另选一个尚未访问的顶点作为新的源点重复</a:t>
            </a:r>
            <a:r>
              <a:rPr lang="en-US" altLang="zh-CN" sz="2000" dirty="0">
                <a:solidFill>
                  <a:schemeClr val="tx1"/>
                </a:solidFill>
                <a:latin typeface="黑体" panose="02010609060101010101" charset="-122"/>
                <a:ea typeface="黑体" panose="02010609060101010101" charset="-122"/>
              </a:rPr>
              <a:t>DFS</a:t>
            </a:r>
            <a:r>
              <a:rPr lang="zh-CN" altLang="en-US" sz="2000" dirty="0">
                <a:solidFill>
                  <a:schemeClr val="tx1"/>
                </a:solidFill>
                <a:latin typeface="黑体" panose="02010609060101010101" charset="-122"/>
                <a:ea typeface="黑体" panose="02010609060101010101" charset="-122"/>
              </a:rPr>
              <a:t>过程</a:t>
            </a:r>
            <a:r>
              <a:rPr lang="zh-CN" altLang="zh-CN" sz="2000" dirty="0">
                <a:solidFill>
                  <a:schemeClr val="tx1"/>
                </a:solidFill>
                <a:latin typeface="黑体" panose="02010609060101010101" charset="-122"/>
                <a:ea typeface="黑体" panose="02010609060101010101" charset="-122"/>
              </a:rPr>
              <a:t>，直至图中所有顶点均已被访问为止</a:t>
            </a:r>
            <a:endParaRPr lang="zh-CN" altLang="en-US" sz="2000" dirty="0">
              <a:solidFill>
                <a:schemeClr val="tx1"/>
              </a:solidFill>
              <a:latin typeface="黑体" panose="02010609060101010101" charset="-122"/>
              <a:ea typeface="黑体" panose="02010609060101010101" charset="-122"/>
            </a:endParaRPr>
          </a:p>
        </p:txBody>
      </p:sp>
      <p:sp>
        <p:nvSpPr>
          <p:cNvPr id="7" name="椭圆形标注 6"/>
          <p:cNvSpPr/>
          <p:nvPr/>
        </p:nvSpPr>
        <p:spPr>
          <a:xfrm>
            <a:off x="6732240" y="1462400"/>
            <a:ext cx="1944216" cy="908864"/>
          </a:xfrm>
          <a:prstGeom prst="wedgeEllipseCallout">
            <a:avLst>
              <a:gd name="adj1" fmla="val -167901"/>
              <a:gd name="adj2" fmla="val 197133"/>
            </a:avLst>
          </a:prstGeom>
          <a:ln>
            <a:solidFill>
              <a:schemeClr val="tx1"/>
            </a:solidFill>
          </a:ln>
        </p:spPr>
        <p:txBody>
          <a:bodyPr rtlCol="0" anchor="ctr">
            <a:spAutoFit/>
          </a:bodyPr>
          <a:lstStyle/>
          <a:p>
            <a:pPr algn="ctr"/>
            <a:endParaRPr lang="en-US" altLang="zh-CN" b="1" dirty="0" smtClean="0">
              <a:solidFill>
                <a:schemeClr val="tx1"/>
              </a:solidFill>
              <a:latin typeface="黑体" panose="02010609060101010101" charset="-122"/>
              <a:ea typeface="黑体" panose="02010609060101010101" charset="-122"/>
            </a:endParaRPr>
          </a:p>
          <a:p>
            <a:pPr algn="ctr"/>
            <a:r>
              <a:rPr lang="zh-CN" altLang="en-US" b="1" dirty="0" smtClean="0">
                <a:solidFill>
                  <a:schemeClr val="tx1"/>
                </a:solidFill>
                <a:latin typeface="黑体" panose="02010609060101010101" charset="-122"/>
                <a:ea typeface="黑体" panose="02010609060101010101" charset="-122"/>
              </a:rPr>
              <a:t>递归算法</a:t>
            </a:r>
            <a:endParaRPr lang="zh-CN" altLang="en-US" b="1" dirty="0" smtClean="0">
              <a:solidFill>
                <a:schemeClr val="tx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825" y="371366"/>
            <a:ext cx="6553200" cy="646331"/>
          </a:xfrm>
        </p:spPr>
        <p:txBody>
          <a:bodyPr/>
          <a:lstStyle/>
          <a:p>
            <a:r>
              <a:rPr lang="zh-CN" altLang="zh-CN"/>
              <a:t>图引例</a:t>
            </a:r>
            <a:r>
              <a:rPr lang="en-US" altLang="zh-CN"/>
              <a:t>1——</a:t>
            </a:r>
            <a:r>
              <a:rPr lang="zh-CN" altLang="zh-CN"/>
              <a:t>地图染色</a:t>
            </a:r>
            <a:r>
              <a:rPr lang="zh-CN" altLang="zh-CN" smtClean="0"/>
              <a:t>问题</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sp>
        <p:nvSpPr>
          <p:cNvPr id="6" name="Rectangle 3"/>
          <p:cNvSpPr>
            <a:spLocks noChangeArrowheads="1"/>
          </p:cNvSpPr>
          <p:nvPr/>
        </p:nvSpPr>
        <p:spPr bwMode="auto">
          <a:xfrm>
            <a:off x="2602116" y="2017772"/>
            <a:ext cx="4319587" cy="1943795"/>
          </a:xfrm>
          <a:prstGeom prst="rect">
            <a:avLst/>
          </a:prstGeom>
          <a:solidFill>
            <a:srgbClr val="92D050"/>
          </a:solidFill>
          <a:ln w="9525">
            <a:solidFill>
              <a:schemeClr val="tx1"/>
            </a:solidFill>
            <a:miter lim="800000"/>
          </a:ln>
          <a:effec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en-US" altLang="zh-CN" sz="1800">
              <a:latin typeface="Consolas" panose="020B0609020204030204"/>
            </a:endParaRPr>
          </a:p>
        </p:txBody>
      </p:sp>
      <p:sp>
        <p:nvSpPr>
          <p:cNvPr id="7" name="Rectangle 5"/>
          <p:cNvSpPr>
            <a:spLocks noChangeArrowheads="1"/>
          </p:cNvSpPr>
          <p:nvPr/>
        </p:nvSpPr>
        <p:spPr bwMode="auto">
          <a:xfrm>
            <a:off x="2962479" y="2521704"/>
            <a:ext cx="1151522" cy="1439863"/>
          </a:xfrm>
          <a:prstGeom prst="rect">
            <a:avLst/>
          </a:prstGeom>
          <a:pattFill prst="weave">
            <a:fgClr>
              <a:srgbClr val="C0C0C0"/>
            </a:fgClr>
            <a:bgClr>
              <a:schemeClr val="bg1"/>
            </a:bgClr>
          </a:pattFill>
          <a:ln w="9525">
            <a:solidFill>
              <a:schemeClr val="tx1"/>
            </a:solidFill>
            <a:miter lim="800000"/>
          </a:ln>
          <a:effec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en-US" altLang="zh-CN" sz="1800">
              <a:latin typeface="Consolas" panose="020B0609020204030204"/>
            </a:endParaRPr>
          </a:p>
        </p:txBody>
      </p:sp>
      <p:sp>
        <p:nvSpPr>
          <p:cNvPr id="8" name="Rectangle 7"/>
          <p:cNvSpPr>
            <a:spLocks noChangeArrowheads="1"/>
          </p:cNvSpPr>
          <p:nvPr/>
        </p:nvSpPr>
        <p:spPr bwMode="auto">
          <a:xfrm>
            <a:off x="2602117" y="3674228"/>
            <a:ext cx="3023766" cy="1439887"/>
          </a:xfrm>
          <a:prstGeom prst="rect">
            <a:avLst/>
          </a:prstGeom>
          <a:solidFill>
            <a:srgbClr val="FFECAF"/>
          </a:solidFill>
          <a:ln w="9525">
            <a:solidFill>
              <a:schemeClr val="tx1"/>
            </a:solidFill>
            <a:miter lim="800000"/>
          </a:ln>
          <a:effec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en-US" altLang="zh-CN" sz="1800">
              <a:latin typeface="Consolas" panose="020B0609020204030204"/>
            </a:endParaRPr>
          </a:p>
        </p:txBody>
      </p:sp>
      <p:sp>
        <p:nvSpPr>
          <p:cNvPr id="9" name="Rectangle 12"/>
          <p:cNvSpPr>
            <a:spLocks noChangeArrowheads="1"/>
          </p:cNvSpPr>
          <p:nvPr/>
        </p:nvSpPr>
        <p:spPr bwMode="auto">
          <a:xfrm>
            <a:off x="3897690" y="4106029"/>
            <a:ext cx="1007616" cy="417214"/>
          </a:xfrm>
          <a:prstGeom prst="rect">
            <a:avLst/>
          </a:prstGeom>
          <a:pattFill prst="weave">
            <a:fgClr>
              <a:srgbClr val="C0C0C0"/>
            </a:fgClr>
            <a:bgClr>
              <a:schemeClr val="bg1"/>
            </a:bgClr>
          </a:pattFill>
          <a:ln w="9525">
            <a:solidFill>
              <a:schemeClr val="tx1"/>
            </a:solidFill>
            <a:miter lim="800000"/>
          </a:ln>
          <a:effec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Consolas" panose="020B0609020204030204"/>
            </a:endParaRPr>
          </a:p>
        </p:txBody>
      </p:sp>
      <p:sp>
        <p:nvSpPr>
          <p:cNvPr id="10" name="Line 27"/>
          <p:cNvSpPr>
            <a:spLocks noChangeShapeType="1"/>
          </p:cNvSpPr>
          <p:nvPr/>
        </p:nvSpPr>
        <p:spPr bwMode="auto">
          <a:xfrm>
            <a:off x="4907166" y="2882067"/>
            <a:ext cx="0" cy="3603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Rectangle 28"/>
          <p:cNvSpPr>
            <a:spLocks noChangeArrowheads="1"/>
          </p:cNvSpPr>
          <p:nvPr/>
        </p:nvSpPr>
        <p:spPr bwMode="auto">
          <a:xfrm>
            <a:off x="4761909" y="2666166"/>
            <a:ext cx="1802607" cy="2879998"/>
          </a:xfrm>
          <a:prstGeom prst="rect">
            <a:avLst/>
          </a:prstGeom>
          <a:pattFill prst="weave">
            <a:fgClr>
              <a:srgbClr val="C0C0C0"/>
            </a:fgClr>
            <a:bgClr>
              <a:schemeClr val="bg1"/>
            </a:bgClr>
          </a:pattFill>
          <a:ln w="9525">
            <a:solidFill>
              <a:schemeClr val="tx1"/>
            </a:solidFill>
            <a:miter lim="800000"/>
          </a:ln>
          <a:effec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a:latin typeface="Consolas" panose="020B0609020204030204"/>
              </a:rPr>
              <a:t>3</a:t>
            </a:r>
            <a:endParaRPr lang="en-US" altLang="zh-CN" sz="1800">
              <a:latin typeface="Consolas" panose="020B0609020204030204"/>
            </a:endParaRPr>
          </a:p>
        </p:txBody>
      </p:sp>
      <p:sp>
        <p:nvSpPr>
          <p:cNvPr id="12" name="Rectangle 29"/>
          <p:cNvSpPr>
            <a:spLocks noChangeArrowheads="1"/>
          </p:cNvSpPr>
          <p:nvPr/>
        </p:nvSpPr>
        <p:spPr bwMode="auto">
          <a:xfrm>
            <a:off x="4761909" y="3005590"/>
            <a:ext cx="1224757" cy="1892502"/>
          </a:xfrm>
          <a:prstGeom prst="rect">
            <a:avLst/>
          </a:prstGeom>
          <a:solidFill>
            <a:srgbClr val="92D050"/>
          </a:solidFill>
          <a:ln w="9525">
            <a:solidFill>
              <a:schemeClr val="tx1"/>
            </a:solidFill>
            <a:miter lim="800000"/>
          </a:ln>
          <a:effec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en-US" altLang="zh-CN" sz="1800">
              <a:latin typeface="Consolas" panose="020B0609020204030204"/>
            </a:endParaRPr>
          </a:p>
        </p:txBody>
      </p:sp>
      <p:sp>
        <p:nvSpPr>
          <p:cNvPr id="13" name="Rectangle 8"/>
          <p:cNvSpPr>
            <a:spLocks noChangeArrowheads="1"/>
          </p:cNvSpPr>
          <p:nvPr/>
        </p:nvSpPr>
        <p:spPr bwMode="auto">
          <a:xfrm>
            <a:off x="3465716" y="3005590"/>
            <a:ext cx="1809920" cy="1102027"/>
          </a:xfrm>
          <a:prstGeom prst="rect">
            <a:avLst/>
          </a:prstGeom>
          <a:solidFill>
            <a:srgbClr val="B4A69E"/>
          </a:solidFill>
          <a:ln w="9525">
            <a:solidFill>
              <a:schemeClr val="tx1"/>
            </a:solidFill>
            <a:miter lim="800000"/>
          </a:ln>
          <a:effec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en-US" altLang="zh-CN" sz="1800">
              <a:latin typeface="Consolas" panose="020B0609020204030204"/>
            </a:endParaRPr>
          </a:p>
        </p:txBody>
      </p:sp>
      <p:sp>
        <p:nvSpPr>
          <p:cNvPr id="14" name="矩形 13"/>
          <p:cNvSpPr/>
          <p:nvPr/>
        </p:nvSpPr>
        <p:spPr>
          <a:xfrm>
            <a:off x="4155662" y="3336087"/>
            <a:ext cx="373820" cy="461665"/>
          </a:xfrm>
          <a:prstGeom prst="rect">
            <a:avLst/>
          </a:prstGeom>
        </p:spPr>
        <p:txBody>
          <a:bodyPr wrap="none">
            <a:spAutoFit/>
          </a:bodyPr>
          <a:lstStyle/>
          <a:p>
            <a:r>
              <a:rPr lang="en-US" altLang="zh-CN" sz="2400" b="1">
                <a:solidFill>
                  <a:schemeClr val="tx1"/>
                </a:solidFill>
                <a:latin typeface="微软雅黑" panose="020B0503020204020204" pitchFamily="34" charset="-122"/>
                <a:ea typeface="微软雅黑" panose="020B0503020204020204" pitchFamily="34" charset="-122"/>
              </a:rPr>
              <a:t>1</a:t>
            </a:r>
            <a:endParaRPr lang="en-US" altLang="zh-CN" sz="2400" b="1">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5337850" y="2089780"/>
            <a:ext cx="373820" cy="461665"/>
          </a:xfrm>
          <a:prstGeom prst="rect">
            <a:avLst/>
          </a:prstGeom>
        </p:spPr>
        <p:txBody>
          <a:bodyPr wrap="none">
            <a:spAutoFit/>
          </a:bodyPr>
          <a:lstStyle/>
          <a:p>
            <a:r>
              <a:rPr lang="en-US" altLang="zh-CN" sz="2400" b="1" smtClean="0">
                <a:solidFill>
                  <a:schemeClr val="tx1"/>
                </a:solidFill>
                <a:latin typeface="微软雅黑" panose="020B0503020204020204" pitchFamily="34" charset="-122"/>
                <a:ea typeface="微软雅黑" panose="020B0503020204020204" pitchFamily="34" charset="-122"/>
              </a:rPr>
              <a:t>2</a:t>
            </a:r>
            <a:endParaRPr lang="en-US" altLang="zh-CN" sz="2400" b="1">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3063517" y="2675789"/>
            <a:ext cx="373820" cy="461665"/>
          </a:xfrm>
          <a:prstGeom prst="rect">
            <a:avLst/>
          </a:prstGeom>
        </p:spPr>
        <p:txBody>
          <a:bodyPr wrap="none">
            <a:spAutoFit/>
          </a:bodyPr>
          <a:lstStyle/>
          <a:p>
            <a:r>
              <a:rPr lang="en-US" altLang="zh-CN" sz="2400" b="1" smtClean="0">
                <a:solidFill>
                  <a:schemeClr val="tx1"/>
                </a:solidFill>
                <a:latin typeface="微软雅黑" panose="020B0503020204020204" pitchFamily="34" charset="-122"/>
                <a:ea typeface="微软雅黑" panose="020B0503020204020204" pitchFamily="34" charset="-122"/>
              </a:rPr>
              <a:t>3</a:t>
            </a:r>
            <a:endParaRPr lang="en-US" altLang="zh-CN" sz="2400" b="1">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5396078" y="3793287"/>
            <a:ext cx="373820" cy="461665"/>
          </a:xfrm>
          <a:prstGeom prst="rect">
            <a:avLst/>
          </a:prstGeom>
        </p:spPr>
        <p:txBody>
          <a:bodyPr wrap="none">
            <a:spAutoFit/>
          </a:bodyPr>
          <a:lstStyle/>
          <a:p>
            <a:r>
              <a:rPr lang="en-US" altLang="zh-CN" sz="2400" b="1" smtClean="0">
                <a:solidFill>
                  <a:schemeClr val="tx1"/>
                </a:solidFill>
                <a:latin typeface="微软雅黑" panose="020B0503020204020204" pitchFamily="34" charset="-122"/>
                <a:ea typeface="微软雅黑" panose="020B0503020204020204" pitchFamily="34" charset="-122"/>
              </a:rPr>
              <a:t>2</a:t>
            </a:r>
            <a:endParaRPr lang="en-US" altLang="zh-CN" sz="2400" b="1">
              <a:solidFill>
                <a:schemeClr val="tx1"/>
              </a:solidFill>
              <a:latin typeface="微软雅黑" panose="020B0503020204020204" pitchFamily="34" charset="-122"/>
              <a:ea typeface="微软雅黑" panose="020B0503020204020204" pitchFamily="34" charset="-122"/>
            </a:endParaRPr>
          </a:p>
        </p:txBody>
      </p:sp>
      <p:sp>
        <p:nvSpPr>
          <p:cNvPr id="18" name="矩形 17"/>
          <p:cNvSpPr/>
          <p:nvPr/>
        </p:nvSpPr>
        <p:spPr>
          <a:xfrm>
            <a:off x="4185722" y="4106004"/>
            <a:ext cx="373820" cy="461665"/>
          </a:xfrm>
          <a:prstGeom prst="rect">
            <a:avLst/>
          </a:prstGeom>
        </p:spPr>
        <p:txBody>
          <a:bodyPr wrap="none">
            <a:spAutoFit/>
          </a:bodyPr>
          <a:lstStyle/>
          <a:p>
            <a:r>
              <a:rPr lang="en-US" altLang="zh-CN" sz="2400" b="1" smtClean="0">
                <a:solidFill>
                  <a:schemeClr val="tx1"/>
                </a:solidFill>
                <a:latin typeface="微软雅黑" panose="020B0503020204020204" pitchFamily="34" charset="-122"/>
                <a:ea typeface="微软雅黑" panose="020B0503020204020204" pitchFamily="34" charset="-122"/>
              </a:rPr>
              <a:t>3</a:t>
            </a:r>
            <a:endParaRPr lang="en-US" altLang="zh-CN" sz="2400" b="1">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6112093" y="3443396"/>
            <a:ext cx="373820" cy="461665"/>
          </a:xfrm>
          <a:prstGeom prst="rect">
            <a:avLst/>
          </a:prstGeom>
        </p:spPr>
        <p:txBody>
          <a:bodyPr wrap="none">
            <a:spAutoFit/>
          </a:bodyPr>
          <a:lstStyle/>
          <a:p>
            <a:r>
              <a:rPr lang="en-US" altLang="zh-CN" sz="2400" b="1" smtClean="0">
                <a:solidFill>
                  <a:schemeClr val="tx1"/>
                </a:solidFill>
                <a:latin typeface="微软雅黑" panose="020B0503020204020204" pitchFamily="34" charset="-122"/>
                <a:ea typeface="微软雅黑" panose="020B0503020204020204" pitchFamily="34" charset="-122"/>
              </a:rPr>
              <a:t>3</a:t>
            </a:r>
            <a:endParaRPr lang="en-US" altLang="zh-CN" sz="2400" b="1">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3104848" y="4344972"/>
            <a:ext cx="373820" cy="461665"/>
          </a:xfrm>
          <a:prstGeom prst="rect">
            <a:avLst/>
          </a:prstGeom>
        </p:spPr>
        <p:txBody>
          <a:bodyPr wrap="none">
            <a:spAutoFit/>
          </a:bodyPr>
          <a:lstStyle/>
          <a:p>
            <a:r>
              <a:rPr lang="en-US" altLang="zh-CN" sz="2400" b="1" smtClean="0">
                <a:solidFill>
                  <a:schemeClr val="tx1"/>
                </a:solidFill>
                <a:latin typeface="微软雅黑" panose="020B0503020204020204" pitchFamily="34" charset="-122"/>
                <a:ea typeface="微软雅黑" panose="020B0503020204020204" pitchFamily="34" charset="-122"/>
              </a:rPr>
              <a:t>4</a:t>
            </a:r>
            <a:endParaRPr lang="en-US" altLang="zh-CN" sz="2400" b="1">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1509588" y="5949280"/>
            <a:ext cx="6263640" cy="521970"/>
          </a:xfrm>
          <a:prstGeom prst="rect">
            <a:avLst/>
          </a:prstGeom>
        </p:spPr>
        <p:txBody>
          <a:bodyPr wrap="none">
            <a:spAutoFit/>
          </a:bodyPr>
          <a:lstStyle/>
          <a:p>
            <a:r>
              <a:rPr lang="en-US" altLang="zh-CN" sz="2800" b="1">
                <a:solidFill>
                  <a:schemeClr val="tx1"/>
                </a:solidFill>
                <a:latin typeface="黑体" panose="02010609060101010101" charset="-122"/>
                <a:ea typeface="黑体" panose="02010609060101010101" charset="-122"/>
              </a:rPr>
              <a:t>1852</a:t>
            </a:r>
            <a:r>
              <a:rPr lang="zh-CN" altLang="en-US" sz="2800" b="1">
                <a:solidFill>
                  <a:schemeClr val="tx1"/>
                </a:solidFill>
                <a:latin typeface="黑体" panose="02010609060101010101" charset="-122"/>
                <a:ea typeface="黑体" panose="02010609060101010101" charset="-122"/>
              </a:rPr>
              <a:t>年 </a:t>
            </a:r>
            <a:r>
              <a:rPr lang="zh-CN" altLang="zh-CN" sz="2800" b="1">
                <a:solidFill>
                  <a:schemeClr val="tx1"/>
                </a:solidFill>
                <a:latin typeface="黑体" panose="02010609060101010101" charset="-122"/>
                <a:ea typeface="黑体" panose="02010609060101010101" charset="-122"/>
              </a:rPr>
              <a:t>四色</a:t>
            </a:r>
            <a:r>
              <a:rPr lang="zh-CN" altLang="zh-CN" sz="2800" b="1" smtClean="0">
                <a:solidFill>
                  <a:schemeClr val="tx1"/>
                </a:solidFill>
                <a:latin typeface="黑体" panose="02010609060101010101" charset="-122"/>
                <a:ea typeface="黑体" panose="02010609060101010101" charset="-122"/>
              </a:rPr>
              <a:t>猜想</a:t>
            </a:r>
            <a:r>
              <a:rPr lang="en-US" altLang="zh-CN" sz="2800" b="1" smtClean="0">
                <a:solidFill>
                  <a:schemeClr val="tx1"/>
                </a:solidFill>
                <a:latin typeface="黑体" panose="02010609060101010101" charset="-122"/>
                <a:ea typeface="黑体" panose="02010609060101010101" charset="-122"/>
              </a:rPr>
              <a:t> </a:t>
            </a:r>
            <a:r>
              <a:rPr lang="en-US" altLang="zh-CN" sz="2800" b="1" smtClean="0">
                <a:solidFill>
                  <a:schemeClr val="tx1"/>
                </a:solidFill>
                <a:latin typeface="黑体" panose="02010609060101010101" charset="-122"/>
                <a:ea typeface="黑体" panose="02010609060101010101" charset="-122"/>
                <a:sym typeface="Wingdings" panose="05000000000000000000" pitchFamily="2" charset="2"/>
              </a:rPr>
              <a:t> 1976</a:t>
            </a:r>
            <a:r>
              <a:rPr lang="zh-CN" altLang="en-US" sz="2800" b="1" smtClean="0">
                <a:solidFill>
                  <a:schemeClr val="tx1"/>
                </a:solidFill>
                <a:latin typeface="黑体" panose="02010609060101010101" charset="-122"/>
                <a:ea typeface="黑体" panose="02010609060101010101" charset="-122"/>
                <a:sym typeface="Wingdings" panose="05000000000000000000" pitchFamily="2" charset="2"/>
              </a:rPr>
              <a:t>年 </a:t>
            </a:r>
            <a:r>
              <a:rPr lang="zh-CN" altLang="zh-CN" sz="2800" b="1" smtClean="0">
                <a:solidFill>
                  <a:schemeClr val="tx1"/>
                </a:solidFill>
                <a:latin typeface="黑体" panose="02010609060101010101" charset="-122"/>
                <a:ea typeface="黑体" panose="02010609060101010101" charset="-122"/>
              </a:rPr>
              <a:t>四</a:t>
            </a:r>
            <a:r>
              <a:rPr lang="zh-CN" altLang="zh-CN" sz="2800" b="1">
                <a:solidFill>
                  <a:schemeClr val="tx1"/>
                </a:solidFill>
                <a:latin typeface="黑体" panose="02010609060101010101" charset="-122"/>
                <a:ea typeface="黑体" panose="02010609060101010101" charset="-122"/>
              </a:rPr>
              <a:t>色定理</a:t>
            </a:r>
            <a:endParaRPr lang="zh-CN" altLang="en-US" sz="2800" b="1">
              <a:ea typeface="黑体" panose="02010609060101010101" charset="-122"/>
            </a:endParaRPr>
          </a:p>
        </p:txBody>
      </p:sp>
      <p:sp>
        <p:nvSpPr>
          <p:cNvPr id="25" name="矩形 24"/>
          <p:cNvSpPr/>
          <p:nvPr/>
        </p:nvSpPr>
        <p:spPr>
          <a:xfrm>
            <a:off x="480075" y="3225170"/>
            <a:ext cx="1787669" cy="707886"/>
          </a:xfrm>
          <a:prstGeom prst="rect">
            <a:avLst/>
          </a:prstGeom>
        </p:spPr>
        <p:txBody>
          <a:bodyPr wrap="none">
            <a:spAutoFit/>
          </a:bodyPr>
          <a:lstStyle/>
          <a:p>
            <a:r>
              <a:rPr lang="en-US" altLang="zh-CN" sz="2000" b="1" smtClean="0">
                <a:latin typeface="Consolas" panose="020B0609020204030204"/>
                <a:ea typeface="黑体" panose="02010609060101010101" charset="-122"/>
              </a:rPr>
              <a:t>1852</a:t>
            </a:r>
            <a:r>
              <a:rPr lang="zh-CN" altLang="zh-CN" sz="2000" b="1" smtClean="0">
                <a:latin typeface="Consolas" panose="020B0609020204030204"/>
                <a:ea typeface="黑体" panose="02010609060101010101" charset="-122"/>
              </a:rPr>
              <a:t>年</a:t>
            </a:r>
            <a:r>
              <a:rPr lang="zh-CN" altLang="en-US" sz="2000" b="1" smtClean="0">
                <a:latin typeface="Consolas" panose="020B0609020204030204"/>
                <a:ea typeface="黑体" panose="02010609060101010101" charset="-122"/>
              </a:rPr>
              <a:t>英国人</a:t>
            </a:r>
            <a:endParaRPr lang="en-US" altLang="zh-CN" sz="2000" b="1" smtClean="0">
              <a:latin typeface="Consolas" panose="020B0609020204030204"/>
              <a:ea typeface="黑体" panose="02010609060101010101" charset="-122"/>
            </a:endParaRPr>
          </a:p>
          <a:p>
            <a:r>
              <a:rPr lang="zh-CN" altLang="en-US" sz="2000" b="1" smtClean="0">
                <a:latin typeface="Consolas" panose="020B0609020204030204"/>
                <a:ea typeface="黑体" panose="02010609060101010101" charset="-122"/>
              </a:rPr>
              <a:t>发现现象</a:t>
            </a:r>
            <a:endParaRPr lang="zh-CN" altLang="en-US" sz="2000" b="1">
              <a:latin typeface="Consolas" panose="020B0609020204030204"/>
              <a:ea typeface="黑体" panose="02010609060101010101" charset="-122"/>
            </a:endParaRPr>
          </a:p>
        </p:txBody>
      </p:sp>
      <p:sp>
        <p:nvSpPr>
          <p:cNvPr id="26" name="矩形 25"/>
          <p:cNvSpPr/>
          <p:nvPr/>
        </p:nvSpPr>
        <p:spPr>
          <a:xfrm>
            <a:off x="7092280" y="3225170"/>
            <a:ext cx="1787669" cy="707886"/>
          </a:xfrm>
          <a:prstGeom prst="rect">
            <a:avLst/>
          </a:prstGeom>
        </p:spPr>
        <p:txBody>
          <a:bodyPr wrap="none">
            <a:spAutoFit/>
          </a:bodyPr>
          <a:lstStyle/>
          <a:p>
            <a:r>
              <a:rPr lang="en-US" altLang="zh-CN" sz="2000" b="1" smtClean="0">
                <a:latin typeface="Consolas" panose="020B0609020204030204"/>
                <a:ea typeface="黑体" panose="02010609060101010101" charset="-122"/>
              </a:rPr>
              <a:t>1976</a:t>
            </a:r>
            <a:r>
              <a:rPr lang="zh-CN" altLang="zh-CN" sz="2000" b="1" smtClean="0">
                <a:latin typeface="Consolas" panose="020B0609020204030204"/>
                <a:ea typeface="黑体" panose="02010609060101010101" charset="-122"/>
              </a:rPr>
              <a:t>年</a:t>
            </a:r>
            <a:r>
              <a:rPr lang="zh-CN" altLang="en-US" sz="2000" b="1" smtClean="0">
                <a:latin typeface="Consolas" panose="020B0609020204030204"/>
                <a:ea typeface="黑体" panose="02010609060101010101" charset="-122"/>
              </a:rPr>
              <a:t>美国人</a:t>
            </a:r>
            <a:endParaRPr lang="en-US" altLang="zh-CN" sz="2000" b="1" smtClean="0">
              <a:latin typeface="Consolas" panose="020B0609020204030204"/>
              <a:ea typeface="黑体" panose="02010609060101010101" charset="-122"/>
            </a:endParaRPr>
          </a:p>
          <a:p>
            <a:r>
              <a:rPr lang="zh-CN" altLang="en-US" sz="2000" b="1" smtClean="0">
                <a:latin typeface="Consolas" panose="020B0609020204030204"/>
                <a:ea typeface="黑体" panose="02010609060101010101" charset="-122"/>
              </a:rPr>
              <a:t>计算机证明</a:t>
            </a:r>
            <a:endParaRPr lang="zh-CN" altLang="en-US" sz="2000" b="1">
              <a:latin typeface="Consolas" panose="020B0609020204030204"/>
              <a:ea typeface="黑体" panose="02010609060101010101" charset="-122"/>
            </a:endParaRPr>
          </a:p>
        </p:txBody>
      </p:sp>
      <p:sp>
        <p:nvSpPr>
          <p:cNvPr id="27" name="矩形 26"/>
          <p:cNvSpPr/>
          <p:nvPr/>
        </p:nvSpPr>
        <p:spPr>
          <a:xfrm>
            <a:off x="2822916" y="1340768"/>
            <a:ext cx="3877985" cy="369332"/>
          </a:xfrm>
          <a:prstGeom prst="rect">
            <a:avLst/>
          </a:prstGeom>
        </p:spPr>
        <p:txBody>
          <a:bodyPr wrap="none">
            <a:spAutoFit/>
          </a:bodyPr>
          <a:lstStyle/>
          <a:p>
            <a:r>
              <a:rPr lang="zh-CN" altLang="zh-CN" b="1">
                <a:solidFill>
                  <a:schemeClr val="bg2"/>
                </a:solidFill>
                <a:latin typeface="黑体" panose="02010609060101010101" charset="-122"/>
                <a:ea typeface="黑体" panose="02010609060101010101" charset="-122"/>
              </a:rPr>
              <a:t>每幅地图都最多可以用四种颜色着色</a:t>
            </a:r>
            <a:endParaRPr lang="zh-CN" altLang="en-US" b="1">
              <a:solidFill>
                <a:schemeClr val="bg2"/>
              </a:solidFill>
              <a:ea typeface="黑体" panose="02010609060101010101"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DFS</a:t>
            </a:r>
            <a:r>
              <a:rPr lang="zh-CN" altLang="zh-CN" smtClean="0"/>
              <a:t>算法伪代码</a:t>
            </a:r>
            <a:r>
              <a:rPr lang="zh-CN" altLang="zh-CN"/>
              <a:t>描述</a:t>
            </a:r>
            <a:endParaRPr lang="zh-CN" altLang="en-US"/>
          </a:p>
        </p:txBody>
      </p:sp>
      <p:graphicFrame>
        <p:nvGraphicFramePr>
          <p:cNvPr id="5" name="内容占位符 4"/>
          <p:cNvGraphicFramePr>
            <a:graphicFrameLocks noGrp="1"/>
          </p:cNvGraphicFramePr>
          <p:nvPr>
            <p:ph idx="1"/>
          </p:nvPr>
        </p:nvGraphicFramePr>
        <p:xfrm>
          <a:off x="92264" y="2060848"/>
          <a:ext cx="9001000" cy="3134360"/>
        </p:xfrm>
        <a:graphic>
          <a:graphicData uri="http://schemas.openxmlformats.org/drawingml/2006/table">
            <a:tbl>
              <a:tblPr firstRow="1" bandRow="1">
                <a:tableStyleId>{5940675A-B579-460E-94D1-54222C63F5DA}</a:tableStyleId>
              </a:tblPr>
              <a:tblGrid>
                <a:gridCol w="3963359"/>
                <a:gridCol w="5037641"/>
              </a:tblGrid>
              <a:tr h="370840">
                <a:tc>
                  <a:txBody>
                    <a:bodyPr/>
                    <a:lstStyle/>
                    <a:p>
                      <a:pPr algn="ctr"/>
                      <a:r>
                        <a:rPr lang="zh-CN" altLang="en-US" smtClean="0"/>
                        <a:t>递归法细化</a:t>
                      </a:r>
                      <a:endParaRPr lang="zh-CN" altLang="en-US">
                        <a:solidFill>
                          <a:schemeClr val="tx1"/>
                        </a:solidFill>
                        <a:ea typeface="黑体" panose="02010609060101010101" charset="-122"/>
                      </a:endParaRPr>
                    </a:p>
                  </a:txBody>
                  <a:tcPr>
                    <a:solidFill>
                      <a:schemeClr val="bg1">
                        <a:lumMod val="85000"/>
                      </a:schemeClr>
                    </a:solidFill>
                  </a:tcPr>
                </a:tc>
                <a:tc>
                  <a:txBody>
                    <a:bodyPr/>
                    <a:lstStyle/>
                    <a:p>
                      <a:pPr algn="ctr"/>
                      <a:r>
                        <a:rPr lang="zh-CN" altLang="en-US" smtClean="0"/>
                        <a:t>非递归法细化</a:t>
                      </a:r>
                      <a:endParaRPr lang="zh-CN" altLang="en-US">
                        <a:solidFill>
                          <a:schemeClr val="tx1"/>
                        </a:solidFill>
                        <a:ea typeface="黑体" panose="02010609060101010101" charset="-122"/>
                      </a:endParaRPr>
                    </a:p>
                  </a:txBody>
                  <a:tcPr>
                    <a:solidFill>
                      <a:schemeClr val="bg1">
                        <a:lumMod val="85000"/>
                      </a:schemeClr>
                    </a:solidFill>
                  </a:tcPr>
                </a:tc>
              </a:tr>
              <a:tr h="133216">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zh-CN" sz="1800" kern="1200" smtClean="0">
                          <a:effectLst/>
                        </a:rPr>
                        <a:t>设立一个访问标志数组</a:t>
                      </a:r>
                      <a:r>
                        <a:rPr lang="en-US" altLang="zh-CN" sz="1800" kern="1200" smtClean="0">
                          <a:effectLst/>
                        </a:rPr>
                        <a:t>visited[N]</a:t>
                      </a:r>
                      <a:r>
                        <a:rPr lang="zh-CN" altLang="zh-CN" sz="1800" kern="1200" smtClean="0">
                          <a:effectLst/>
                        </a:rPr>
                        <a:t>，初值为</a:t>
                      </a:r>
                      <a:r>
                        <a:rPr lang="en-US" altLang="zh-CN" sz="1800" kern="1200" smtClean="0">
                          <a:effectLst/>
                        </a:rPr>
                        <a:t>0</a:t>
                      </a:r>
                      <a:r>
                        <a:rPr lang="zh-CN" altLang="zh-CN" sz="1800" kern="1200" smtClean="0">
                          <a:effectLst/>
                        </a:rPr>
                        <a:t>，某点被访问，则相应下标变量置</a:t>
                      </a:r>
                      <a:r>
                        <a:rPr lang="en-US" altLang="zh-CN" sz="1800" kern="1200" smtClean="0">
                          <a:effectLst/>
                        </a:rPr>
                        <a:t>1</a:t>
                      </a:r>
                      <a:r>
                        <a:rPr lang="zh-CN" altLang="zh-CN" sz="1800" kern="1200" smtClean="0">
                          <a:effectLst/>
                        </a:rPr>
                        <a:t>。</a:t>
                      </a:r>
                      <a:endParaRPr lang="zh-CN" altLang="zh-CN" sz="1800" kern="1200" smtClean="0">
                        <a:solidFill>
                          <a:schemeClr val="tx1"/>
                        </a:solidFill>
                        <a:effectLst/>
                        <a:latin typeface="+mn-lt"/>
                        <a:ea typeface="黑体" panose="02010609060101010101" charset="-122"/>
                        <a:cs typeface="+mn-cs"/>
                      </a:endParaRPr>
                    </a:p>
                  </a:txBody>
                  <a:tcPr/>
                </a:tc>
                <a:tc hMerge="1">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kern="1200" smtClean="0">
                          <a:effectLst/>
                        </a:rPr>
                        <a:t>（</a:t>
                      </a:r>
                      <a:r>
                        <a:rPr lang="en-US" altLang="zh-CN" sz="1800" kern="1200" smtClean="0">
                          <a:effectLst/>
                        </a:rPr>
                        <a:t>1</a:t>
                      </a:r>
                      <a:r>
                        <a:rPr lang="zh-CN" altLang="zh-CN" sz="1800" kern="1200" smtClean="0">
                          <a:effectLst/>
                        </a:rPr>
                        <a:t>）输入要访问的结点</a:t>
                      </a:r>
                      <a:r>
                        <a:rPr lang="en-US" altLang="zh-CN" sz="1800" kern="1200" smtClean="0">
                          <a:effectLst/>
                        </a:rPr>
                        <a:t>Vi</a:t>
                      </a:r>
                      <a:r>
                        <a:rPr lang="zh-CN" altLang="zh-CN" sz="1800" kern="1200" smtClean="0">
                          <a:effectLst/>
                        </a:rPr>
                        <a:t>；</a:t>
                      </a:r>
                      <a:endParaRPr lang="zh-CN" altLang="zh-CN" sz="1800" kern="1200" smtClean="0">
                        <a:solidFill>
                          <a:schemeClr val="tx1"/>
                        </a:solidFill>
                        <a:effectLst/>
                        <a:latin typeface="+mn-lt"/>
                        <a:ea typeface="黑体" panose="02010609060101010101"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kern="1200" smtClean="0">
                          <a:effectLst/>
                        </a:rPr>
                        <a:t>（</a:t>
                      </a:r>
                      <a:r>
                        <a:rPr lang="en-US" altLang="zh-CN" sz="1800" kern="1200" smtClean="0">
                          <a:effectLst/>
                        </a:rPr>
                        <a:t>1</a:t>
                      </a:r>
                      <a:r>
                        <a:rPr lang="zh-CN" altLang="zh-CN" sz="1800" kern="1200" smtClean="0">
                          <a:effectLst/>
                        </a:rPr>
                        <a:t>）栈</a:t>
                      </a:r>
                      <a:r>
                        <a:rPr lang="en-US" altLang="zh-CN" sz="1800" kern="1200" smtClean="0">
                          <a:effectLst/>
                        </a:rPr>
                        <a:t>S</a:t>
                      </a:r>
                      <a:r>
                        <a:rPr lang="zh-CN" altLang="zh-CN" sz="1800" kern="1200" smtClean="0">
                          <a:effectLst/>
                        </a:rPr>
                        <a:t>初始化；输入要访问的结点</a:t>
                      </a:r>
                      <a:r>
                        <a:rPr lang="en-US" altLang="zh-CN" sz="1800" kern="1200" smtClean="0">
                          <a:effectLst/>
                        </a:rPr>
                        <a:t>V</a:t>
                      </a:r>
                      <a:r>
                        <a:rPr lang="zh-CN" altLang="en-US" sz="1800" kern="1200" smtClean="0">
                          <a:effectLst/>
                        </a:rPr>
                        <a:t>；</a:t>
                      </a:r>
                      <a:endParaRPr lang="zh-CN" altLang="zh-CN" sz="1800" kern="1200" smtClean="0">
                        <a:solidFill>
                          <a:schemeClr val="tx1"/>
                        </a:solidFill>
                        <a:effectLst/>
                        <a:latin typeface="+mn-lt"/>
                        <a:ea typeface="黑体" panose="02010609060101010101" charset="-122"/>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kern="1200" smtClean="0">
                          <a:effectLst/>
                        </a:rPr>
                        <a:t>（</a:t>
                      </a:r>
                      <a:r>
                        <a:rPr lang="en-US" altLang="zh-CN" sz="1800" kern="1200" smtClean="0">
                          <a:effectLst/>
                        </a:rPr>
                        <a:t>2</a:t>
                      </a:r>
                      <a:r>
                        <a:rPr lang="zh-CN" altLang="zh-CN" sz="1800" kern="1200" smtClean="0">
                          <a:effectLst/>
                        </a:rPr>
                        <a:t>）访问顶点</a:t>
                      </a:r>
                      <a:r>
                        <a:rPr lang="en-US" altLang="zh-CN" sz="1800" kern="1200" smtClean="0">
                          <a:effectLst/>
                        </a:rPr>
                        <a:t>v</a:t>
                      </a:r>
                      <a:r>
                        <a:rPr lang="en-US" altLang="zh-CN" sz="1800" kern="1200" baseline="-25000" smtClean="0">
                          <a:effectLst/>
                        </a:rPr>
                        <a:t>i</a:t>
                      </a:r>
                      <a:r>
                        <a:rPr lang="zh-CN" altLang="zh-CN" sz="1800" kern="1200" smtClean="0">
                          <a:effectLst/>
                        </a:rPr>
                        <a:t>；</a:t>
                      </a:r>
                      <a:r>
                        <a:rPr lang="en-US" altLang="zh-CN" sz="1800" kern="1200" smtClean="0">
                          <a:effectLst/>
                        </a:rPr>
                        <a:t>visited[v</a:t>
                      </a:r>
                      <a:r>
                        <a:rPr lang="en-US" altLang="zh-CN" sz="1800" kern="1200" baseline="-25000" smtClean="0">
                          <a:effectLst/>
                        </a:rPr>
                        <a:t>i</a:t>
                      </a:r>
                      <a:r>
                        <a:rPr lang="en-US" altLang="zh-CN" sz="1800" kern="1200" smtClean="0">
                          <a:effectLst/>
                        </a:rPr>
                        <a:t>]=1</a:t>
                      </a:r>
                      <a:r>
                        <a:rPr lang="zh-CN" altLang="zh-CN" sz="1800" kern="1200" smtClean="0">
                          <a:effectLst/>
                        </a:rPr>
                        <a:t>；</a:t>
                      </a:r>
                      <a:endParaRPr lang="zh-CN" altLang="zh-CN" sz="1800" kern="1200" smtClean="0">
                        <a:solidFill>
                          <a:schemeClr val="tx1"/>
                        </a:solidFill>
                        <a:effectLst/>
                        <a:latin typeface="+mn-lt"/>
                        <a:ea typeface="黑体" panose="02010609060101010101"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kern="1200" smtClean="0">
                          <a:effectLst/>
                        </a:rPr>
                        <a:t>（</a:t>
                      </a:r>
                      <a:r>
                        <a:rPr lang="en-US" altLang="zh-CN" sz="1800" kern="1200" smtClean="0">
                          <a:effectLst/>
                        </a:rPr>
                        <a:t>2</a:t>
                      </a:r>
                      <a:r>
                        <a:rPr lang="zh-CN" altLang="zh-CN" sz="1800" kern="1200" smtClean="0">
                          <a:effectLst/>
                        </a:rPr>
                        <a:t>）访问顶点</a:t>
                      </a:r>
                      <a:r>
                        <a:rPr lang="en-US" altLang="zh-CN" sz="1800" kern="1200" smtClean="0">
                          <a:effectLst/>
                        </a:rPr>
                        <a:t>v</a:t>
                      </a:r>
                      <a:r>
                        <a:rPr lang="zh-CN" altLang="zh-CN" sz="1800" kern="1200" smtClean="0">
                          <a:effectLst/>
                        </a:rPr>
                        <a:t>；</a:t>
                      </a:r>
                      <a:r>
                        <a:rPr lang="en-US" altLang="zh-CN" sz="1800" kern="1200" smtClean="0">
                          <a:effectLst/>
                        </a:rPr>
                        <a:t>visited[v]=1</a:t>
                      </a:r>
                      <a:r>
                        <a:rPr lang="zh-CN" altLang="zh-CN" sz="1800" kern="1200" smtClean="0">
                          <a:effectLst/>
                        </a:rPr>
                        <a:t>；顶点</a:t>
                      </a:r>
                      <a:r>
                        <a:rPr lang="en-US" altLang="zh-CN" sz="1800" kern="1200" smtClean="0">
                          <a:effectLst/>
                        </a:rPr>
                        <a:t>v</a:t>
                      </a:r>
                      <a:r>
                        <a:rPr lang="zh-CN" altLang="zh-CN" sz="1800" kern="1200" smtClean="0">
                          <a:effectLst/>
                        </a:rPr>
                        <a:t>入栈</a:t>
                      </a:r>
                      <a:r>
                        <a:rPr lang="en-US" altLang="zh-CN" sz="1800" kern="1200" smtClean="0">
                          <a:effectLst/>
                        </a:rPr>
                        <a:t>S</a:t>
                      </a:r>
                      <a:endParaRPr lang="zh-CN" altLang="zh-CN" sz="1800" kern="1200" smtClean="0">
                        <a:solidFill>
                          <a:schemeClr val="tx1"/>
                        </a:solidFill>
                        <a:effectLst/>
                        <a:latin typeface="+mn-lt"/>
                        <a:ea typeface="黑体" panose="02010609060101010101" charset="-122"/>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kern="1200" smtClean="0">
                          <a:effectLst/>
                        </a:rPr>
                        <a:t>（</a:t>
                      </a:r>
                      <a:r>
                        <a:rPr lang="en-US" altLang="zh-CN" sz="1800" kern="1200" smtClean="0">
                          <a:effectLst/>
                        </a:rPr>
                        <a:t>3</a:t>
                      </a:r>
                      <a:r>
                        <a:rPr lang="zh-CN" altLang="zh-CN" sz="1800" kern="1200" smtClean="0">
                          <a:effectLst/>
                        </a:rPr>
                        <a:t>）在邻接矩阵的第</a:t>
                      </a:r>
                      <a:r>
                        <a:rPr lang="en-US" altLang="zh-CN" sz="1800" kern="1200" smtClean="0">
                          <a:effectLst/>
                        </a:rPr>
                        <a:t>i</a:t>
                      </a:r>
                      <a:r>
                        <a:rPr lang="zh-CN" altLang="zh-CN" sz="1800" kern="1200" smtClean="0">
                          <a:effectLst/>
                        </a:rPr>
                        <a:t>行中查找，若</a:t>
                      </a:r>
                      <a:r>
                        <a:rPr lang="en-US" altLang="zh-CN" sz="1800" kern="1200" smtClean="0">
                          <a:effectLst/>
                        </a:rPr>
                        <a:t>v</a:t>
                      </a:r>
                      <a:r>
                        <a:rPr lang="en-US" altLang="zh-CN" sz="1800" kern="1200" baseline="-25000" smtClean="0">
                          <a:effectLst/>
                        </a:rPr>
                        <a:t>i</a:t>
                      </a:r>
                      <a:r>
                        <a:rPr lang="zh-CN" altLang="zh-CN" sz="1800" kern="1200" smtClean="0">
                          <a:effectLst/>
                        </a:rPr>
                        <a:t>有邻接点</a:t>
                      </a:r>
                      <a:r>
                        <a:rPr lang="en-US" altLang="zh-CN" sz="1800" kern="1200" smtClean="0">
                          <a:effectLst/>
                        </a:rPr>
                        <a:t>v</a:t>
                      </a:r>
                      <a:r>
                        <a:rPr lang="en-US" altLang="zh-CN" sz="1800" kern="1200" baseline="-25000" smtClean="0">
                          <a:effectLst/>
                        </a:rPr>
                        <a:t>j</a:t>
                      </a:r>
                      <a:r>
                        <a:rPr lang="zh-CN" altLang="zh-CN" sz="1800" kern="1200" smtClean="0">
                          <a:effectLst/>
                        </a:rPr>
                        <a:t>，且</a:t>
                      </a:r>
                      <a:r>
                        <a:rPr lang="en-US" altLang="zh-CN" sz="1800" kern="1200" smtClean="0">
                          <a:effectLst/>
                        </a:rPr>
                        <a:t>v</a:t>
                      </a:r>
                      <a:r>
                        <a:rPr lang="en-US" altLang="zh-CN" sz="1800" kern="1200" baseline="-25000" smtClean="0">
                          <a:effectLst/>
                        </a:rPr>
                        <a:t>j</a:t>
                      </a:r>
                      <a:r>
                        <a:rPr lang="zh-CN" altLang="zh-CN" sz="1800" kern="1200" smtClean="0">
                          <a:effectLst/>
                        </a:rPr>
                        <a:t>未被访问过，则设</a:t>
                      </a:r>
                      <a:r>
                        <a:rPr lang="en-US" altLang="zh-CN" sz="1800" kern="1200" smtClean="0">
                          <a:effectLst/>
                        </a:rPr>
                        <a:t> i=j</a:t>
                      </a:r>
                      <a:r>
                        <a:rPr lang="zh-CN" altLang="zh-CN" sz="1800" kern="1200" smtClean="0">
                          <a:effectLst/>
                        </a:rPr>
                        <a:t>；</a:t>
                      </a:r>
                      <a:r>
                        <a:rPr lang="en-US" altLang="zh-CN" sz="1800" kern="1200" smtClean="0">
                          <a:effectLst/>
                        </a:rPr>
                        <a:t> </a:t>
                      </a:r>
                      <a:endParaRPr lang="zh-CN" altLang="zh-CN" sz="1800" kern="1200" smtClean="0">
                        <a:solidFill>
                          <a:schemeClr val="tx1"/>
                        </a:solidFill>
                        <a:effectLst/>
                        <a:latin typeface="+mn-lt"/>
                        <a:ea typeface="黑体" panose="02010609060101010101" charset="-122"/>
                        <a:cs typeface="+mn-cs"/>
                      </a:endParaRPr>
                    </a:p>
                  </a:txBody>
                  <a:tcPr/>
                </a:tc>
                <a:tc rowSpan="2">
                  <a:txBody>
                    <a:bodyPr/>
                    <a:lstStyle/>
                    <a:p>
                      <a:r>
                        <a:rPr lang="zh-CN" altLang="zh-CN" sz="1800" kern="1200" smtClean="0">
                          <a:effectLst/>
                        </a:rPr>
                        <a:t>（</a:t>
                      </a:r>
                      <a:r>
                        <a:rPr lang="en-US" altLang="zh-CN" sz="1800" kern="1200" smtClean="0">
                          <a:effectLst/>
                        </a:rPr>
                        <a:t>3</a:t>
                      </a:r>
                      <a:r>
                        <a:rPr lang="zh-CN" altLang="zh-CN" sz="1800" kern="1200" smtClean="0">
                          <a:effectLst/>
                        </a:rPr>
                        <a:t>）</a:t>
                      </a:r>
                      <a:r>
                        <a:rPr lang="en-US" altLang="zh-CN" sz="1800" kern="1200" smtClean="0">
                          <a:effectLst/>
                        </a:rPr>
                        <a:t>while</a:t>
                      </a:r>
                      <a:r>
                        <a:rPr lang="zh-CN" altLang="zh-CN" sz="1800" kern="1200" smtClean="0">
                          <a:effectLst/>
                        </a:rPr>
                        <a:t>（栈</a:t>
                      </a:r>
                      <a:r>
                        <a:rPr lang="en-US" altLang="zh-CN" sz="1800" kern="1200" smtClean="0">
                          <a:effectLst/>
                        </a:rPr>
                        <a:t>S</a:t>
                      </a:r>
                      <a:r>
                        <a:rPr lang="zh-CN" altLang="zh-CN" sz="1800" kern="1200" smtClean="0">
                          <a:effectLst/>
                        </a:rPr>
                        <a:t>非空）</a:t>
                      </a:r>
                      <a:endParaRPr lang="zh-CN" altLang="zh-CN" sz="1800" kern="1200" smtClean="0">
                        <a:effectLst/>
                      </a:endParaRPr>
                    </a:p>
                    <a:p>
                      <a:r>
                        <a:rPr lang="en-US" altLang="zh-CN" sz="1800" kern="1200" smtClean="0">
                          <a:effectLst/>
                        </a:rPr>
                        <a:t>    </a:t>
                      </a:r>
                      <a:r>
                        <a:rPr lang="en-US" altLang="zh-CN" sz="1800" kern="1200" baseline="0" smtClean="0">
                          <a:effectLst/>
                        </a:rPr>
                        <a:t> </a:t>
                      </a:r>
                      <a:r>
                        <a:rPr lang="en-US" altLang="zh-CN" sz="1800" kern="1200" smtClean="0">
                          <a:effectLst/>
                        </a:rPr>
                        <a:t>x=</a:t>
                      </a:r>
                      <a:r>
                        <a:rPr lang="zh-CN" altLang="zh-CN" sz="1800" kern="1200" smtClean="0">
                          <a:effectLst/>
                        </a:rPr>
                        <a:t>栈</a:t>
                      </a:r>
                      <a:r>
                        <a:rPr lang="en-US" altLang="zh-CN" sz="1800" kern="1200" smtClean="0">
                          <a:effectLst/>
                        </a:rPr>
                        <a:t>S</a:t>
                      </a:r>
                      <a:r>
                        <a:rPr lang="zh-CN" altLang="zh-CN" sz="1800" kern="1200" smtClean="0">
                          <a:effectLst/>
                        </a:rPr>
                        <a:t>的顶元素（不出栈）；</a:t>
                      </a:r>
                      <a:endParaRPr lang="zh-CN" altLang="zh-CN" sz="1800" kern="1200" smtClean="0">
                        <a:effectLst/>
                      </a:endParaRPr>
                    </a:p>
                    <a:p>
                      <a:r>
                        <a:rPr lang="en-US" altLang="zh-CN" sz="1800" kern="1200" smtClean="0">
                          <a:effectLst/>
                        </a:rPr>
                        <a:t>     if</a:t>
                      </a:r>
                      <a:r>
                        <a:rPr lang="zh-CN" altLang="zh-CN" sz="1800" kern="1200" smtClean="0">
                          <a:effectLst/>
                        </a:rPr>
                        <a:t>（存在并找到未被访问的</a:t>
                      </a:r>
                      <a:r>
                        <a:rPr lang="en-US" altLang="zh-CN" sz="1800" kern="1200" smtClean="0">
                          <a:effectLst/>
                        </a:rPr>
                        <a:t>x</a:t>
                      </a:r>
                      <a:r>
                        <a:rPr lang="zh-CN" altLang="zh-CN" sz="1800" kern="1200" smtClean="0">
                          <a:effectLst/>
                        </a:rPr>
                        <a:t>的邻接点</a:t>
                      </a:r>
                      <a:r>
                        <a:rPr lang="en-US" altLang="zh-CN" sz="1800" kern="1200" smtClean="0">
                          <a:effectLst/>
                        </a:rPr>
                        <a:t>w</a:t>
                      </a:r>
                      <a:r>
                        <a:rPr lang="zh-CN" altLang="zh-CN" sz="1800" kern="1200" smtClean="0">
                          <a:effectLst/>
                        </a:rPr>
                        <a:t>）</a:t>
                      </a:r>
                      <a:endParaRPr lang="zh-CN" altLang="zh-CN" sz="1800" kern="1200" smtClean="0">
                        <a:effectLst/>
                      </a:endParaRPr>
                    </a:p>
                    <a:p>
                      <a:r>
                        <a:rPr lang="en-US" altLang="zh-CN" sz="1800" kern="1200" smtClean="0">
                          <a:effectLst/>
                        </a:rPr>
                        <a:t>         </a:t>
                      </a:r>
                      <a:r>
                        <a:rPr lang="zh-CN" altLang="zh-CN" sz="1800" kern="1200" smtClean="0">
                          <a:effectLst/>
                        </a:rPr>
                        <a:t>访问</a:t>
                      </a:r>
                      <a:r>
                        <a:rPr lang="en-US" altLang="zh-CN" sz="1800" kern="1200" smtClean="0">
                          <a:effectLst/>
                        </a:rPr>
                        <a:t>w</a:t>
                      </a:r>
                      <a:r>
                        <a:rPr lang="zh-CN" altLang="zh-CN" sz="1800" kern="1200" smtClean="0">
                          <a:effectLst/>
                        </a:rPr>
                        <a:t>；</a:t>
                      </a:r>
                      <a:r>
                        <a:rPr lang="en-US" altLang="zh-CN" sz="1800" kern="1200" smtClean="0">
                          <a:effectLst/>
                        </a:rPr>
                        <a:t>visited[w]=1</a:t>
                      </a:r>
                      <a:r>
                        <a:rPr lang="zh-CN" altLang="zh-CN" sz="1800" kern="1200" smtClean="0">
                          <a:effectLst/>
                        </a:rPr>
                        <a:t>；</a:t>
                      </a:r>
                      <a:r>
                        <a:rPr lang="en-US" altLang="zh-CN" sz="1800" kern="1200" smtClean="0">
                          <a:effectLst/>
                        </a:rPr>
                        <a:t>w</a:t>
                      </a:r>
                      <a:r>
                        <a:rPr lang="zh-CN" altLang="zh-CN" sz="1800" kern="1200" smtClean="0">
                          <a:effectLst/>
                        </a:rPr>
                        <a:t>进栈</a:t>
                      </a:r>
                      <a:r>
                        <a:rPr lang="en-US" altLang="zh-CN" sz="1800" kern="1200" smtClean="0">
                          <a:effectLst/>
                        </a:rPr>
                        <a:t>;</a:t>
                      </a:r>
                      <a:endParaRPr lang="zh-CN" altLang="zh-CN" sz="1800" kern="1200" smtClean="0">
                        <a:effectLst/>
                      </a:endParaRPr>
                    </a:p>
                    <a:p>
                      <a:r>
                        <a:rPr lang="en-US" altLang="zh-CN" sz="1800" kern="1200" smtClean="0">
                          <a:effectLst/>
                        </a:rPr>
                        <a:t>     else     x</a:t>
                      </a:r>
                      <a:r>
                        <a:rPr lang="zh-CN" altLang="zh-CN" sz="1800" kern="1200" smtClean="0">
                          <a:effectLst/>
                        </a:rPr>
                        <a:t>出栈；</a:t>
                      </a:r>
                      <a:endParaRPr lang="zh-CN" altLang="zh-CN" sz="1800" kern="1200" smtClean="0">
                        <a:solidFill>
                          <a:schemeClr val="tx1"/>
                        </a:solidFill>
                        <a:effectLst/>
                        <a:latin typeface="+mn-lt"/>
                        <a:ea typeface="黑体" panose="02010609060101010101" charset="-122"/>
                        <a:cs typeface="+mn-cs"/>
                      </a:endParaRPr>
                    </a:p>
                  </a:txBody>
                  <a:tcPr/>
                </a:tc>
              </a:tr>
              <a:tr h="74168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800" kern="1200" smtClean="0">
                          <a:effectLst/>
                        </a:rPr>
                        <a:t>重复</a:t>
                      </a:r>
                      <a:r>
                        <a:rPr lang="zh-CN" altLang="en-US" sz="1800" kern="1200" smtClean="0">
                          <a:effectLst/>
                        </a:rPr>
                        <a:t>步骤</a:t>
                      </a:r>
                      <a:r>
                        <a:rPr lang="en-US" altLang="zh-CN" sz="1800" kern="1200" smtClean="0">
                          <a:effectLst/>
                        </a:rPr>
                        <a:t>1</a:t>
                      </a:r>
                      <a:r>
                        <a:rPr lang="zh-CN" altLang="en-US" sz="1800" kern="1200" smtClean="0">
                          <a:effectLst/>
                        </a:rPr>
                        <a:t>至</a:t>
                      </a:r>
                      <a:r>
                        <a:rPr lang="en-US" altLang="zh-CN" sz="1800" kern="1200" smtClean="0">
                          <a:effectLst/>
                        </a:rPr>
                        <a:t>3</a:t>
                      </a:r>
                      <a:r>
                        <a:rPr lang="zh-CN" altLang="zh-CN" sz="1800" kern="1200" smtClean="0">
                          <a:effectLst/>
                        </a:rPr>
                        <a:t>，直到所有结点均被访问到。</a:t>
                      </a:r>
                      <a:endParaRPr lang="en-US" altLang="zh-CN" sz="1800" kern="1200" smtClean="0">
                        <a:solidFill>
                          <a:schemeClr val="tx1"/>
                        </a:solidFill>
                        <a:effectLst/>
                        <a:latin typeface="+mn-lt"/>
                        <a:ea typeface="黑体" panose="02010609060101010101" charset="-122"/>
                        <a:cs typeface="+mn-cs"/>
                      </a:endParaRPr>
                    </a:p>
                  </a:txBody>
                  <a:tcPr/>
                </a:tc>
                <a:tc vMerge="1">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
        <p:nvSpPr>
          <p:cNvPr id="6" name="AutoShape 2"/>
          <p:cNvSpPr>
            <a:spLocks noChangeArrowheads="1"/>
          </p:cNvSpPr>
          <p:nvPr/>
        </p:nvSpPr>
        <p:spPr bwMode="auto">
          <a:xfrm>
            <a:off x="6084168" y="5811221"/>
            <a:ext cx="1983219" cy="1080275"/>
          </a:xfrm>
          <a:prstGeom prst="cloudCallout">
            <a:avLst>
              <a:gd name="adj1" fmla="val -36380"/>
              <a:gd name="adj2" fmla="val -85790"/>
            </a:avLst>
          </a:prstGeom>
          <a:solidFill>
            <a:schemeClr val="bg1"/>
          </a:solidFill>
          <a:ln w="12700" cap="rnd">
            <a:solidFill>
              <a:schemeClr val="tx1"/>
            </a:solidFill>
            <a:round/>
          </a:ln>
          <a:effectLst/>
        </p:spPr>
        <p:txBody>
          <a:bodyPr wrap="none"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a:lnSpc>
                <a:spcPts val="1400"/>
              </a:lnSpc>
              <a:spcBef>
                <a:spcPct val="30000"/>
              </a:spcBef>
              <a:buClrTx/>
              <a:buNone/>
              <a:defRPr/>
            </a:pPr>
            <a:r>
              <a:rPr lang="zh-CN" altLang="en-US" sz="1600" smtClean="0">
                <a:latin typeface="黑体" panose="02010609060101010101" charset="-122"/>
                <a:ea typeface="黑体" panose="02010609060101010101" charset="-122"/>
              </a:rPr>
              <a:t>用人工栈</a:t>
            </a:r>
            <a:endParaRPr lang="en-US" altLang="zh-CN" sz="1600" smtClean="0">
              <a:latin typeface="黑体" panose="02010609060101010101" charset="-122"/>
              <a:ea typeface="黑体" panose="02010609060101010101" charset="-122"/>
            </a:endParaRPr>
          </a:p>
          <a:p>
            <a:pPr algn="ctr">
              <a:lnSpc>
                <a:spcPts val="1400"/>
              </a:lnSpc>
              <a:spcBef>
                <a:spcPct val="30000"/>
              </a:spcBef>
              <a:buClrTx/>
              <a:buNone/>
              <a:defRPr/>
            </a:pPr>
            <a:r>
              <a:rPr lang="zh-CN" altLang="en-US" sz="1600" smtClean="0">
                <a:latin typeface="黑体" panose="02010609060101010101" charset="-122"/>
                <a:ea typeface="黑体" panose="02010609060101010101" charset="-122"/>
              </a:rPr>
              <a:t>替代系统栈</a:t>
            </a:r>
            <a:endParaRPr lang="zh-CN" altLang="zh-CN" sz="1600">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zh-CN" altLang="zh-CN"/>
              <a:t>基于邻接矩阵的</a:t>
            </a:r>
            <a:r>
              <a:rPr lang="en-US" altLang="zh-CN"/>
              <a:t>DFS</a:t>
            </a:r>
            <a:r>
              <a:rPr lang="zh-CN" altLang="zh-CN"/>
              <a:t>程序</a:t>
            </a:r>
            <a:r>
              <a:rPr lang="zh-CN" altLang="zh-CN" smtClean="0"/>
              <a:t>实现</a:t>
            </a:r>
            <a:endParaRPr lang="zh-CN" altLang="en-US"/>
          </a:p>
        </p:txBody>
      </p:sp>
      <p:sp>
        <p:nvSpPr>
          <p:cNvPr id="3" name="内容占位符 2"/>
          <p:cNvSpPr>
            <a:spLocks noGrp="1"/>
          </p:cNvSpPr>
          <p:nvPr>
            <p:ph idx="1"/>
          </p:nvPr>
        </p:nvSpPr>
        <p:spPr>
          <a:xfrm>
            <a:off x="179512" y="1233489"/>
            <a:ext cx="8964488" cy="5199856"/>
          </a:xfrm>
        </p:spPr>
        <p:txBody>
          <a:bodyPr/>
          <a:lstStyle/>
          <a:p>
            <a:r>
              <a:rPr lang="en-US" altLang="zh-CN" dirty="0" smtClean="0"/>
              <a:t>/*==========================================</a:t>
            </a:r>
            <a:endParaRPr lang="zh-CN" altLang="zh-CN" dirty="0"/>
          </a:p>
          <a:p>
            <a:r>
              <a:rPr lang="zh-CN" altLang="zh-CN" dirty="0"/>
              <a:t>函数功能：基于邻接矩阵的图</a:t>
            </a:r>
            <a:r>
              <a:rPr lang="en-US" altLang="zh-CN" dirty="0"/>
              <a:t>DFS</a:t>
            </a:r>
            <a:r>
              <a:rPr lang="zh-CN" altLang="zh-CN" dirty="0"/>
              <a:t>遍历递归算法</a:t>
            </a:r>
            <a:endParaRPr lang="zh-CN" altLang="zh-CN" dirty="0"/>
          </a:p>
          <a:p>
            <a:r>
              <a:rPr lang="zh-CN" altLang="zh-CN" dirty="0"/>
              <a:t>函数输入：图的遍历起始顶点</a:t>
            </a:r>
            <a:r>
              <a:rPr lang="en-US" altLang="zh-CN" dirty="0"/>
              <a:t>v</a:t>
            </a:r>
            <a:endParaRPr lang="zh-CN" altLang="zh-CN" dirty="0"/>
          </a:p>
          <a:p>
            <a:r>
              <a:rPr lang="zh-CN" altLang="zh-CN" dirty="0"/>
              <a:t>函数输出：无</a:t>
            </a:r>
            <a:endParaRPr lang="zh-CN" altLang="zh-CN" dirty="0"/>
          </a:p>
          <a:p>
            <a:r>
              <a:rPr lang="zh-CN" altLang="zh-CN" dirty="0"/>
              <a:t>屏幕输出：图的</a:t>
            </a:r>
            <a:r>
              <a:rPr lang="en-US" altLang="zh-CN" dirty="0"/>
              <a:t>DFS</a:t>
            </a:r>
            <a:r>
              <a:rPr lang="zh-CN" altLang="zh-CN" dirty="0"/>
              <a:t>序列</a:t>
            </a:r>
            <a:endParaRPr lang="zh-CN" altLang="zh-CN" dirty="0"/>
          </a:p>
          <a:p>
            <a:r>
              <a:rPr lang="en-US" altLang="zh-CN" dirty="0" smtClean="0"/>
              <a:t>=============================================*/</a:t>
            </a:r>
            <a:endParaRPr lang="en-US" altLang="zh-CN" dirty="0" smtClean="0"/>
          </a:p>
          <a:p>
            <a:r>
              <a:rPr lang="en-US" altLang="zh-CN" dirty="0"/>
              <a:t>void </a:t>
            </a:r>
            <a:r>
              <a:rPr lang="en-US" altLang="zh-CN" dirty="0" err="1"/>
              <a:t>GraphDFS</a:t>
            </a:r>
            <a:r>
              <a:rPr lang="en-US" altLang="zh-CN" dirty="0"/>
              <a:t>(</a:t>
            </a:r>
            <a:r>
              <a:rPr lang="en-US" altLang="zh-CN" dirty="0" err="1"/>
              <a:t>int</a:t>
            </a:r>
            <a:r>
              <a:rPr lang="en-US" altLang="zh-CN" dirty="0"/>
              <a:t> </a:t>
            </a:r>
            <a:r>
              <a:rPr lang="en-US" altLang="zh-CN" dirty="0" err="1"/>
              <a:t>i</a:t>
            </a:r>
            <a:r>
              <a:rPr lang="en-US" altLang="zh-CN" dirty="0"/>
              <a:t>) </a:t>
            </a:r>
            <a:endParaRPr lang="zh-CN" altLang="zh-CN" dirty="0"/>
          </a:p>
          <a:p>
            <a:r>
              <a:rPr lang="en-US" altLang="zh-CN" dirty="0"/>
              <a:t>{  </a:t>
            </a:r>
            <a:r>
              <a:rPr lang="en-US" altLang="zh-CN" dirty="0" err="1"/>
              <a:t>int</a:t>
            </a:r>
            <a:r>
              <a:rPr lang="en-US" altLang="zh-CN" dirty="0"/>
              <a:t> j;</a:t>
            </a:r>
            <a:endParaRPr lang="zh-CN" altLang="zh-CN" dirty="0"/>
          </a:p>
          <a:p>
            <a:r>
              <a:rPr lang="en-US" altLang="zh-CN" dirty="0"/>
              <a:t>   </a:t>
            </a:r>
            <a:r>
              <a:rPr lang="en-US" altLang="zh-CN" dirty="0" err="1"/>
              <a:t>printf</a:t>
            </a:r>
            <a:r>
              <a:rPr lang="en-US" altLang="zh-CN" dirty="0"/>
              <a:t>("%d ",i+1</a:t>
            </a:r>
            <a:r>
              <a:rPr lang="en-US" altLang="zh-CN" dirty="0" smtClean="0"/>
              <a:t>); //</a:t>
            </a:r>
            <a:r>
              <a:rPr lang="en-US" altLang="zh-CN" dirty="0"/>
              <a:t>i+1</a:t>
            </a:r>
            <a:r>
              <a:rPr lang="zh-CN" altLang="zh-CN" dirty="0"/>
              <a:t>是因为图中顶点编号从</a:t>
            </a:r>
            <a:r>
              <a:rPr lang="en-US" altLang="zh-CN" dirty="0"/>
              <a:t>1</a:t>
            </a:r>
            <a:r>
              <a:rPr lang="zh-CN" altLang="zh-CN" dirty="0"/>
              <a:t>开始，存储从</a:t>
            </a:r>
            <a:r>
              <a:rPr lang="en-US" altLang="zh-CN" dirty="0"/>
              <a:t>0</a:t>
            </a:r>
            <a:r>
              <a:rPr lang="zh-CN" altLang="zh-CN" dirty="0"/>
              <a:t>开始</a:t>
            </a:r>
            <a:endParaRPr lang="zh-CN" altLang="zh-CN" dirty="0"/>
          </a:p>
          <a:p>
            <a:r>
              <a:rPr lang="en-US" altLang="zh-CN" dirty="0"/>
              <a:t>   Visited[</a:t>
            </a:r>
            <a:r>
              <a:rPr lang="en-US" altLang="zh-CN" dirty="0" err="1"/>
              <a:t>i</a:t>
            </a:r>
            <a:r>
              <a:rPr lang="en-US" altLang="zh-CN" dirty="0"/>
              <a:t>]=1;</a:t>
            </a:r>
            <a:endParaRPr lang="zh-CN" altLang="zh-CN" dirty="0"/>
          </a:p>
          <a:p>
            <a:r>
              <a:rPr lang="en-US" altLang="zh-CN" dirty="0"/>
              <a:t>   for (j=0; j&lt;N; j++)</a:t>
            </a:r>
            <a:endParaRPr lang="zh-CN" altLang="zh-CN" dirty="0"/>
          </a:p>
          <a:p>
            <a:r>
              <a:rPr lang="en-US" altLang="zh-CN" dirty="0"/>
              <a:t>         if ((</a:t>
            </a:r>
            <a:r>
              <a:rPr lang="en-US" altLang="zh-CN" dirty="0" err="1"/>
              <a:t>AdjMatrix</a:t>
            </a:r>
            <a:r>
              <a:rPr lang="en-US" altLang="zh-CN" dirty="0"/>
              <a:t>[</a:t>
            </a:r>
            <a:r>
              <a:rPr lang="en-US" altLang="zh-CN" dirty="0" err="1"/>
              <a:t>i</a:t>
            </a:r>
            <a:r>
              <a:rPr lang="en-US" altLang="zh-CN" dirty="0"/>
              <a:t>][j]==1) &amp;&amp; (!Visited[j]) )</a:t>
            </a:r>
            <a:endParaRPr lang="zh-CN" altLang="zh-CN" dirty="0"/>
          </a:p>
          <a:p>
            <a:r>
              <a:rPr lang="en-US" altLang="zh-CN" dirty="0"/>
              <a:t>             </a:t>
            </a:r>
            <a:r>
              <a:rPr lang="en-US" altLang="zh-CN" dirty="0" err="1">
                <a:solidFill>
                  <a:srgbClr val="FF0000"/>
                </a:solidFill>
              </a:rPr>
              <a:t>GraphDFS</a:t>
            </a:r>
            <a:r>
              <a:rPr lang="en-US" altLang="zh-CN" dirty="0">
                <a:solidFill>
                  <a:srgbClr val="FF0000"/>
                </a:solidFill>
              </a:rPr>
              <a:t>(j)</a:t>
            </a:r>
            <a:r>
              <a:rPr lang="en-US" altLang="zh-CN" dirty="0"/>
              <a:t>;  		//</a:t>
            </a:r>
            <a:r>
              <a:rPr lang="zh-CN" altLang="zh-CN" dirty="0"/>
              <a:t>被调用</a:t>
            </a:r>
            <a:r>
              <a:rPr lang="en-US" altLang="zh-CN" dirty="0"/>
              <a:t>n</a:t>
            </a:r>
            <a:r>
              <a:rPr lang="zh-CN" altLang="zh-CN" dirty="0"/>
              <a:t>次</a:t>
            </a:r>
            <a:endParaRPr lang="zh-CN" altLang="zh-CN" dirty="0"/>
          </a:p>
          <a:p>
            <a:r>
              <a:rPr lang="en-US" altLang="zh-CN" dirty="0" smtClean="0"/>
              <a:t>}</a:t>
            </a:r>
            <a:endParaRPr lang="zh-CN" altLang="zh-CN" dirty="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6.5 </a:t>
            </a:r>
            <a:r>
              <a:rPr lang="zh-CN" altLang="en-US">
                <a:solidFill>
                  <a:schemeClr val="tx2">
                    <a:lumMod val="90000"/>
                    <a:lumOff val="10000"/>
                  </a:schemeClr>
                </a:solidFill>
                <a:latin typeface="黑体" panose="02010609060101010101" charset="-122"/>
                <a:ea typeface="黑体" panose="02010609060101010101" charset="-122"/>
                <a:cs typeface="+mj-cs"/>
              </a:rPr>
              <a:t>图</a:t>
            </a:r>
            <a:r>
              <a:rPr lang="zh-CN" altLang="en-US" smtClean="0">
                <a:solidFill>
                  <a:schemeClr val="tx2">
                    <a:lumMod val="90000"/>
                    <a:lumOff val="10000"/>
                  </a:schemeClr>
                </a:solidFill>
                <a:latin typeface="黑体" panose="02010609060101010101" charset="-122"/>
                <a:ea typeface="黑体" panose="02010609060101010101" charset="-122"/>
                <a:cs typeface="+mj-cs"/>
              </a:rPr>
              <a:t>的遍历</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6.5.1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6.5.2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65000"/>
                  </a:schemeClr>
                </a:solidFill>
              </a:rPr>
              <a:t>图的广度优先遍历</a:t>
            </a:r>
            <a:endParaRPr lang="zh-CN" altLang="zh-CN" sz="2400">
              <a:solidFill>
                <a:schemeClr val="bg1">
                  <a:lumMod val="65000"/>
                </a:schemeClr>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65000"/>
                  </a:schemeClr>
                </a:solidFill>
              </a:rPr>
              <a:t>图</a:t>
            </a:r>
            <a:r>
              <a:rPr lang="zh-CN" altLang="en-US" sz="2400" smtClean="0">
                <a:solidFill>
                  <a:schemeClr val="bg1">
                    <a:lumMod val="65000"/>
                  </a:schemeClr>
                </a:solidFill>
              </a:rPr>
              <a:t>的深度</a:t>
            </a:r>
            <a:r>
              <a:rPr lang="zh-CN" altLang="en-US" sz="2400">
                <a:solidFill>
                  <a:schemeClr val="bg1">
                    <a:lumMod val="65000"/>
                  </a:schemeClr>
                </a:solidFill>
              </a:rPr>
              <a:t>优先遍历</a:t>
            </a:r>
            <a:endParaRPr lang="zh-CN" altLang="zh-CN" sz="2400">
              <a:solidFill>
                <a:schemeClr val="bg1">
                  <a:lumMod val="65000"/>
                </a:schemeClr>
              </a:solidFill>
            </a:endParaRPr>
          </a:p>
        </p:txBody>
      </p:sp>
      <p:sp>
        <p:nvSpPr>
          <p:cNvPr id="16394" name="标题 2"/>
          <p:cNvSpPr>
            <a:spLocks noGrp="1"/>
          </p:cNvSpPr>
          <p:nvPr>
            <p:ph type="title"/>
          </p:nvPr>
        </p:nvSpPr>
        <p:spPr/>
        <p:txBody>
          <a:bodyPr/>
          <a:lstStyle/>
          <a:p>
            <a:pPr eaLnBrk="1" hangingPunct="1"/>
            <a:endParaRPr lang="zh-CN" altLang="en-US" smtClean="0"/>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6.5.3</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图</a:t>
            </a:r>
            <a:r>
              <a:rPr lang="zh-CN" altLang="en-US" sz="2400" smtClean="0">
                <a:solidFill>
                  <a:schemeClr val="tx1"/>
                </a:solidFill>
              </a:rPr>
              <a:t>的遍历小结</a:t>
            </a:r>
            <a:endParaRPr lang="zh-CN" altLang="zh-CN" sz="2400">
              <a:solidFill>
                <a:schemeClr val="tx1"/>
              </a:solidFill>
            </a:endParaRPr>
          </a:p>
        </p:txBody>
      </p:sp>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71" y="371366"/>
            <a:ext cx="8722309" cy="646331"/>
          </a:xfrm>
        </p:spPr>
        <p:txBody>
          <a:bodyPr/>
          <a:lstStyle/>
          <a:p>
            <a:r>
              <a:rPr lang="zh-CN" altLang="zh-CN"/>
              <a:t>图的遍历小结</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fld>
            <a:endParaRPr lang="en-US" altLang="zh-CN"/>
          </a:p>
        </p:txBody>
      </p:sp>
      <p:cxnSp>
        <p:nvCxnSpPr>
          <p:cNvPr id="5" name="MH_Other_1"/>
          <p:cNvCxnSpPr/>
          <p:nvPr>
            <p:custDataLst>
              <p:tags r:id="rId1"/>
            </p:custDataLst>
          </p:nvPr>
        </p:nvCxnSpPr>
        <p:spPr bwMode="auto">
          <a:xfrm flipV="1">
            <a:off x="2051720" y="2443906"/>
            <a:ext cx="3171825" cy="1588"/>
          </a:xfrm>
          <a:prstGeom prst="line">
            <a:avLst/>
          </a:prstGeom>
          <a:ln w="3175">
            <a:solidFill>
              <a:srgbClr val="B8B8B8"/>
            </a:solidFill>
            <a:prstDash val="dash"/>
          </a:ln>
        </p:spPr>
        <p:style>
          <a:lnRef idx="1">
            <a:schemeClr val="accent1"/>
          </a:lnRef>
          <a:fillRef idx="0">
            <a:schemeClr val="accent1"/>
          </a:fillRef>
          <a:effectRef idx="0">
            <a:schemeClr val="accent1"/>
          </a:effectRef>
          <a:fontRef idx="minor">
            <a:schemeClr val="tx1"/>
          </a:fontRef>
        </p:style>
      </p:cxnSp>
      <p:sp>
        <p:nvSpPr>
          <p:cNvPr id="6" name="MH_Other_3"/>
          <p:cNvSpPr/>
          <p:nvPr>
            <p:custDataLst>
              <p:tags r:id="rId2"/>
            </p:custDataLst>
          </p:nvPr>
        </p:nvSpPr>
        <p:spPr bwMode="auto">
          <a:xfrm>
            <a:off x="2051720" y="1931144"/>
            <a:ext cx="2066925" cy="434975"/>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b="1" smtClean="0">
                <a:solidFill>
                  <a:srgbClr val="FFFFFF"/>
                </a:solidFill>
                <a:latin typeface="+mn-ea"/>
              </a:rPr>
              <a:t>图遍历含义</a:t>
            </a:r>
            <a:endParaRPr lang="zh-CN" altLang="en-US" sz="2000" b="1" dirty="0">
              <a:solidFill>
                <a:srgbClr val="FFFFFF"/>
              </a:solidFill>
              <a:latin typeface="+mn-ea"/>
            </a:endParaRPr>
          </a:p>
        </p:txBody>
      </p:sp>
      <p:sp>
        <p:nvSpPr>
          <p:cNvPr id="7" name="MH_Text_1"/>
          <p:cNvSpPr txBox="1">
            <a:spLocks noChangeArrowheads="1"/>
          </p:cNvSpPr>
          <p:nvPr>
            <p:custDataLst>
              <p:tags r:id="rId3"/>
            </p:custDataLst>
          </p:nvPr>
        </p:nvSpPr>
        <p:spPr bwMode="auto">
          <a:xfrm>
            <a:off x="2051720" y="2480419"/>
            <a:ext cx="565494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Consolas" panose="020B0609020204030204" pitchFamily="49" charset="0"/>
                <a:ea typeface="黑体" panose="02010609060101010101" charset="-122"/>
              </a:defRPr>
            </a:lvl1pPr>
            <a:lvl2pPr marL="742950" indent="-285750" eaLnBrk="0" hangingPunct="0">
              <a:spcBef>
                <a:spcPct val="20000"/>
              </a:spcBef>
              <a:buChar char="–"/>
              <a:defRPr sz="2800">
                <a:solidFill>
                  <a:schemeClr val="tx1"/>
                </a:solidFill>
                <a:latin typeface="Consolas" panose="020B0609020204030204" pitchFamily="49" charset="0"/>
                <a:ea typeface="黑体" panose="02010609060101010101" charset="-122"/>
              </a:defRPr>
            </a:lvl2pPr>
            <a:lvl3pPr marL="1143000" indent="-228600" eaLnBrk="0" hangingPunct="0">
              <a:spcBef>
                <a:spcPct val="20000"/>
              </a:spcBef>
              <a:buChar char="•"/>
              <a:defRPr sz="2400">
                <a:solidFill>
                  <a:schemeClr val="tx1"/>
                </a:solidFill>
                <a:latin typeface="Consolas" panose="020B0609020204030204" pitchFamily="49" charset="0"/>
                <a:ea typeface="黑体" panose="02010609060101010101" charset="-122"/>
              </a:defRPr>
            </a:lvl3pPr>
            <a:lvl4pPr marL="16002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4pPr>
            <a:lvl5pPr marL="20574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5pPr>
            <a:lvl6pPr marL="25146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6pPr>
            <a:lvl7pPr marL="29718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7pPr>
            <a:lvl8pPr marL="34290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8pPr>
            <a:lvl9pPr marL="38862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9pPr>
          </a:lstStyle>
          <a:p>
            <a:pPr algn="l">
              <a:buNone/>
            </a:pPr>
            <a:r>
              <a:rPr lang="zh-CN" altLang="zh-CN" sz="1800" dirty="0"/>
              <a:t>图的遍历是树的遍历的推广，是按照某种规则（或次序）访问图中各顶点依次且仅一次的操作，亦是将网络结构按某种规则线性化的过程。</a:t>
            </a:r>
            <a:endParaRPr lang="zh-CN" altLang="zh-CN" sz="1800" dirty="0"/>
          </a:p>
        </p:txBody>
      </p:sp>
      <p:cxnSp>
        <p:nvCxnSpPr>
          <p:cNvPr id="8" name="MH_Other_4"/>
          <p:cNvCxnSpPr/>
          <p:nvPr>
            <p:custDataLst>
              <p:tags r:id="rId4"/>
            </p:custDataLst>
          </p:nvPr>
        </p:nvCxnSpPr>
        <p:spPr bwMode="auto">
          <a:xfrm>
            <a:off x="2051720" y="3999656"/>
            <a:ext cx="3171825" cy="15875"/>
          </a:xfrm>
          <a:prstGeom prst="line">
            <a:avLst/>
          </a:prstGeom>
          <a:ln w="3175">
            <a:solidFill>
              <a:srgbClr val="B8B8B8"/>
            </a:solidFill>
            <a:prstDash val="dash"/>
          </a:ln>
        </p:spPr>
        <p:style>
          <a:lnRef idx="1">
            <a:schemeClr val="accent1"/>
          </a:lnRef>
          <a:fillRef idx="0">
            <a:schemeClr val="accent1"/>
          </a:fillRef>
          <a:effectRef idx="0">
            <a:schemeClr val="accent1"/>
          </a:effectRef>
          <a:fontRef idx="minor">
            <a:schemeClr val="tx1"/>
          </a:fontRef>
        </p:style>
      </p:cxnSp>
      <p:sp>
        <p:nvSpPr>
          <p:cNvPr id="9" name="MH_Other_6"/>
          <p:cNvSpPr/>
          <p:nvPr>
            <p:custDataLst>
              <p:tags r:id="rId5"/>
            </p:custDataLst>
          </p:nvPr>
        </p:nvSpPr>
        <p:spPr bwMode="auto">
          <a:xfrm>
            <a:off x="2051720" y="3494831"/>
            <a:ext cx="2068512" cy="431800"/>
          </a:xfrm>
          <a:prstGeom prst="rect">
            <a:avLst/>
          </a:prstGeom>
          <a:solidFill>
            <a:schemeClr val="accent1">
              <a:lumMod val="75000"/>
            </a:schemeClr>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b="1" smtClean="0">
                <a:solidFill>
                  <a:srgbClr val="FFFFFF"/>
                </a:solidFill>
                <a:latin typeface="+mn-ea"/>
              </a:rPr>
              <a:t>图遍历特点</a:t>
            </a:r>
            <a:endParaRPr lang="en-US" altLang="zh-CN" sz="2000" b="1" dirty="0">
              <a:solidFill>
                <a:srgbClr val="FFFFFF"/>
              </a:solidFill>
              <a:latin typeface="+mn-ea"/>
            </a:endParaRPr>
          </a:p>
        </p:txBody>
      </p:sp>
      <p:sp>
        <p:nvSpPr>
          <p:cNvPr id="10" name="MH_Text_2"/>
          <p:cNvSpPr txBox="1">
            <a:spLocks noChangeArrowheads="1"/>
          </p:cNvSpPr>
          <p:nvPr>
            <p:custDataLst>
              <p:tags r:id="rId6"/>
            </p:custDataLst>
          </p:nvPr>
        </p:nvSpPr>
        <p:spPr bwMode="auto">
          <a:xfrm>
            <a:off x="2051720" y="4039344"/>
            <a:ext cx="5438923" cy="97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Consolas" panose="020B0609020204030204" pitchFamily="49" charset="0"/>
                <a:ea typeface="黑体" panose="02010609060101010101" charset="-122"/>
              </a:defRPr>
            </a:lvl1pPr>
            <a:lvl2pPr marL="742950" indent="-285750" eaLnBrk="0" hangingPunct="0">
              <a:spcBef>
                <a:spcPct val="20000"/>
              </a:spcBef>
              <a:buChar char="–"/>
              <a:defRPr sz="2800">
                <a:solidFill>
                  <a:schemeClr val="tx1"/>
                </a:solidFill>
                <a:latin typeface="Consolas" panose="020B0609020204030204" pitchFamily="49" charset="0"/>
                <a:ea typeface="黑体" panose="02010609060101010101" charset="-122"/>
              </a:defRPr>
            </a:lvl2pPr>
            <a:lvl3pPr marL="1143000" indent="-228600" eaLnBrk="0" hangingPunct="0">
              <a:spcBef>
                <a:spcPct val="20000"/>
              </a:spcBef>
              <a:buChar char="•"/>
              <a:defRPr sz="2400">
                <a:solidFill>
                  <a:schemeClr val="tx1"/>
                </a:solidFill>
                <a:latin typeface="Consolas" panose="020B0609020204030204" pitchFamily="49" charset="0"/>
                <a:ea typeface="黑体" panose="02010609060101010101" charset="-122"/>
              </a:defRPr>
            </a:lvl3pPr>
            <a:lvl4pPr marL="16002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4pPr>
            <a:lvl5pPr marL="2057400" indent="-228600" eaLnBrk="0" hangingPunct="0">
              <a:spcBef>
                <a:spcPct val="20000"/>
              </a:spcBef>
              <a:buChar char="»"/>
              <a:defRPr sz="2000">
                <a:solidFill>
                  <a:schemeClr val="tx1"/>
                </a:solidFill>
                <a:latin typeface="Consolas" panose="020B0609020204030204" pitchFamily="49" charset="0"/>
                <a:ea typeface="黑体" panose="02010609060101010101" charset="-122"/>
              </a:defRPr>
            </a:lvl5pPr>
            <a:lvl6pPr marL="25146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6pPr>
            <a:lvl7pPr marL="29718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7pPr>
            <a:lvl8pPr marL="34290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8pPr>
            <a:lvl9pPr marL="3886200" indent="-228600" eaLnBrk="0" fontAlgn="base" hangingPunct="0">
              <a:spcBef>
                <a:spcPct val="20000"/>
              </a:spcBef>
              <a:spcAft>
                <a:spcPct val="0"/>
              </a:spcAft>
              <a:buChar char="»"/>
              <a:defRPr sz="2000">
                <a:solidFill>
                  <a:schemeClr val="tx1"/>
                </a:solidFill>
                <a:latin typeface="Consolas" panose="020B0609020204030204" pitchFamily="49" charset="0"/>
                <a:ea typeface="黑体" panose="02010609060101010101" charset="-122"/>
              </a:defRPr>
            </a:lvl9pPr>
          </a:lstStyle>
          <a:p>
            <a:pPr algn="l">
              <a:buNone/>
            </a:pPr>
            <a:r>
              <a:rPr lang="zh-CN" altLang="zh-CN" sz="1800" dirty="0"/>
              <a:t>由于图存在回路，为区别一顶点是否被访问过和避免顶点被多次访问，在遍历过程中，应对每个访问过的顶点做标记。</a:t>
            </a:r>
            <a:endParaRPr lang="zh-CN" altLang="zh-CN" sz="18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接连接符 23"/>
          <p:cNvCxnSpPr>
            <a:cxnSpLocks noChangeShapeType="1"/>
          </p:cNvCxnSpPr>
          <p:nvPr/>
        </p:nvCxnSpPr>
        <p:spPr bwMode="auto">
          <a:xfrm>
            <a:off x="1903413" y="2538413"/>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7" name="直接连接符 27"/>
          <p:cNvCxnSpPr>
            <a:cxnSpLocks noChangeShapeType="1"/>
          </p:cNvCxnSpPr>
          <p:nvPr/>
        </p:nvCxnSpPr>
        <p:spPr bwMode="auto">
          <a:xfrm>
            <a:off x="1911350" y="3232150"/>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8" name="直接连接符 2"/>
          <p:cNvCxnSpPr>
            <a:cxnSpLocks noChangeShapeType="1"/>
          </p:cNvCxnSpPr>
          <p:nvPr/>
        </p:nvCxnSpPr>
        <p:spPr bwMode="auto">
          <a:xfrm>
            <a:off x="1911350" y="1844675"/>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文本框 19"/>
          <p:cNvSpPr txBox="1">
            <a:spLocks noChangeArrowheads="1"/>
          </p:cNvSpPr>
          <p:nvPr/>
        </p:nvSpPr>
        <p:spPr bwMode="auto">
          <a:xfrm>
            <a:off x="2167697" y="1460500"/>
            <a:ext cx="325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a:solidFill>
                  <a:schemeClr val="bg1">
                    <a:lumMod val="65000"/>
                  </a:schemeClr>
                </a:solidFill>
              </a:rPr>
              <a:t>实际问题中</a:t>
            </a:r>
            <a:r>
              <a:rPr lang="zh-CN" altLang="en-US" sz="2400" smtClean="0">
                <a:solidFill>
                  <a:schemeClr val="bg1">
                    <a:lumMod val="65000"/>
                  </a:schemeClr>
                </a:solidFill>
              </a:rPr>
              <a:t>的图及</a:t>
            </a:r>
            <a:r>
              <a:rPr lang="zh-CN" altLang="en-US" sz="2400">
                <a:solidFill>
                  <a:schemeClr val="bg1">
                    <a:lumMod val="65000"/>
                  </a:schemeClr>
                </a:solidFill>
              </a:rPr>
              <a:t>抽象</a:t>
            </a:r>
            <a:endParaRPr lang="en-US" altLang="zh-CN" sz="2400">
              <a:solidFill>
                <a:schemeClr val="bg1">
                  <a:lumMod val="65000"/>
                </a:schemeClr>
              </a:solidFill>
            </a:endParaRPr>
          </a:p>
        </p:txBody>
      </p:sp>
      <p:sp>
        <p:nvSpPr>
          <p:cNvPr id="6150" name="文本框 20"/>
          <p:cNvSpPr txBox="1">
            <a:spLocks noChangeArrowheads="1"/>
          </p:cNvSpPr>
          <p:nvPr/>
        </p:nvSpPr>
        <p:spPr bwMode="auto">
          <a:xfrm>
            <a:off x="2167697" y="2160588"/>
            <a:ext cx="23322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65000"/>
                  </a:schemeClr>
                </a:solidFill>
              </a:rPr>
              <a:t>图的</a:t>
            </a:r>
            <a:r>
              <a:rPr lang="zh-CN" altLang="en-US" sz="2400">
                <a:solidFill>
                  <a:schemeClr val="bg1">
                    <a:lumMod val="65000"/>
                  </a:schemeClr>
                </a:solidFill>
              </a:rPr>
              <a:t>逻辑结构</a:t>
            </a:r>
            <a:endParaRPr lang="zh-CN" altLang="zh-CN" sz="2400">
              <a:solidFill>
                <a:schemeClr val="bg1">
                  <a:lumMod val="65000"/>
                </a:schemeClr>
              </a:solidFill>
            </a:endParaRPr>
          </a:p>
        </p:txBody>
      </p:sp>
      <p:sp>
        <p:nvSpPr>
          <p:cNvPr id="6151" name="文本框 22"/>
          <p:cNvSpPr txBox="1">
            <a:spLocks noChangeArrowheads="1"/>
          </p:cNvSpPr>
          <p:nvPr/>
        </p:nvSpPr>
        <p:spPr bwMode="auto">
          <a:xfrm>
            <a:off x="2167697" y="2860675"/>
            <a:ext cx="295814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65000"/>
                  </a:schemeClr>
                </a:solidFill>
              </a:rPr>
              <a:t>图的</a:t>
            </a:r>
            <a:r>
              <a:rPr lang="zh-CN" altLang="en-US" sz="2400">
                <a:solidFill>
                  <a:schemeClr val="bg1">
                    <a:lumMod val="65000"/>
                  </a:schemeClr>
                </a:solidFill>
              </a:rPr>
              <a:t>存储</a:t>
            </a:r>
            <a:r>
              <a:rPr lang="zh-CN" altLang="en-US" sz="2400" smtClean="0">
                <a:solidFill>
                  <a:schemeClr val="bg1">
                    <a:lumMod val="65000"/>
                  </a:schemeClr>
                </a:solidFill>
              </a:rPr>
              <a:t>结构及实现</a:t>
            </a:r>
            <a:endParaRPr lang="zh-CN" altLang="zh-CN" sz="2400">
              <a:solidFill>
                <a:schemeClr val="bg1">
                  <a:lumMod val="65000"/>
                </a:schemeClr>
              </a:solidFill>
            </a:endParaRPr>
          </a:p>
        </p:txBody>
      </p:sp>
      <p:cxnSp>
        <p:nvCxnSpPr>
          <p:cNvPr id="6152" name="直接连接符 23"/>
          <p:cNvCxnSpPr>
            <a:cxnSpLocks noChangeShapeType="1"/>
          </p:cNvCxnSpPr>
          <p:nvPr/>
        </p:nvCxnSpPr>
        <p:spPr bwMode="auto">
          <a:xfrm>
            <a:off x="1865313" y="4619625"/>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3" name="直接连接符 27"/>
          <p:cNvCxnSpPr>
            <a:cxnSpLocks noChangeShapeType="1"/>
          </p:cNvCxnSpPr>
          <p:nvPr/>
        </p:nvCxnSpPr>
        <p:spPr bwMode="auto">
          <a:xfrm>
            <a:off x="1873250" y="5313363"/>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4" name="直接连接符 2"/>
          <p:cNvCxnSpPr>
            <a:cxnSpLocks noChangeShapeType="1"/>
          </p:cNvCxnSpPr>
          <p:nvPr/>
        </p:nvCxnSpPr>
        <p:spPr bwMode="auto">
          <a:xfrm>
            <a:off x="1873250" y="3925888"/>
            <a:ext cx="6119813"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5" name="文本框 19"/>
          <p:cNvSpPr txBox="1">
            <a:spLocks noChangeArrowheads="1"/>
          </p:cNvSpPr>
          <p:nvPr/>
        </p:nvSpPr>
        <p:spPr bwMode="auto">
          <a:xfrm>
            <a:off x="2167697" y="3559175"/>
            <a:ext cx="268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65000"/>
                  </a:schemeClr>
                </a:solidFill>
              </a:rPr>
              <a:t>图的基本操作</a:t>
            </a:r>
            <a:endParaRPr lang="en-US" altLang="zh-CN" sz="2400">
              <a:solidFill>
                <a:schemeClr val="bg1">
                  <a:lumMod val="65000"/>
                </a:schemeClr>
              </a:solidFill>
            </a:endParaRPr>
          </a:p>
        </p:txBody>
      </p:sp>
      <p:sp>
        <p:nvSpPr>
          <p:cNvPr id="6156" name="文本框 20"/>
          <p:cNvSpPr txBox="1">
            <a:spLocks noChangeArrowheads="1"/>
          </p:cNvSpPr>
          <p:nvPr/>
        </p:nvSpPr>
        <p:spPr bwMode="auto">
          <a:xfrm>
            <a:off x="2167697" y="4259263"/>
            <a:ext cx="3756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dirty="0" smtClean="0">
                <a:solidFill>
                  <a:schemeClr val="bg1">
                    <a:lumMod val="65000"/>
                  </a:schemeClr>
                </a:solidFill>
              </a:rPr>
              <a:t>图的遍历</a:t>
            </a:r>
            <a:endParaRPr lang="zh-CN" altLang="zh-CN" sz="2400" dirty="0">
              <a:solidFill>
                <a:schemeClr val="bg1">
                  <a:lumMod val="65000"/>
                </a:schemeClr>
              </a:solidFill>
            </a:endParaRPr>
          </a:p>
        </p:txBody>
      </p:sp>
      <p:sp>
        <p:nvSpPr>
          <p:cNvPr id="6157" name="文本框 22"/>
          <p:cNvSpPr txBox="1">
            <a:spLocks noChangeArrowheads="1"/>
          </p:cNvSpPr>
          <p:nvPr/>
        </p:nvSpPr>
        <p:spPr bwMode="auto">
          <a:xfrm>
            <a:off x="2167697" y="4959350"/>
            <a:ext cx="3938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dirty="0" smtClean="0"/>
              <a:t>图中的树问题</a:t>
            </a:r>
            <a:endParaRPr lang="zh-CN" altLang="zh-CN" sz="2400" dirty="0"/>
          </a:p>
        </p:txBody>
      </p:sp>
      <p:cxnSp>
        <p:nvCxnSpPr>
          <p:cNvPr id="6158" name="直接连接符 23"/>
          <p:cNvCxnSpPr>
            <a:cxnSpLocks noChangeShapeType="1"/>
          </p:cNvCxnSpPr>
          <p:nvPr/>
        </p:nvCxnSpPr>
        <p:spPr bwMode="auto">
          <a:xfrm>
            <a:off x="1882775" y="6007100"/>
            <a:ext cx="6121400"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9" name="直接连接符 27"/>
          <p:cNvCxnSpPr>
            <a:cxnSpLocks noChangeShapeType="1"/>
          </p:cNvCxnSpPr>
          <p:nvPr/>
        </p:nvCxnSpPr>
        <p:spPr bwMode="auto">
          <a:xfrm>
            <a:off x="1890713" y="6700838"/>
            <a:ext cx="6119812" cy="0"/>
          </a:xfrm>
          <a:prstGeom prst="line">
            <a:avLst/>
          </a:prstGeom>
          <a:noFill/>
          <a:ln w="28575" algn="ctr">
            <a:solidFill>
              <a:srgbClr val="96969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60" name="文本框 20"/>
          <p:cNvSpPr txBox="1">
            <a:spLocks noChangeArrowheads="1"/>
          </p:cNvSpPr>
          <p:nvPr/>
        </p:nvSpPr>
        <p:spPr bwMode="auto">
          <a:xfrm>
            <a:off x="2167697" y="5657850"/>
            <a:ext cx="375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65000"/>
                  </a:schemeClr>
                </a:solidFill>
              </a:rPr>
              <a:t>图中的最短路径问题</a:t>
            </a:r>
            <a:endParaRPr lang="zh-CN" altLang="zh-CN" sz="2400">
              <a:solidFill>
                <a:schemeClr val="bg1">
                  <a:lumMod val="65000"/>
                </a:schemeClr>
              </a:solidFill>
            </a:endParaRPr>
          </a:p>
        </p:txBody>
      </p:sp>
      <p:sp>
        <p:nvSpPr>
          <p:cNvPr id="6161" name="文本框 22"/>
          <p:cNvSpPr txBox="1">
            <a:spLocks noChangeArrowheads="1"/>
          </p:cNvSpPr>
          <p:nvPr/>
        </p:nvSpPr>
        <p:spPr bwMode="auto">
          <a:xfrm>
            <a:off x="2167697" y="6356350"/>
            <a:ext cx="393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eaLnBrk="1" hangingPunct="1">
              <a:spcBef>
                <a:spcPct val="0"/>
              </a:spcBef>
              <a:buClrTx/>
              <a:buFontTx/>
              <a:buNone/>
            </a:pPr>
            <a:r>
              <a:rPr lang="zh-CN" altLang="en-US" sz="2400" smtClean="0">
                <a:solidFill>
                  <a:schemeClr val="bg1">
                    <a:lumMod val="65000"/>
                  </a:schemeClr>
                </a:solidFill>
              </a:rPr>
              <a:t>活动顶点与活动边的问题</a:t>
            </a:r>
            <a:endParaRPr lang="zh-CN" altLang="zh-CN" sz="2400">
              <a:solidFill>
                <a:schemeClr val="bg1">
                  <a:lumMod val="65000"/>
                </a:schemeClr>
              </a:solidFill>
            </a:endParaRPr>
          </a:p>
        </p:txBody>
      </p:sp>
      <p:sp>
        <p:nvSpPr>
          <p:cNvPr id="6162" name="矩形 3"/>
          <p:cNvSpPr>
            <a:spLocks noChangeArrowheads="1"/>
          </p:cNvSpPr>
          <p:nvPr/>
        </p:nvSpPr>
        <p:spPr bwMode="auto">
          <a:xfrm>
            <a:off x="-1588" y="0"/>
            <a:ext cx="1909763" cy="6858000"/>
          </a:xfrm>
          <a:prstGeom prst="rect">
            <a:avLst/>
          </a:prstGeom>
          <a:solidFill>
            <a:schemeClr val="accent1">
              <a:lumMod val="75000"/>
            </a:schemeClr>
          </a:solidFill>
          <a:ln>
            <a:noFill/>
          </a:ln>
        </p:spPr>
        <p:txBody>
          <a:bodyPr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endParaRPr lang="zh-CN" altLang="en-US" sz="1800" b="0">
              <a:solidFill>
                <a:srgbClr val="FFFFFF"/>
              </a:solidFill>
              <a:latin typeface="Calibri" panose="020F0502020204030204" pitchFamily="34" charset="0"/>
              <a:ea typeface="华文新魏" panose="02010800040101010101" pitchFamily="2" charset="-122"/>
            </a:endParaRPr>
          </a:p>
        </p:txBody>
      </p:sp>
      <p:sp>
        <p:nvSpPr>
          <p:cNvPr id="7187" name="文本框 18"/>
          <p:cNvSpPr txBox="1">
            <a:spLocks noChangeArrowheads="1"/>
          </p:cNvSpPr>
          <p:nvPr/>
        </p:nvSpPr>
        <p:spPr bwMode="auto">
          <a:xfrm>
            <a:off x="-36513" y="322263"/>
            <a:ext cx="4464051"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eaLnBrk="1" hangingPunct="1">
              <a:spcBef>
                <a:spcPct val="0"/>
              </a:spcBef>
              <a:buClrTx/>
              <a:buSzTx/>
              <a:buFont typeface="Arial" panose="020B0604020202020204" pitchFamily="34" charset="0"/>
              <a:buNone/>
              <a:defRPr/>
            </a:pPr>
            <a:r>
              <a:rPr lang="en-US" altLang="zh-CN" sz="6000" b="0">
                <a:solidFill>
                  <a:srgbClr val="FFFFFF"/>
                </a:solidFill>
                <a:latin typeface="Impact" panose="020B0806030902050204" pitchFamily="34" charset="0"/>
                <a:ea typeface="华文中宋" panose="02010600040101010101" pitchFamily="2" charset="-122"/>
              </a:rPr>
              <a:t>CON</a:t>
            </a:r>
            <a:r>
              <a:rPr lang="en-US" altLang="zh-CN" sz="6000" b="0">
                <a:solidFill>
                  <a:schemeClr val="accent1">
                    <a:lumMod val="40000"/>
                    <a:lumOff val="60000"/>
                  </a:schemeClr>
                </a:solidFill>
                <a:latin typeface="Impact" panose="020B0806030902050204" pitchFamily="34" charset="0"/>
                <a:ea typeface="华文中宋" panose="02010600040101010101" pitchFamily="2" charset="-122"/>
              </a:rPr>
              <a:t>TENTS</a:t>
            </a:r>
            <a:endParaRPr lang="zh-CN" altLang="en-US" sz="6000" b="0">
              <a:solidFill>
                <a:schemeClr val="accent1">
                  <a:lumMod val="40000"/>
                  <a:lumOff val="60000"/>
                </a:schemeClr>
              </a:solidFill>
              <a:latin typeface="Impact" panose="020B0806030902050204" pitchFamily="34" charset="0"/>
              <a:ea typeface="华文中宋" panose="02010600040101010101" pitchFamily="2" charset="-122"/>
            </a:endParaRPr>
          </a:p>
        </p:txBody>
      </p:sp>
      <p:sp>
        <p:nvSpPr>
          <p:cNvPr id="6164" name="椭圆 7"/>
          <p:cNvSpPr>
            <a:spLocks noChangeArrowheads="1"/>
          </p:cNvSpPr>
          <p:nvPr/>
        </p:nvSpPr>
        <p:spPr bwMode="auto">
          <a:xfrm>
            <a:off x="1603375" y="1365250"/>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6.1</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5" name="椭圆 7"/>
          <p:cNvSpPr>
            <a:spLocks noChangeArrowheads="1"/>
          </p:cNvSpPr>
          <p:nvPr/>
        </p:nvSpPr>
        <p:spPr bwMode="auto">
          <a:xfrm>
            <a:off x="1603375" y="2057400"/>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6.2</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6" name="椭圆 7"/>
          <p:cNvSpPr>
            <a:spLocks noChangeArrowheads="1"/>
          </p:cNvSpPr>
          <p:nvPr/>
        </p:nvSpPr>
        <p:spPr bwMode="auto">
          <a:xfrm>
            <a:off x="1603375" y="2751138"/>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6.3</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7" name="椭圆 7"/>
          <p:cNvSpPr>
            <a:spLocks noChangeArrowheads="1"/>
          </p:cNvSpPr>
          <p:nvPr/>
        </p:nvSpPr>
        <p:spPr bwMode="auto">
          <a:xfrm>
            <a:off x="1603375" y="3444875"/>
            <a:ext cx="523875" cy="522288"/>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6.4</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8" name="椭圆 7"/>
          <p:cNvSpPr>
            <a:spLocks noChangeArrowheads="1"/>
          </p:cNvSpPr>
          <p:nvPr/>
        </p:nvSpPr>
        <p:spPr bwMode="auto">
          <a:xfrm>
            <a:off x="1603375" y="4137025"/>
            <a:ext cx="523875" cy="525463"/>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6.5</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69" name="椭圆 7"/>
          <p:cNvSpPr>
            <a:spLocks noChangeArrowheads="1"/>
          </p:cNvSpPr>
          <p:nvPr/>
        </p:nvSpPr>
        <p:spPr bwMode="auto">
          <a:xfrm>
            <a:off x="1603375" y="4830763"/>
            <a:ext cx="523875"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6.6</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0" name="椭圆 7"/>
          <p:cNvSpPr>
            <a:spLocks noChangeArrowheads="1"/>
          </p:cNvSpPr>
          <p:nvPr/>
        </p:nvSpPr>
        <p:spPr bwMode="auto">
          <a:xfrm>
            <a:off x="1619250" y="5524500"/>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6.7</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
        <p:nvSpPr>
          <p:cNvPr id="6171" name="椭圆 7"/>
          <p:cNvSpPr>
            <a:spLocks noChangeArrowheads="1"/>
          </p:cNvSpPr>
          <p:nvPr/>
        </p:nvSpPr>
        <p:spPr bwMode="auto">
          <a:xfrm>
            <a:off x="1619250" y="6218238"/>
            <a:ext cx="525463" cy="523875"/>
          </a:xfrm>
          <a:prstGeom prst="ellipse">
            <a:avLst/>
          </a:prstGeom>
          <a:solidFill>
            <a:schemeClr val="accent1">
              <a:lumMod val="75000"/>
            </a:schemeClr>
          </a:solidFill>
          <a:ln>
            <a:noFill/>
          </a:ln>
        </p:spPr>
        <p:txBody>
          <a:bodyPr lIns="0" tIns="0" rIns="0" bIns="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 typeface="Arial" panose="020B0604020202020204" pitchFamily="34" charset="0"/>
              <a:buNone/>
            </a:pPr>
            <a:r>
              <a:rPr lang="en-US" altLang="zh-CN" sz="1600" b="0" smtClean="0">
                <a:solidFill>
                  <a:srgbClr val="FFFFFF"/>
                </a:solidFill>
                <a:latin typeface="Arial Black" panose="020B0A04020102020204" pitchFamily="34" charset="0"/>
                <a:ea typeface="Arial Unicode MS" panose="020B0604020202020204" pitchFamily="34" charset="-122"/>
                <a:cs typeface="Arial" panose="020B0604020202020204" pitchFamily="34" charset="0"/>
              </a:rPr>
              <a:t>6.8</a:t>
            </a:r>
            <a:endParaRPr lang="zh-CN" altLang="en-US" sz="1600" b="0">
              <a:solidFill>
                <a:srgbClr val="FFFFFF"/>
              </a:solidFill>
              <a:latin typeface="Arial Black" panose="020B0A04020102020204" pitchFamily="34" charset="0"/>
              <a:ea typeface="Arial Unicode MS" panose="020B0604020202020204" pitchFamily="34" charset="-122"/>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6.6 </a:t>
            </a:r>
            <a:r>
              <a:rPr lang="zh-CN" altLang="en-US" smtClean="0">
                <a:solidFill>
                  <a:schemeClr val="tx2">
                    <a:lumMod val="90000"/>
                    <a:lumOff val="10000"/>
                  </a:schemeClr>
                </a:solidFill>
                <a:latin typeface="黑体" panose="02010609060101010101" charset="-122"/>
                <a:ea typeface="黑体" panose="02010609060101010101" charset="-122"/>
                <a:cs typeface="+mj-cs"/>
              </a:rPr>
              <a:t>图中的树问题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535531"/>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6.6.1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535531"/>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6.6.2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生成树</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最小生成树</a:t>
            </a:r>
            <a:endParaRPr lang="zh-CN" altLang="zh-CN" sz="2400">
              <a:solidFill>
                <a:schemeClr val="tx1"/>
              </a:solidFill>
            </a:endParaRPr>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6.6.3</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6.6.4</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求最小生成树算法</a:t>
            </a:r>
            <a:r>
              <a:rPr lang="en-US" altLang="zh-CN" sz="2400">
                <a:solidFill>
                  <a:schemeClr val="tx1"/>
                </a:solidFill>
              </a:rPr>
              <a:t>1——Prim</a:t>
            </a:r>
            <a:r>
              <a:rPr lang="zh-CN" altLang="en-US" sz="2400">
                <a:solidFill>
                  <a:schemeClr val="tx1"/>
                </a:solidFill>
              </a:rPr>
              <a:t>算法</a:t>
            </a:r>
            <a:endParaRPr lang="zh-CN" altLang="zh-CN" sz="2400">
              <a:solidFill>
                <a:schemeClr val="tx1"/>
              </a:solidFill>
            </a:endParaRPr>
          </a:p>
        </p:txBody>
      </p:sp>
      <p:sp>
        <p:nvSpPr>
          <p:cNvPr id="14" name="矩形 16"/>
          <p:cNvSpPr>
            <a:spLocks noChangeArrowheads="1"/>
          </p:cNvSpPr>
          <p:nvPr/>
        </p:nvSpPr>
        <p:spPr bwMode="auto">
          <a:xfrm>
            <a:off x="3353407" y="4327252"/>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tx1"/>
                </a:solidFill>
              </a:rPr>
              <a:t>求最小生成树算法</a:t>
            </a:r>
            <a:r>
              <a:rPr lang="en-US" altLang="zh-CN" sz="2400">
                <a:solidFill>
                  <a:schemeClr val="tx1"/>
                </a:solidFill>
              </a:rPr>
              <a:t>2——Kruskal</a:t>
            </a:r>
            <a:r>
              <a:rPr lang="zh-CN" altLang="en-US" sz="2400">
                <a:solidFill>
                  <a:schemeClr val="tx1"/>
                </a:solidFill>
              </a:rPr>
              <a:t>算法</a:t>
            </a:r>
            <a:endParaRPr lang="zh-CN" altLang="zh-CN" sz="2400">
              <a:solidFill>
                <a:schemeClr val="tx1"/>
              </a:solidFill>
            </a:endParaRPr>
          </a:p>
        </p:txBody>
      </p:sp>
      <p:sp>
        <p:nvSpPr>
          <p:cNvPr id="15" name="TextBox 14"/>
          <p:cNvSpPr txBox="1"/>
          <p:nvPr/>
        </p:nvSpPr>
        <p:spPr>
          <a:xfrm>
            <a:off x="2051720" y="5050624"/>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6.6.5</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7" name="矩形 22"/>
          <p:cNvSpPr>
            <a:spLocks noChangeArrowheads="1"/>
          </p:cNvSpPr>
          <p:nvPr/>
        </p:nvSpPr>
        <p:spPr bwMode="auto">
          <a:xfrm>
            <a:off x="3321720" y="5023637"/>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生成树小结</a:t>
            </a:r>
            <a:endParaRPr lang="zh-CN" altLang="zh-CN" sz="2400">
              <a:solidFill>
                <a:schemeClr val="tx1"/>
              </a:solidFill>
            </a:endParaRPr>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739" y="155922"/>
            <a:ext cx="7929372" cy="1077218"/>
          </a:xfrm>
        </p:spPr>
        <p:txBody>
          <a:bodyPr/>
          <a:lstStyle/>
          <a:p>
            <a:r>
              <a:rPr lang="zh-CN" altLang="zh-CN" sz="3200" smtClean="0"/>
              <a:t>引</a:t>
            </a:r>
            <a:r>
              <a:rPr lang="zh-CN" altLang="zh-CN" sz="3200"/>
              <a:t>例</a:t>
            </a:r>
            <a:r>
              <a:rPr lang="en-US" altLang="zh-CN" sz="3200"/>
              <a:t>1——</a:t>
            </a:r>
            <a:r>
              <a:rPr lang="zh-CN" altLang="zh-CN" sz="3200"/>
              <a:t>架设通信网络的最小成本</a:t>
            </a:r>
            <a:r>
              <a:rPr lang="zh-CN" altLang="zh-CN" sz="3200" smtClean="0"/>
              <a:t>问题</a:t>
            </a:r>
            <a:endParaRPr lang="zh-CN" altLang="en-US" sz="3200"/>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sp>
        <p:nvSpPr>
          <p:cNvPr id="5" name="Text Box 6"/>
          <p:cNvSpPr txBox="1">
            <a:spLocks noChangeArrowheads="1"/>
          </p:cNvSpPr>
          <p:nvPr/>
        </p:nvSpPr>
        <p:spPr bwMode="auto">
          <a:xfrm>
            <a:off x="971600" y="1484784"/>
            <a:ext cx="7245424" cy="1015420"/>
          </a:xfrm>
          <a:prstGeom prst="rect">
            <a:avLst/>
          </a:prstGeom>
          <a:solidFill>
            <a:schemeClr val="bg1">
              <a:lumMod val="95000"/>
            </a:schemeClr>
          </a:solidFill>
          <a:ln w="28575" cap="rnd">
            <a:solidFill>
              <a:schemeClr val="bg1">
                <a:lumMod val="85000"/>
              </a:schemeClr>
            </a:solidFill>
            <a:miter lim="800000"/>
          </a:ln>
          <a:effectLst/>
        </p:spPr>
        <p:txBody>
          <a:bodyPr wrap="square" tIns="216000" bIns="180000">
            <a:spAutoFit/>
          </a:bodyP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just">
              <a:lnSpc>
                <a:spcPts val="2400"/>
              </a:lnSpc>
              <a:buClrTx/>
              <a:buFontTx/>
              <a:buNone/>
            </a:pPr>
            <a:r>
              <a:rPr lang="zh-CN" altLang="en-US" sz="2000" dirty="0" smtClean="0">
                <a:solidFill>
                  <a:srgbClr val="462300"/>
                </a:solidFill>
                <a:latin typeface="Consolas" panose="020B0609020204030204"/>
                <a:ea typeface="黑体" panose="02010609060101010101" charset="-122"/>
              </a:rPr>
              <a:t>要</a:t>
            </a:r>
            <a:r>
              <a:rPr lang="zh-CN" altLang="en-US" sz="2000" dirty="0">
                <a:solidFill>
                  <a:srgbClr val="462300"/>
                </a:solidFill>
                <a:latin typeface="Consolas" panose="020B0609020204030204"/>
                <a:ea typeface="黑体" panose="02010609060101010101" charset="-122"/>
              </a:rPr>
              <a:t>在 </a:t>
            </a:r>
            <a:r>
              <a:rPr lang="en-US" altLang="zh-CN" sz="2000" dirty="0">
                <a:solidFill>
                  <a:srgbClr val="462300"/>
                </a:solidFill>
                <a:latin typeface="Consolas" panose="020B0609020204030204"/>
                <a:ea typeface="黑体" panose="02010609060101010101" charset="-122"/>
              </a:rPr>
              <a:t>n </a:t>
            </a:r>
            <a:r>
              <a:rPr lang="zh-CN" altLang="en-US" sz="2000" dirty="0">
                <a:solidFill>
                  <a:srgbClr val="462300"/>
                </a:solidFill>
                <a:latin typeface="Consolas" panose="020B0609020204030204"/>
                <a:ea typeface="黑体" panose="02010609060101010101" charset="-122"/>
              </a:rPr>
              <a:t>个城市间建立</a:t>
            </a:r>
            <a:r>
              <a:rPr lang="zh-CN" altLang="en-US" sz="2000" dirty="0" smtClean="0">
                <a:solidFill>
                  <a:srgbClr val="462300"/>
                </a:solidFill>
                <a:latin typeface="Consolas" panose="020B0609020204030204"/>
                <a:ea typeface="黑体" panose="02010609060101010101" charset="-122"/>
              </a:rPr>
              <a:t>通信网，如何</a:t>
            </a:r>
            <a:r>
              <a:rPr lang="zh-CN" altLang="en-US" sz="2000" dirty="0">
                <a:solidFill>
                  <a:srgbClr val="462300"/>
                </a:solidFill>
                <a:latin typeface="Consolas" panose="020B0609020204030204"/>
                <a:ea typeface="黑体" panose="02010609060101010101" charset="-122"/>
              </a:rPr>
              <a:t>在保证 </a:t>
            </a:r>
            <a:r>
              <a:rPr lang="en-US" altLang="zh-CN" sz="2000" dirty="0">
                <a:solidFill>
                  <a:srgbClr val="462300"/>
                </a:solidFill>
                <a:latin typeface="Consolas" panose="020B0609020204030204"/>
                <a:ea typeface="黑体" panose="02010609060101010101" charset="-122"/>
              </a:rPr>
              <a:t>n </a:t>
            </a:r>
            <a:r>
              <a:rPr lang="zh-CN" altLang="en-US" sz="2000" dirty="0">
                <a:solidFill>
                  <a:srgbClr val="462300"/>
                </a:solidFill>
                <a:latin typeface="Consolas" panose="020B0609020204030204"/>
                <a:ea typeface="黑体" panose="02010609060101010101" charset="-122"/>
              </a:rPr>
              <a:t>点连通的前题下最节省经费</a:t>
            </a:r>
            <a:r>
              <a:rPr lang="en-US" altLang="zh-CN" sz="2000" dirty="0">
                <a:solidFill>
                  <a:srgbClr val="462300"/>
                </a:solidFill>
                <a:latin typeface="Consolas" panose="020B0609020204030204"/>
                <a:ea typeface="黑体" panose="02010609060101010101" charset="-122"/>
              </a:rPr>
              <a:t>?</a:t>
            </a:r>
            <a:endParaRPr lang="en-US" altLang="zh-CN" sz="2000" dirty="0">
              <a:solidFill>
                <a:srgbClr val="462300"/>
              </a:solidFill>
              <a:latin typeface="Consolas" panose="020B0609020204030204"/>
              <a:ea typeface="黑体" panose="02010609060101010101" charset="-122"/>
            </a:endParaRPr>
          </a:p>
        </p:txBody>
      </p:sp>
      <p:sp>
        <p:nvSpPr>
          <p:cNvPr id="40" name="矩形 39"/>
          <p:cNvSpPr/>
          <p:nvPr/>
        </p:nvSpPr>
        <p:spPr>
          <a:xfrm>
            <a:off x="2998395" y="5877272"/>
            <a:ext cx="2507418" cy="400110"/>
          </a:xfrm>
          <a:prstGeom prst="rect">
            <a:avLst/>
          </a:prstGeom>
        </p:spPr>
        <p:txBody>
          <a:bodyPr wrap="none">
            <a:spAutoFit/>
          </a:bodyPr>
          <a:lstStyle/>
          <a:p>
            <a:r>
              <a:rPr lang="zh-CN" altLang="zh-CN" sz="2000" b="1">
                <a:solidFill>
                  <a:srgbClr val="462300"/>
                </a:solidFill>
                <a:latin typeface="Consolas" panose="020B0609020204030204"/>
                <a:ea typeface="黑体" panose="02010609060101010101" charset="-122"/>
              </a:rPr>
              <a:t>具有代价的通信网络</a:t>
            </a:r>
            <a:endParaRPr lang="zh-CN" altLang="en-US" sz="2000" b="1">
              <a:solidFill>
                <a:srgbClr val="462300"/>
              </a:solidFill>
              <a:latin typeface="Consolas" panose="020B0609020204030204"/>
              <a:ea typeface="黑体" panose="02010609060101010101" charset="-122"/>
            </a:endParaRPr>
          </a:p>
        </p:txBody>
      </p:sp>
      <p:sp>
        <p:nvSpPr>
          <p:cNvPr id="43" name="云形标注 42"/>
          <p:cNvSpPr/>
          <p:nvPr/>
        </p:nvSpPr>
        <p:spPr>
          <a:xfrm>
            <a:off x="5843880" y="4957098"/>
            <a:ext cx="3013887" cy="1264980"/>
          </a:xfrm>
          <a:prstGeom prst="cloudCallout">
            <a:avLst>
              <a:gd name="adj1" fmla="val -56305"/>
              <a:gd name="adj2" fmla="val -110147"/>
            </a:avLst>
          </a:prstGeom>
          <a:ln>
            <a:solidFill>
              <a:schemeClr val="tx1"/>
            </a:solidFill>
          </a:ln>
        </p:spPr>
        <p:txBody>
          <a:bodyPr wrap="square" rtlCol="0" anchor="ctr">
            <a:spAutoFit/>
          </a:bodyPr>
          <a:lstStyle/>
          <a:p>
            <a:pPr marL="285750" indent="-285750" algn="l"/>
            <a:r>
              <a:rPr lang="zh-CN" altLang="en-US" sz="1600" b="1" u="sng"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需解决问题：</a:t>
            </a:r>
            <a:endParaRPr lang="en-US" altLang="zh-CN" sz="1600" b="1" u="sng"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sz="1600" dirty="0" smtClean="0">
                <a:solidFill>
                  <a:schemeClr val="tx1"/>
                </a:solidFill>
                <a:latin typeface="微软雅黑" panose="020B0503020204020204" pitchFamily="34" charset="-122"/>
                <a:ea typeface="微软雅黑" panose="020B0503020204020204" pitchFamily="34" charset="-122"/>
              </a:rPr>
              <a:t>各点联通</a:t>
            </a:r>
            <a:endParaRPr lang="en-US" altLang="zh-CN" sz="1600" dirty="0" smtClean="0">
              <a:solidFill>
                <a:schemeClr val="tx1"/>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sz="1600" dirty="0" smtClean="0">
                <a:solidFill>
                  <a:schemeClr val="tx1"/>
                </a:solidFill>
                <a:latin typeface="微软雅黑" panose="020B0503020204020204" pitchFamily="34" charset="-122"/>
                <a:ea typeface="微软雅黑" panose="020B0503020204020204" pitchFamily="34" charset="-122"/>
              </a:rPr>
              <a:t>权值和最小</a:t>
            </a:r>
            <a:endParaRPr lang="zh-CN" altLang="en-US" sz="1600" dirty="0">
              <a:solidFill>
                <a:schemeClr val="tx1"/>
              </a:solidFill>
              <a:latin typeface="微软雅黑" panose="020B0503020204020204" pitchFamily="34" charset="-122"/>
              <a:ea typeface="微软雅黑" panose="020B0503020204020204" pitchFamily="34" charset="-122"/>
            </a:endParaRPr>
          </a:p>
        </p:txBody>
      </p:sp>
      <p:pic>
        <p:nvPicPr>
          <p:cNvPr id="17410" name="Picture 2" descr="6t4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69192" y="3177233"/>
            <a:ext cx="2565822" cy="229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问题归结</a:t>
            </a:r>
            <a:endParaRPr lang="zh-CN" altLang="en-US"/>
          </a:p>
        </p:txBody>
      </p:sp>
      <p:sp>
        <p:nvSpPr>
          <p:cNvPr id="4" name="页脚占位符 3"/>
          <p:cNvSpPr>
            <a:spLocks noGrp="1"/>
          </p:cNvSpPr>
          <p:nvPr>
            <p:ph type="ftr" sz="quarter" idx="10"/>
          </p:nvPr>
        </p:nvSpPr>
        <p:spPr/>
        <p:txBody>
          <a:bodyPr/>
          <a:lstStyle/>
          <a:p>
            <a:pPr>
              <a:defRPr/>
            </a:pPr>
            <a:fld id="{95A587B5-A277-41BE-BA50-50F90B800E83}" type="slidenum">
              <a:rPr lang="zh-CN" altLang="en-US" smtClean="0">
                <a:ea typeface="黑体" panose="02010609060101010101" charset="-122"/>
              </a:rPr>
            </a:fld>
            <a:endParaRPr lang="en-US" altLang="zh-CN">
              <a:ea typeface="黑体" panose="02010609060101010101" charset="-122"/>
            </a:endParaRPr>
          </a:p>
        </p:txBody>
      </p:sp>
      <p:sp>
        <p:nvSpPr>
          <p:cNvPr id="6" name="云形标注 5"/>
          <p:cNvSpPr/>
          <p:nvPr/>
        </p:nvSpPr>
        <p:spPr>
          <a:xfrm>
            <a:off x="4774723" y="1811476"/>
            <a:ext cx="2868469" cy="1639788"/>
          </a:xfrm>
          <a:prstGeom prst="cloudCallout">
            <a:avLst>
              <a:gd name="adj1" fmla="val -87511"/>
              <a:gd name="adj2" fmla="val 503"/>
            </a:avLst>
          </a:prstGeom>
          <a:ln>
            <a:solidFill>
              <a:schemeClr val="tx1"/>
            </a:solidFill>
          </a:ln>
        </p:spPr>
        <p:txBody>
          <a:bodyPr wrap="square" rtlCol="0" anchor="ctr">
            <a:spAutoFit/>
          </a:bodyPr>
          <a:lstStyle/>
          <a:p>
            <a:endParaRPr lang="en-US" altLang="zh-CN" sz="1600" b="1" smtClean="0">
              <a:solidFill>
                <a:schemeClr val="tx1"/>
              </a:solidFill>
              <a:latin typeface="微软雅黑" panose="020B0503020204020204" pitchFamily="34" charset="-122"/>
              <a:ea typeface="微软雅黑" panose="020B0503020204020204" pitchFamily="34" charset="-122"/>
            </a:endParaRPr>
          </a:p>
          <a:p>
            <a:r>
              <a:rPr lang="zh-CN" altLang="zh-CN" sz="1600" b="1" smtClean="0">
                <a:solidFill>
                  <a:schemeClr val="tx1"/>
                </a:solidFill>
                <a:latin typeface="微软雅黑" panose="020B0503020204020204" pitchFamily="34" charset="-122"/>
                <a:ea typeface="微软雅黑" panose="020B0503020204020204" pitchFamily="34" charset="-122"/>
              </a:rPr>
              <a:t>如何</a:t>
            </a:r>
            <a:r>
              <a:rPr lang="zh-CN" altLang="zh-CN" sz="1600" b="1">
                <a:solidFill>
                  <a:schemeClr val="tx1"/>
                </a:solidFill>
                <a:latin typeface="微软雅黑" panose="020B0503020204020204" pitchFamily="34" charset="-122"/>
                <a:ea typeface="微软雅黑" panose="020B0503020204020204" pitchFamily="34" charset="-122"/>
              </a:rPr>
              <a:t>由一个</a:t>
            </a:r>
            <a:r>
              <a:rPr lang="zh-CN" altLang="zh-CN" sz="1600" b="1" smtClean="0">
                <a:solidFill>
                  <a:schemeClr val="tx1"/>
                </a:solidFill>
                <a:latin typeface="微软雅黑" panose="020B0503020204020204" pitchFamily="34" charset="-122"/>
                <a:ea typeface="微软雅黑" panose="020B0503020204020204" pitchFamily="34" charset="-122"/>
              </a:rPr>
              <a:t>图</a:t>
            </a:r>
            <a:r>
              <a:rPr lang="zh-CN" altLang="en-US" sz="1600" b="1" smtClean="0">
                <a:solidFill>
                  <a:schemeClr val="tx1"/>
                </a:solidFill>
                <a:latin typeface="微软雅黑" panose="020B0503020204020204" pitchFamily="34" charset="-122"/>
                <a:ea typeface="微软雅黑" panose="020B0503020204020204" pitchFamily="34" charset="-122"/>
              </a:rPr>
              <a:t>，</a:t>
            </a:r>
            <a:r>
              <a:rPr lang="zh-CN" altLang="zh-CN" sz="1600" b="1" smtClean="0">
                <a:solidFill>
                  <a:schemeClr val="tx1"/>
                </a:solidFill>
                <a:latin typeface="微软雅黑" panose="020B0503020204020204" pitchFamily="34" charset="-122"/>
                <a:ea typeface="微软雅黑" panose="020B0503020204020204" pitchFamily="34" charset="-122"/>
              </a:rPr>
              <a:t>得到</a:t>
            </a:r>
            <a:r>
              <a:rPr lang="zh-CN" altLang="zh-CN" sz="1600" b="1">
                <a:solidFill>
                  <a:schemeClr val="tx1"/>
                </a:solidFill>
                <a:latin typeface="微软雅黑" panose="020B0503020204020204" pitchFamily="34" charset="-122"/>
                <a:ea typeface="微软雅黑" panose="020B0503020204020204" pitchFamily="34" charset="-122"/>
              </a:rPr>
              <a:t>其无环路的结构</a:t>
            </a:r>
            <a:r>
              <a:rPr lang="zh-CN" altLang="zh-CN" sz="1600" b="1" smtClean="0">
                <a:solidFill>
                  <a:schemeClr val="tx1"/>
                </a:solidFill>
                <a:latin typeface="微软雅黑" panose="020B0503020204020204" pitchFamily="34" charset="-122"/>
                <a:ea typeface="微软雅黑" panose="020B0503020204020204" pitchFamily="34" charset="-122"/>
              </a:rPr>
              <a:t>？</a:t>
            </a:r>
            <a:endParaRPr lang="en-US" altLang="zh-CN" sz="1600" b="1" smtClean="0">
              <a:solidFill>
                <a:schemeClr val="tx1"/>
              </a:solidFill>
              <a:latin typeface="微软雅黑" panose="020B0503020204020204" pitchFamily="34" charset="-122"/>
              <a:ea typeface="微软雅黑" panose="020B0503020204020204" pitchFamily="34" charset="-122"/>
            </a:endParaRPr>
          </a:p>
          <a:p>
            <a:endParaRPr lang="zh-CN" altLang="zh-CN" sz="1600" b="1">
              <a:solidFill>
                <a:schemeClr val="tx1"/>
              </a:solidFill>
              <a:latin typeface="微软雅黑" panose="020B0503020204020204" pitchFamily="34" charset="-122"/>
              <a:ea typeface="微软雅黑" panose="020B0503020204020204" pitchFamily="34" charset="-122"/>
            </a:endParaRPr>
          </a:p>
        </p:txBody>
      </p:sp>
      <p:grpSp>
        <p:nvGrpSpPr>
          <p:cNvPr id="19" name="组合 10"/>
          <p:cNvGrpSpPr/>
          <p:nvPr/>
        </p:nvGrpSpPr>
        <p:grpSpPr bwMode="auto">
          <a:xfrm>
            <a:off x="1869281" y="1076413"/>
            <a:ext cx="2176463" cy="3109913"/>
            <a:chOff x="1109662" y="1680899"/>
            <a:chExt cx="2395538" cy="3421114"/>
          </a:xfrm>
        </p:grpSpPr>
        <p:sp>
          <p:nvSpPr>
            <p:cNvPr id="20" name="椭圆 19"/>
            <p:cNvSpPr/>
            <p:nvPr/>
          </p:nvSpPr>
          <p:spPr>
            <a:xfrm>
              <a:off x="1109662" y="2533121"/>
              <a:ext cx="1714094" cy="17149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a typeface="黑体" panose="02010609060101010101" charset="-122"/>
              </a:endParaRPr>
            </a:p>
          </p:txBody>
        </p:sp>
        <p:sp>
          <p:nvSpPr>
            <p:cNvPr id="21" name="任意多边形 20"/>
            <p:cNvSpPr/>
            <p:nvPr/>
          </p:nvSpPr>
          <p:spPr>
            <a:xfrm>
              <a:off x="1962341" y="1848549"/>
              <a:ext cx="1542859" cy="3085813"/>
            </a:xfrm>
            <a:custGeom>
              <a:avLst/>
              <a:gdLst>
                <a:gd name="connsiteX0" fmla="*/ 0 w 1543050"/>
                <a:gd name="connsiteY0" fmla="*/ 0 h 3086100"/>
                <a:gd name="connsiteX1" fmla="*/ 1543050 w 1543050"/>
                <a:gd name="connsiteY1" fmla="*/ 1543050 h 3086100"/>
                <a:gd name="connsiteX2" fmla="*/ 0 w 1543050"/>
                <a:gd name="connsiteY2" fmla="*/ 3086100 h 3086100"/>
                <a:gd name="connsiteX3" fmla="*/ 0 w 1543050"/>
                <a:gd name="connsiteY3" fmla="*/ 2528534 h 3086100"/>
                <a:gd name="connsiteX4" fmla="*/ 985484 w 1543050"/>
                <a:gd name="connsiteY4" fmla="*/ 1543050 h 3086100"/>
                <a:gd name="connsiteX5" fmla="*/ 0 w 1543050"/>
                <a:gd name="connsiteY5" fmla="*/ 557566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050" h="3086100">
                  <a:moveTo>
                    <a:pt x="0" y="0"/>
                  </a:moveTo>
                  <a:cubicBezTo>
                    <a:pt x="852203" y="0"/>
                    <a:pt x="1543050" y="690847"/>
                    <a:pt x="1543050" y="1543050"/>
                  </a:cubicBezTo>
                  <a:cubicBezTo>
                    <a:pt x="1543050" y="2395253"/>
                    <a:pt x="852203" y="3086100"/>
                    <a:pt x="0" y="3086100"/>
                  </a:cubicBezTo>
                  <a:lnTo>
                    <a:pt x="0" y="2528534"/>
                  </a:lnTo>
                  <a:cubicBezTo>
                    <a:pt x="544268" y="2528534"/>
                    <a:pt x="985484" y="2087318"/>
                    <a:pt x="985484" y="1543050"/>
                  </a:cubicBezTo>
                  <a:cubicBezTo>
                    <a:pt x="985484" y="998782"/>
                    <a:pt x="544268" y="557566"/>
                    <a:pt x="0" y="55756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72000" anchor="ctr"/>
            <a:lstStyle/>
            <a:p>
              <a:pPr algn="r" eaLnBrk="1" fontAlgn="auto" hangingPunct="1">
                <a:spcBef>
                  <a:spcPts val="0"/>
                </a:spcBef>
                <a:spcAft>
                  <a:spcPts val="0"/>
                </a:spcAft>
                <a:defRPr/>
              </a:pPr>
              <a:endParaRPr lang="zh-CN" altLang="en-US" sz="2800" b="1" dirty="0">
                <a:solidFill>
                  <a:srgbClr val="FFFFFF"/>
                </a:solidFill>
                <a:ea typeface="黑体" panose="02010609060101010101" charset="-122"/>
              </a:endParaRPr>
            </a:p>
          </p:txBody>
        </p:sp>
        <p:sp>
          <p:nvSpPr>
            <p:cNvPr id="22" name="椭圆 21"/>
            <p:cNvSpPr/>
            <p:nvPr/>
          </p:nvSpPr>
          <p:spPr>
            <a:xfrm>
              <a:off x="1156839" y="2580273"/>
              <a:ext cx="1619739" cy="16206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4400">
                  <a:solidFill>
                    <a:srgbClr val="FFFFFF"/>
                  </a:solidFill>
                  <a:ea typeface="黑体" panose="02010609060101010101" charset="-122"/>
                </a:rPr>
                <a:t>图</a:t>
              </a:r>
              <a:endParaRPr lang="en-US" altLang="zh-CN" sz="4400" dirty="0">
                <a:solidFill>
                  <a:srgbClr val="FFFFFF"/>
                </a:solidFill>
                <a:ea typeface="黑体" panose="02010609060101010101" charset="-122"/>
              </a:endParaRPr>
            </a:p>
          </p:txBody>
        </p:sp>
        <p:pic>
          <p:nvPicPr>
            <p:cNvPr id="23" name="图片 8"/>
            <p:cNvPicPr>
              <a:picLocks noChangeAspect="1"/>
            </p:cNvPicPr>
            <p:nvPr/>
          </p:nvPicPr>
          <p:blipFill>
            <a:blip r:embed="rId1" cstate="print">
              <a:extLst>
                <a:ext uri="{28A0092B-C50C-407E-A947-70E740481C1C}">
                  <a14:useLocalDpi xmlns:a14="http://schemas.microsoft.com/office/drawing/2010/main" val="0"/>
                </a:ext>
              </a:extLst>
            </a:blip>
            <a:srcRect t="50887"/>
            <a:stretch>
              <a:fillRect/>
            </a:stretch>
          </p:blipFill>
          <p:spPr bwMode="auto">
            <a:xfrm rot="16200000" flipH="1">
              <a:off x="1540044" y="2103005"/>
              <a:ext cx="900000" cy="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9"/>
            <p:cNvPicPr>
              <a:picLocks noChangeAspect="1"/>
            </p:cNvPicPr>
            <p:nvPr/>
          </p:nvPicPr>
          <p:blipFill>
            <a:blip r:embed="rId1" cstate="print">
              <a:extLst>
                <a:ext uri="{28A0092B-C50C-407E-A947-70E740481C1C}">
                  <a14:useLocalDpi xmlns:a14="http://schemas.microsoft.com/office/drawing/2010/main" val="0"/>
                </a:ext>
              </a:extLst>
            </a:blip>
            <a:srcRect t="50887"/>
            <a:stretch>
              <a:fillRect/>
            </a:stretch>
          </p:blipFill>
          <p:spPr bwMode="auto">
            <a:xfrm rot="16200000" flipH="1">
              <a:off x="1540044" y="4624119"/>
              <a:ext cx="900000" cy="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KSO_Shape"/>
          <p:cNvSpPr/>
          <p:nvPr/>
        </p:nvSpPr>
        <p:spPr bwMode="auto">
          <a:xfrm flipH="1">
            <a:off x="6875463" y="2036763"/>
            <a:ext cx="460375" cy="476250"/>
          </a:xfrm>
          <a:custGeom>
            <a:avLst/>
            <a:gdLst>
              <a:gd name="T0" fmla="*/ 215713171 w 7617"/>
              <a:gd name="T1" fmla="*/ 194912619 h 8099"/>
              <a:gd name="T2" fmla="*/ 186862848 w 7617"/>
              <a:gd name="T3" fmla="*/ 154137527 h 8099"/>
              <a:gd name="T4" fmla="*/ 209688925 w 7617"/>
              <a:gd name="T5" fmla="*/ 69433828 h 8099"/>
              <a:gd name="T6" fmla="*/ 185536456 w 7617"/>
              <a:gd name="T7" fmla="*/ 27220166 h 8099"/>
              <a:gd name="T8" fmla="*/ 159173412 w 7617"/>
              <a:gd name="T9" fmla="*/ 113639048 h 8099"/>
              <a:gd name="T10" fmla="*/ 173487962 w 7617"/>
              <a:gd name="T11" fmla="*/ 157291045 h 8099"/>
              <a:gd name="T12" fmla="*/ 148009101 w 7617"/>
              <a:gd name="T13" fmla="*/ 113251885 h 8099"/>
              <a:gd name="T14" fmla="*/ 130157348 w 7617"/>
              <a:gd name="T15" fmla="*/ 20193847 h 8099"/>
              <a:gd name="T16" fmla="*/ 94785557 w 7617"/>
              <a:gd name="T17" fmla="*/ 22794140 h 8099"/>
              <a:gd name="T18" fmla="*/ 118551064 w 7617"/>
              <a:gd name="T19" fmla="*/ 108493737 h 8099"/>
              <a:gd name="T20" fmla="*/ 105397165 w 7617"/>
              <a:gd name="T21" fmla="*/ 111149305 h 8099"/>
              <a:gd name="T22" fmla="*/ 73175614 w 7617"/>
              <a:gd name="T23" fmla="*/ 41328315 h 8099"/>
              <a:gd name="T24" fmla="*/ 6300716 w 7617"/>
              <a:gd name="T25" fmla="*/ 3706741 h 8099"/>
              <a:gd name="T26" fmla="*/ 35427038 w 7617"/>
              <a:gd name="T27" fmla="*/ 76349596 h 8099"/>
              <a:gd name="T28" fmla="*/ 100865051 w 7617"/>
              <a:gd name="T29" fmla="*/ 116018005 h 8099"/>
              <a:gd name="T30" fmla="*/ 31281886 w 7617"/>
              <a:gd name="T31" fmla="*/ 115686117 h 8099"/>
              <a:gd name="T32" fmla="*/ 3813436 w 7617"/>
              <a:gd name="T33" fmla="*/ 138148370 h 8099"/>
              <a:gd name="T34" fmla="*/ 78039209 w 7617"/>
              <a:gd name="T35" fmla="*/ 170845970 h 8099"/>
              <a:gd name="T36" fmla="*/ 138337158 w 7617"/>
              <a:gd name="T37" fmla="*/ 150264725 h 8099"/>
              <a:gd name="T38" fmla="*/ 180120158 w 7617"/>
              <a:gd name="T39" fmla="*/ 177872289 h 8099"/>
              <a:gd name="T40" fmla="*/ 81852645 w 7617"/>
              <a:gd name="T41" fmla="*/ 181191868 h 8099"/>
              <a:gd name="T42" fmla="*/ 73175614 w 7617"/>
              <a:gd name="T43" fmla="*/ 210403828 h 8099"/>
              <a:gd name="T44" fmla="*/ 170116500 w 7617"/>
              <a:gd name="T45" fmla="*/ 209684543 h 8099"/>
              <a:gd name="T46" fmla="*/ 202006570 w 7617"/>
              <a:gd name="T47" fmla="*/ 191980203 h 8099"/>
              <a:gd name="T48" fmla="*/ 204327874 w 7617"/>
              <a:gd name="T49" fmla="*/ 216544801 h 8099"/>
              <a:gd name="T50" fmla="*/ 104789216 w 7617"/>
              <a:gd name="T51" fmla="*/ 244705824 h 8099"/>
              <a:gd name="T52" fmla="*/ 120595899 w 7617"/>
              <a:gd name="T53" fmla="*/ 275300843 h 8099"/>
              <a:gd name="T54" fmla="*/ 222621601 w 7617"/>
              <a:gd name="T55" fmla="*/ 246088883 h 8099"/>
              <a:gd name="T56" fmla="*/ 253737982 w 7617"/>
              <a:gd name="T57" fmla="*/ 256268720 h 8099"/>
              <a:gd name="T58" fmla="*/ 218310709 w 7617"/>
              <a:gd name="T59" fmla="*/ 266891229 h 8099"/>
              <a:gd name="T60" fmla="*/ 141487399 w 7617"/>
              <a:gd name="T61" fmla="*/ 311428572 h 8099"/>
              <a:gd name="T62" fmla="*/ 186697108 w 7617"/>
              <a:gd name="T63" fmla="*/ 327141117 h 8099"/>
              <a:gd name="T64" fmla="*/ 264294108 w 7617"/>
              <a:gd name="T65" fmla="*/ 289740880 h 8099"/>
              <a:gd name="T66" fmla="*/ 304308506 w 7617"/>
              <a:gd name="T67" fmla="*/ 323323591 h 8099"/>
              <a:gd name="T68" fmla="*/ 251416678 w 7617"/>
              <a:gd name="T69" fmla="*/ 319561339 h 8099"/>
              <a:gd name="T70" fmla="*/ 181723019 w 7617"/>
              <a:gd name="T71" fmla="*/ 363434672 h 8099"/>
              <a:gd name="T72" fmla="*/ 226490519 w 7617"/>
              <a:gd name="T73" fmla="*/ 376546924 h 8099"/>
              <a:gd name="T74" fmla="*/ 303755804 w 7617"/>
              <a:gd name="T75" fmla="*/ 335827108 h 8099"/>
              <a:gd name="T76" fmla="*/ 334706209 w 7617"/>
              <a:gd name="T77" fmla="*/ 363545458 h 8099"/>
              <a:gd name="T78" fmla="*/ 264515330 w 7617"/>
              <a:gd name="T79" fmla="*/ 377432035 h 8099"/>
              <a:gd name="T80" fmla="*/ 256059051 w 7617"/>
              <a:gd name="T81" fmla="*/ 413283152 h 8099"/>
              <a:gd name="T82" fmla="*/ 332329658 w 7617"/>
              <a:gd name="T83" fmla="*/ 383407418 h 8099"/>
              <a:gd name="T84" fmla="*/ 357366310 w 7617"/>
              <a:gd name="T85" fmla="*/ 384347804 h 8099"/>
              <a:gd name="T86" fmla="*/ 419598836 w 7617"/>
              <a:gd name="T87" fmla="*/ 443601795 h 8099"/>
              <a:gd name="T88" fmla="*/ 335093171 w 7617"/>
              <a:gd name="T89" fmla="*/ 346615679 h 8099"/>
              <a:gd name="T90" fmla="*/ 344267658 w 7617"/>
              <a:gd name="T91" fmla="*/ 328911575 h 8099"/>
              <a:gd name="T92" fmla="*/ 398154634 w 7617"/>
              <a:gd name="T93" fmla="*/ 248744452 h 8099"/>
              <a:gd name="T94" fmla="*/ 373559956 w 7617"/>
              <a:gd name="T95" fmla="*/ 232091520 h 8099"/>
              <a:gd name="T96" fmla="*/ 317738874 w 7617"/>
              <a:gd name="T97" fmla="*/ 304844691 h 8099"/>
              <a:gd name="T98" fmla="*/ 300992526 w 7617"/>
              <a:gd name="T99" fmla="*/ 306061924 h 8099"/>
              <a:gd name="T100" fmla="*/ 322049766 w 7617"/>
              <a:gd name="T101" fmla="*/ 277569249 h 8099"/>
              <a:gd name="T102" fmla="*/ 353552874 w 7617"/>
              <a:gd name="T103" fmla="*/ 184511211 h 8099"/>
              <a:gd name="T104" fmla="*/ 325089513 w 7617"/>
              <a:gd name="T105" fmla="*/ 181745091 h 8099"/>
              <a:gd name="T106" fmla="*/ 285848804 w 7617"/>
              <a:gd name="T107" fmla="*/ 275411394 h 8099"/>
              <a:gd name="T108" fmla="*/ 260259449 w 7617"/>
              <a:gd name="T109" fmla="*/ 250238297 h 8099"/>
              <a:gd name="T110" fmla="*/ 290823127 w 7617"/>
              <a:gd name="T111" fmla="*/ 216489525 h 8099"/>
              <a:gd name="T112" fmla="*/ 303645310 w 7617"/>
              <a:gd name="T113" fmla="*/ 128632308 h 8099"/>
              <a:gd name="T114" fmla="*/ 271644982 w 7617"/>
              <a:gd name="T115" fmla="*/ 135382016 h 8099"/>
              <a:gd name="T116" fmla="*/ 247216279 w 7617"/>
              <a:gd name="T117" fmla="*/ 229933665 h 8099"/>
              <a:gd name="T118" fmla="*/ 220189804 w 7617"/>
              <a:gd name="T119" fmla="*/ 202436887 h 8099"/>
              <a:gd name="T120" fmla="*/ 245171209 w 7617"/>
              <a:gd name="T121" fmla="*/ 177595677 h 8099"/>
              <a:gd name="T122" fmla="*/ 263575665 w 7617"/>
              <a:gd name="T123" fmla="*/ 91840805 h 8099"/>
              <a:gd name="T124" fmla="*/ 220079310 w 7617"/>
              <a:gd name="T125" fmla="*/ 96322106 h 80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7" h="8099">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BAE18F"/>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黑体" panose="02010609060101010101" charset="-122"/>
            </a:endParaRPr>
          </a:p>
        </p:txBody>
      </p:sp>
      <p:sp>
        <p:nvSpPr>
          <p:cNvPr id="5122" name="标题 1"/>
          <p:cNvSpPr txBox="1"/>
          <p:nvPr/>
        </p:nvSpPr>
        <p:spPr bwMode="auto">
          <a:xfrm>
            <a:off x="827088" y="1109663"/>
            <a:ext cx="55451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Narrow" panose="020B05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5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5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506020202030204" pitchFamily="34" charset="0"/>
                <a:ea typeface="微软雅黑" panose="020B0503020204020204" pitchFamily="34" charset="-122"/>
              </a:defRPr>
            </a:lvl9pPr>
          </a:lstStyle>
          <a:p>
            <a:pPr fontAlgn="auto">
              <a:spcBef>
                <a:spcPct val="0"/>
              </a:spcBef>
              <a:spcAft>
                <a:spcPts val="0"/>
              </a:spcAft>
              <a:buFontTx/>
              <a:buNone/>
              <a:defRPr/>
            </a:pPr>
            <a:r>
              <a:rPr lang="en-US" altLang="zh-CN" smtClean="0">
                <a:solidFill>
                  <a:schemeClr val="tx2">
                    <a:lumMod val="90000"/>
                    <a:lumOff val="10000"/>
                  </a:schemeClr>
                </a:solidFill>
                <a:latin typeface="黑体" panose="02010609060101010101" charset="-122"/>
                <a:ea typeface="黑体" panose="02010609060101010101" charset="-122"/>
                <a:cs typeface="+mj-cs"/>
              </a:rPr>
              <a:t>6.6 </a:t>
            </a:r>
            <a:r>
              <a:rPr lang="zh-CN" altLang="en-US" smtClean="0">
                <a:solidFill>
                  <a:schemeClr val="tx2">
                    <a:lumMod val="90000"/>
                    <a:lumOff val="10000"/>
                  </a:schemeClr>
                </a:solidFill>
                <a:latin typeface="黑体" panose="02010609060101010101" charset="-122"/>
                <a:ea typeface="黑体" panose="02010609060101010101" charset="-122"/>
                <a:cs typeface="+mj-cs"/>
              </a:rPr>
              <a:t>图中的树问题</a:t>
            </a:r>
            <a:endParaRPr lang="zh-CN" altLang="en-US">
              <a:solidFill>
                <a:schemeClr val="tx2">
                  <a:lumMod val="90000"/>
                  <a:lumOff val="10000"/>
                </a:schemeClr>
              </a:solidFill>
              <a:latin typeface="黑体" panose="02010609060101010101" charset="-122"/>
              <a:ea typeface="黑体" panose="02010609060101010101" charset="-122"/>
              <a:cs typeface="+mj-cs"/>
            </a:endParaRPr>
          </a:p>
        </p:txBody>
      </p:sp>
      <p:cxnSp>
        <p:nvCxnSpPr>
          <p:cNvPr id="16388" name="直接连接符 24"/>
          <p:cNvCxnSpPr>
            <a:cxnSpLocks noChangeShapeType="1"/>
          </p:cNvCxnSpPr>
          <p:nvPr/>
        </p:nvCxnSpPr>
        <p:spPr bwMode="auto">
          <a:xfrm>
            <a:off x="3330575" y="1666875"/>
            <a:ext cx="0" cy="4714875"/>
          </a:xfrm>
          <a:prstGeom prst="line">
            <a:avLst/>
          </a:prstGeom>
          <a:noFill/>
          <a:ln w="38100" algn="ctr">
            <a:solidFill>
              <a:srgbClr val="DDDDDD"/>
            </a:solidFill>
            <a:round/>
          </a:ln>
          <a:extLst>
            <a:ext uri="{909E8E84-426E-40DD-AFC4-6F175D3DCCD1}">
              <a14:hiddenFill xmlns:a14="http://schemas.microsoft.com/office/drawing/2010/main">
                <a:noFill/>
              </a14:hiddenFill>
            </a:ext>
          </a:extLst>
        </p:spPr>
      </p:cxnSp>
      <p:cxnSp>
        <p:nvCxnSpPr>
          <p:cNvPr id="16389" name="直接连接符 25"/>
          <p:cNvCxnSpPr>
            <a:cxnSpLocks noChangeShapeType="1"/>
          </p:cNvCxnSpPr>
          <p:nvPr/>
        </p:nvCxnSpPr>
        <p:spPr bwMode="auto">
          <a:xfrm>
            <a:off x="1016000" y="1663700"/>
            <a:ext cx="3268663" cy="0"/>
          </a:xfrm>
          <a:prstGeom prst="line">
            <a:avLst/>
          </a:prstGeom>
          <a:noFill/>
          <a:ln w="57150" algn="ctr">
            <a:solidFill>
              <a:srgbClr val="DDDDDD"/>
            </a:solidFill>
            <a:round/>
          </a:ln>
          <a:extLst>
            <a:ext uri="{909E8E84-426E-40DD-AFC4-6F175D3DCCD1}">
              <a14:hiddenFill xmlns:a14="http://schemas.microsoft.com/office/drawing/2010/main">
                <a:noFill/>
              </a14:hiddenFill>
            </a:ext>
          </a:extLst>
        </p:spPr>
      </p:cxnSp>
      <p:sp>
        <p:nvSpPr>
          <p:cNvPr id="34" name="TextBox 33"/>
          <p:cNvSpPr txBox="1"/>
          <p:nvPr/>
        </p:nvSpPr>
        <p:spPr>
          <a:xfrm>
            <a:off x="2060575" y="2232025"/>
            <a:ext cx="1250950" cy="535531"/>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6.6.1</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35" name="TextBox 34"/>
          <p:cNvSpPr txBox="1"/>
          <p:nvPr/>
        </p:nvSpPr>
        <p:spPr>
          <a:xfrm>
            <a:off x="2060575" y="2924175"/>
            <a:ext cx="1250950" cy="535531"/>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6.6.2</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6392" name="矩形 22"/>
          <p:cNvSpPr>
            <a:spLocks noChangeArrowheads="1"/>
          </p:cNvSpPr>
          <p:nvPr/>
        </p:nvSpPr>
        <p:spPr bwMode="auto">
          <a:xfrm>
            <a:off x="3330575" y="2205038"/>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tx1"/>
                </a:solidFill>
              </a:rPr>
              <a:t>生成树</a:t>
            </a:r>
            <a:endParaRPr lang="zh-CN" altLang="zh-CN" sz="2400">
              <a:solidFill>
                <a:schemeClr val="tx1"/>
              </a:solidFill>
            </a:endParaRPr>
          </a:p>
        </p:txBody>
      </p:sp>
      <p:sp>
        <p:nvSpPr>
          <p:cNvPr id="16393" name="矩形 16"/>
          <p:cNvSpPr>
            <a:spLocks noChangeArrowheads="1"/>
          </p:cNvSpPr>
          <p:nvPr/>
        </p:nvSpPr>
        <p:spPr bwMode="auto">
          <a:xfrm>
            <a:off x="3330575" y="2930525"/>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最小生成树</a:t>
            </a:r>
            <a:endParaRPr lang="zh-CN" altLang="zh-CN" sz="2400">
              <a:solidFill>
                <a:schemeClr val="bg1">
                  <a:lumMod val="75000"/>
                </a:schemeClr>
              </a:solidFill>
            </a:endParaRPr>
          </a:p>
        </p:txBody>
      </p:sp>
      <p:sp>
        <p:nvSpPr>
          <p:cNvPr id="11" name="TextBox 10"/>
          <p:cNvSpPr txBox="1"/>
          <p:nvPr/>
        </p:nvSpPr>
        <p:spPr>
          <a:xfrm>
            <a:off x="2083407" y="3628752"/>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6.6.3</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2" name="TextBox 11"/>
          <p:cNvSpPr txBox="1"/>
          <p:nvPr/>
        </p:nvSpPr>
        <p:spPr>
          <a:xfrm>
            <a:off x="2083407" y="4320902"/>
            <a:ext cx="1250950" cy="476669"/>
          </a:xfrm>
          <a:prstGeom prst="rect">
            <a:avLst/>
          </a:prstGeom>
          <a:noFill/>
        </p:spPr>
        <p:txBody>
          <a:bodyPr>
            <a:spAutoFit/>
          </a:bodyPr>
          <a:lstStyle/>
          <a:p>
            <a:pPr algn="r" fontAlgn="auto">
              <a:lnSpc>
                <a:spcPct val="120000"/>
              </a:lnSpc>
              <a:spcBef>
                <a:spcPts val="0"/>
              </a:spcBef>
              <a:spcAft>
                <a:spcPts val="0"/>
              </a:spcAft>
              <a:defRPr/>
            </a:pPr>
            <a:r>
              <a:rPr lang="en-US" altLang="zh-CN" sz="2400" b="1" i="1" kern="0" smtClean="0">
                <a:solidFill>
                  <a:schemeClr val="tx1"/>
                </a:solidFill>
                <a:latin typeface="黑体" panose="02010609060101010101" charset="-122"/>
                <a:ea typeface="黑体" panose="02010609060101010101" charset="-122"/>
                <a:cs typeface="Verdana" panose="020B0604030504040204" pitchFamily="34" charset="0"/>
              </a:rPr>
              <a:t>6.6.4</a:t>
            </a:r>
            <a:endParaRPr lang="en-US" altLang="zh-CN"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3" name="矩形 22"/>
          <p:cNvSpPr>
            <a:spLocks noChangeArrowheads="1"/>
          </p:cNvSpPr>
          <p:nvPr/>
        </p:nvSpPr>
        <p:spPr bwMode="auto">
          <a:xfrm>
            <a:off x="3353407" y="3601765"/>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求最小生成树算法</a:t>
            </a:r>
            <a:r>
              <a:rPr lang="en-US" altLang="zh-CN" sz="2400">
                <a:solidFill>
                  <a:schemeClr val="bg1">
                    <a:lumMod val="75000"/>
                  </a:schemeClr>
                </a:solidFill>
              </a:rPr>
              <a:t>1——Prim</a:t>
            </a:r>
            <a:r>
              <a:rPr lang="zh-CN" altLang="en-US" sz="2400">
                <a:solidFill>
                  <a:schemeClr val="bg1">
                    <a:lumMod val="75000"/>
                  </a:schemeClr>
                </a:solidFill>
              </a:rPr>
              <a:t>算法</a:t>
            </a:r>
            <a:endParaRPr lang="zh-CN" altLang="zh-CN" sz="2400">
              <a:solidFill>
                <a:schemeClr val="bg1">
                  <a:lumMod val="75000"/>
                </a:schemeClr>
              </a:solidFill>
            </a:endParaRPr>
          </a:p>
        </p:txBody>
      </p:sp>
      <p:sp>
        <p:nvSpPr>
          <p:cNvPr id="14" name="矩形 16"/>
          <p:cNvSpPr>
            <a:spLocks noChangeArrowheads="1"/>
          </p:cNvSpPr>
          <p:nvPr/>
        </p:nvSpPr>
        <p:spPr bwMode="auto">
          <a:xfrm>
            <a:off x="3353407" y="4327252"/>
            <a:ext cx="5179033"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a:solidFill>
                  <a:schemeClr val="bg1">
                    <a:lumMod val="75000"/>
                  </a:schemeClr>
                </a:solidFill>
              </a:rPr>
              <a:t>求最小生成树算法</a:t>
            </a:r>
            <a:r>
              <a:rPr lang="en-US" altLang="zh-CN" sz="2400">
                <a:solidFill>
                  <a:schemeClr val="bg1">
                    <a:lumMod val="75000"/>
                  </a:schemeClr>
                </a:solidFill>
              </a:rPr>
              <a:t>2——Kruskal</a:t>
            </a:r>
            <a:r>
              <a:rPr lang="zh-CN" altLang="en-US" sz="2400">
                <a:solidFill>
                  <a:schemeClr val="bg1">
                    <a:lumMod val="75000"/>
                  </a:schemeClr>
                </a:solidFill>
              </a:rPr>
              <a:t>算法</a:t>
            </a:r>
            <a:endParaRPr lang="zh-CN" altLang="zh-CN" sz="2400">
              <a:solidFill>
                <a:schemeClr val="bg1">
                  <a:lumMod val="75000"/>
                </a:schemeClr>
              </a:solidFill>
            </a:endParaRPr>
          </a:p>
        </p:txBody>
      </p:sp>
      <p:sp>
        <p:nvSpPr>
          <p:cNvPr id="15" name="TextBox 14"/>
          <p:cNvSpPr txBox="1"/>
          <p:nvPr/>
        </p:nvSpPr>
        <p:spPr>
          <a:xfrm>
            <a:off x="2051720" y="5050624"/>
            <a:ext cx="1250950" cy="476669"/>
          </a:xfrm>
          <a:prstGeom prst="rect">
            <a:avLst/>
          </a:prstGeom>
          <a:noFill/>
        </p:spPr>
        <p:txBody>
          <a:bodyPr>
            <a:spAutoFit/>
          </a:bodyPr>
          <a:lstStyle/>
          <a:p>
            <a:pPr algn="r" fontAlgn="auto">
              <a:lnSpc>
                <a:spcPct val="120000"/>
              </a:lnSpc>
              <a:spcBef>
                <a:spcPts val="0"/>
              </a:spcBef>
              <a:spcAft>
                <a:spcPts val="0"/>
              </a:spcAft>
              <a:defRPr/>
            </a:pPr>
            <a:r>
              <a:rPr lang="en-US" sz="2400" b="1" i="1" kern="0" smtClean="0">
                <a:solidFill>
                  <a:schemeClr val="tx1"/>
                </a:solidFill>
                <a:latin typeface="黑体" panose="02010609060101010101" charset="-122"/>
                <a:ea typeface="黑体" panose="02010609060101010101" charset="-122"/>
                <a:cs typeface="Verdana" panose="020B0604030504040204" pitchFamily="34" charset="0"/>
              </a:rPr>
              <a:t>6.6.5</a:t>
            </a:r>
            <a:endParaRPr lang="en-US" sz="2400" b="1" i="1" kern="0" dirty="0">
              <a:solidFill>
                <a:schemeClr val="tx1"/>
              </a:solidFill>
              <a:latin typeface="黑体" panose="02010609060101010101" charset="-122"/>
              <a:ea typeface="黑体" panose="02010609060101010101" charset="-122"/>
              <a:cs typeface="Verdana" panose="020B0604030504040204" pitchFamily="34" charset="0"/>
            </a:endParaRPr>
          </a:p>
        </p:txBody>
      </p:sp>
      <p:sp>
        <p:nvSpPr>
          <p:cNvPr id="17" name="矩形 22"/>
          <p:cNvSpPr>
            <a:spLocks noChangeArrowheads="1"/>
          </p:cNvSpPr>
          <p:nvPr/>
        </p:nvSpPr>
        <p:spPr bwMode="auto">
          <a:xfrm>
            <a:off x="3321720" y="5023637"/>
            <a:ext cx="3603625" cy="431800"/>
          </a:xfrm>
          <a:prstGeom prst="rect">
            <a:avLst/>
          </a:prstGeom>
          <a:solidFill>
            <a:srgbClr val="F2F0DA"/>
          </a:solidFill>
          <a:ln>
            <a:noFill/>
          </a:ln>
        </p:spPr>
        <p:txBody>
          <a:bodyPr lIns="90000" tIns="46800" rIns="90000" bIns="46800" anchor="ctr"/>
          <a:lstStyle>
            <a:lvl1pPr eaLnBrk="0" hangingPunct="0">
              <a:spcBef>
                <a:spcPct val="20000"/>
              </a:spcBef>
              <a:buClr>
                <a:srgbClr val="7BB800"/>
              </a:buClr>
              <a:buSzPct val="75000"/>
              <a:buFont typeface="Wingdings" panose="05000000000000000000" pitchFamily="2" charset="2"/>
              <a:buChar char="v"/>
              <a:defRPr sz="2800" b="1">
                <a:solidFill>
                  <a:srgbClr val="555429"/>
                </a:solidFill>
                <a:latin typeface="黑体" panose="02010609060101010101" charset="-122"/>
                <a:ea typeface="黑体" panose="02010609060101010101" charset="-122"/>
              </a:defRPr>
            </a:lvl1pPr>
            <a:lvl2pPr marL="742950" indent="-285750" eaLnBrk="0" hangingPunct="0">
              <a:spcBef>
                <a:spcPct val="20000"/>
              </a:spcBef>
              <a:buClr>
                <a:srgbClr val="7BB800"/>
              </a:buClr>
              <a:buSzPct val="75000"/>
              <a:buFont typeface="Wingdings" panose="05000000000000000000" pitchFamily="2" charset="2"/>
              <a:buChar char="l"/>
              <a:defRPr sz="2800" b="1">
                <a:solidFill>
                  <a:srgbClr val="555429"/>
                </a:solidFill>
                <a:latin typeface="黑体" panose="02010609060101010101" charset="-122"/>
                <a:ea typeface="黑体" panose="02010609060101010101" charset="-122"/>
              </a:defRPr>
            </a:lvl2pPr>
            <a:lvl3pPr marL="1143000" indent="-228600" eaLnBrk="0" hangingPunct="0">
              <a:spcBef>
                <a:spcPct val="20000"/>
              </a:spcBef>
              <a:buClr>
                <a:srgbClr val="7BB800"/>
              </a:buClr>
              <a:buSzPct val="75000"/>
              <a:buFont typeface="Wingdings" panose="05000000000000000000" pitchFamily="2" charset="2"/>
              <a:buChar char="n"/>
              <a:defRPr sz="2400" b="1">
                <a:solidFill>
                  <a:srgbClr val="555429"/>
                </a:solidFill>
                <a:latin typeface="黑体" panose="02010609060101010101" charset="-122"/>
                <a:ea typeface="黑体" panose="02010609060101010101" charset="-122"/>
              </a:defRPr>
            </a:lvl3pPr>
            <a:lvl4pPr marL="1600200" indent="-228600" eaLnBrk="0" hangingPunct="0">
              <a:spcBef>
                <a:spcPct val="20000"/>
              </a:spcBef>
              <a:buClr>
                <a:srgbClr val="7BB800"/>
              </a:buClr>
              <a:buSzPct val="75000"/>
              <a:buFont typeface="Wingdings" panose="05000000000000000000" pitchFamily="2" charset="2"/>
              <a:buChar char="l"/>
              <a:defRPr sz="2000" b="1">
                <a:solidFill>
                  <a:srgbClr val="555429"/>
                </a:solidFill>
                <a:latin typeface="黑体" panose="02010609060101010101" charset="-122"/>
                <a:ea typeface="黑体" panose="02010609060101010101" charset="-122"/>
              </a:defRPr>
            </a:lvl4pPr>
            <a:lvl5pPr marL="2057400" indent="-228600" eaLnBrk="0" hangingPunct="0">
              <a:spcBef>
                <a:spcPct val="20000"/>
              </a:spcBef>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rgbClr val="7BB800"/>
              </a:buClr>
              <a:buSzPct val="75000"/>
              <a:buFont typeface="Wingdings" panose="05000000000000000000" pitchFamily="2" charset="2"/>
              <a:buChar char="p"/>
              <a:defRPr sz="2000" b="1">
                <a:solidFill>
                  <a:srgbClr val="555429"/>
                </a:solidFill>
                <a:latin typeface="黑体" panose="02010609060101010101" charset="-122"/>
                <a:ea typeface="黑体" panose="02010609060101010101" charset="-122"/>
              </a:defRPr>
            </a:lvl9pPr>
          </a:lstStyle>
          <a:p>
            <a:pPr algn="l" eaLnBrk="1" hangingPunct="1">
              <a:spcBef>
                <a:spcPct val="0"/>
              </a:spcBef>
              <a:buClrTx/>
              <a:buSzTx/>
              <a:buFontTx/>
              <a:buNone/>
            </a:pPr>
            <a:r>
              <a:rPr lang="zh-CN" altLang="en-US" sz="2400" smtClean="0">
                <a:solidFill>
                  <a:schemeClr val="bg1">
                    <a:lumMod val="75000"/>
                  </a:schemeClr>
                </a:solidFill>
              </a:rPr>
              <a:t>生成树小结</a:t>
            </a:r>
            <a:endParaRPr lang="zh-CN" altLang="zh-CN" sz="2400">
              <a:solidFill>
                <a:schemeClr val="bg1">
                  <a:lumMod val="75000"/>
                </a:schemeClr>
              </a:solidFill>
            </a:endParaRPr>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页脚占位符 3"/>
          <p:cNvSpPr>
            <a:spLocks noGrp="1"/>
          </p:cNvSpPr>
          <p:nvPr>
            <p:ph type="ftr" sz="quarter" idx="10"/>
          </p:nvPr>
        </p:nvSpPr>
        <p:spPr/>
        <p:txBody>
          <a:bodyPr/>
          <a:lstStyle/>
          <a:p>
            <a:pPr>
              <a:defRPr/>
            </a:pPr>
            <a:fld id="{F0E32083-1DFF-4901-B924-C1B8B5179BE7}" type="slidenum">
              <a:rPr lang="zh-CN" altLang="en-US">
                <a:ea typeface="黑体" panose="02010609060101010101" charset="-122"/>
              </a:rPr>
            </a:fld>
            <a:endParaRPr lang="en-US" altLang="zh-CN">
              <a:ea typeface="黑体" panose="02010609060101010101" charset="-122"/>
            </a:endParaRPr>
          </a:p>
        </p:txBody>
      </p:sp>
      <p:sp>
        <p:nvSpPr>
          <p:cNvPr id="51203" name="Rectangle 2"/>
          <p:cNvSpPr>
            <a:spLocks noGrp="1" noChangeArrowheads="1"/>
          </p:cNvSpPr>
          <p:nvPr/>
        </p:nvSpPr>
        <p:spPr bwMode="auto">
          <a:xfrm>
            <a:off x="1835150" y="1559000"/>
            <a:ext cx="6409258" cy="1077912"/>
          </a:xfrm>
          <a:prstGeom prst="rect">
            <a:avLst/>
          </a:prstGeom>
          <a:solidFill>
            <a:schemeClr val="bg1"/>
          </a:solidFill>
          <a:ln w="28575">
            <a:solidFill>
              <a:schemeClr val="bg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nSpc>
                <a:spcPct val="120000"/>
              </a:lnSpc>
              <a:spcBef>
                <a:spcPct val="5000"/>
              </a:spcBef>
              <a:buFont typeface="Monotype Sorts" pitchFamily="2" charset="2"/>
              <a:buNone/>
            </a:pPr>
            <a:r>
              <a:rPr lang="zh-CN" altLang="en-US" sz="2000" b="0">
                <a:latin typeface="Consolas" panose="020B0609020204030204"/>
                <a:ea typeface="黑体" panose="02010609060101010101" charset="-122"/>
              </a:rPr>
              <a:t>        </a:t>
            </a:r>
            <a:r>
              <a:rPr lang="zh-CN" altLang="en-US" sz="2000">
                <a:latin typeface="Consolas" panose="020B0609020204030204"/>
                <a:ea typeface="黑体" panose="02010609060101010101" charset="-122"/>
              </a:rPr>
              <a:t>连通图</a:t>
            </a:r>
            <a:r>
              <a:rPr lang="en-US" altLang="zh-CN" sz="2000">
                <a:latin typeface="Consolas" panose="020B0609020204030204"/>
                <a:ea typeface="黑体" panose="02010609060101010101" charset="-122"/>
              </a:rPr>
              <a:t>G</a:t>
            </a:r>
            <a:r>
              <a:rPr lang="zh-CN" altLang="en-US" sz="2000">
                <a:latin typeface="Consolas" panose="020B0609020204030204"/>
                <a:ea typeface="黑体" panose="02010609060101010101" charset="-122"/>
              </a:rPr>
              <a:t>的一个子图如果是一棵包含</a:t>
            </a:r>
            <a:r>
              <a:rPr lang="en-US" altLang="zh-CN" sz="2000">
                <a:latin typeface="Consolas" panose="020B0609020204030204"/>
                <a:ea typeface="黑体" panose="02010609060101010101" charset="-122"/>
              </a:rPr>
              <a:t>G</a:t>
            </a:r>
            <a:r>
              <a:rPr lang="zh-CN" altLang="en-US" sz="2000">
                <a:latin typeface="Consolas" panose="020B0609020204030204"/>
                <a:ea typeface="黑体" panose="02010609060101010101" charset="-122"/>
              </a:rPr>
              <a:t>的所有顶点的树，则该子图称为</a:t>
            </a:r>
            <a:r>
              <a:rPr lang="en-US" altLang="zh-CN" sz="2000">
                <a:latin typeface="Consolas" panose="020B0609020204030204"/>
                <a:ea typeface="黑体" panose="02010609060101010101" charset="-122"/>
              </a:rPr>
              <a:t>G</a:t>
            </a:r>
            <a:r>
              <a:rPr lang="zh-CN" altLang="en-US" sz="2000" smtClean="0">
                <a:latin typeface="Consolas" panose="020B0609020204030204"/>
                <a:ea typeface="黑体" panose="02010609060101010101" charset="-122"/>
              </a:rPr>
              <a:t>的生成树。</a:t>
            </a:r>
            <a:endParaRPr lang="zh-CN" altLang="en-US" sz="2000">
              <a:solidFill>
                <a:srgbClr val="FF6600"/>
              </a:solidFill>
              <a:latin typeface="Consolas" panose="020B0609020204030204"/>
              <a:ea typeface="黑体" panose="02010609060101010101" charset="-122"/>
            </a:endParaRPr>
          </a:p>
        </p:txBody>
      </p:sp>
      <p:sp>
        <p:nvSpPr>
          <p:cNvPr id="51204" name="Rectangle 3"/>
          <p:cNvSpPr>
            <a:spLocks noChangeArrowheads="1"/>
          </p:cNvSpPr>
          <p:nvPr/>
        </p:nvSpPr>
        <p:spPr bwMode="auto">
          <a:xfrm>
            <a:off x="1724025" y="346582"/>
            <a:ext cx="56562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r>
              <a:rPr lang="zh-CN" altLang="en-US" sz="3200">
                <a:solidFill>
                  <a:schemeClr val="tx1"/>
                </a:solidFill>
                <a:latin typeface="华文新魏" panose="02010800040101010101" pitchFamily="2" charset="-122"/>
                <a:ea typeface="华文新魏" panose="02010800040101010101" pitchFamily="2" charset="-122"/>
                <a:cs typeface="+mj-cs"/>
              </a:rPr>
              <a:t>生成树和最小生成树</a:t>
            </a:r>
            <a:endParaRPr lang="zh-CN" altLang="en-US" sz="3200">
              <a:solidFill>
                <a:schemeClr val="tx1"/>
              </a:solidFill>
              <a:latin typeface="华文新魏" panose="02010800040101010101" pitchFamily="2" charset="-122"/>
              <a:ea typeface="华文新魏" panose="02010800040101010101" pitchFamily="2" charset="-122"/>
              <a:cs typeface="+mj-cs"/>
            </a:endParaRPr>
          </a:p>
        </p:txBody>
      </p:sp>
      <p:sp>
        <p:nvSpPr>
          <p:cNvPr id="73732" name="AutoShape 4" descr="未标题-10"/>
          <p:cNvSpPr>
            <a:spLocks noChangeArrowheads="1"/>
          </p:cNvSpPr>
          <p:nvPr/>
        </p:nvSpPr>
        <p:spPr bwMode="auto">
          <a:xfrm>
            <a:off x="1187028" y="1269579"/>
            <a:ext cx="1728788" cy="503237"/>
          </a:xfrm>
          <a:prstGeom prst="roundRect">
            <a:avLst>
              <a:gd name="adj" fmla="val 16667"/>
            </a:avLst>
          </a:prstGeom>
          <a:solidFill>
            <a:schemeClr val="accent1"/>
          </a:solidFill>
          <a:ln w="28575">
            <a:noFill/>
            <a:round/>
          </a:ln>
          <a:effectLst/>
        </p:spPr>
        <p:txBody>
          <a:bodyPr wrap="none" lIns="90000" tIns="46800" rIns="90000" bIns="46800" anchor="ctr"/>
          <a:lstStyle>
            <a:lvl1pPr algn="l" eaLnBrk="0" hangingPunct="0">
              <a:spcBef>
                <a:spcPct val="20000"/>
              </a:spcBef>
              <a:buClr>
                <a:schemeClr val="hlink"/>
              </a:buClr>
              <a:buFont typeface="Wingdings" panose="05000000000000000000" pitchFamily="2" charset="2"/>
              <a:buChar char="v"/>
              <a:defRPr sz="2800" b="1">
                <a:solidFill>
                  <a:schemeClr val="tx1"/>
                </a:solidFill>
                <a:latin typeface="黑体" panose="02010609060101010101" charset="-122"/>
                <a:ea typeface="黑体" panose="02010609060101010101" charset="-122"/>
              </a:defRPr>
            </a:lvl1pPr>
            <a:lvl2pPr marL="742950" indent="-285750" algn="l" eaLnBrk="0" hangingPunct="0">
              <a:spcBef>
                <a:spcPct val="20000"/>
              </a:spcBef>
              <a:buClr>
                <a:schemeClr val="accent2"/>
              </a:buClr>
              <a:buSzPct val="80000"/>
              <a:buFont typeface="Wingdings" panose="05000000000000000000" pitchFamily="2" charset="2"/>
              <a:buChar char="u"/>
              <a:defRPr sz="2800" b="1">
                <a:solidFill>
                  <a:schemeClr val="tx1"/>
                </a:solidFill>
                <a:latin typeface="黑体" panose="02010609060101010101" charset="-122"/>
                <a:ea typeface="黑体" panose="02010609060101010101" charset="-122"/>
              </a:defRPr>
            </a:lvl2pPr>
            <a:lvl3pPr marL="1143000" indent="-228600" algn="l" eaLnBrk="0" hangingPunct="0">
              <a:spcBef>
                <a:spcPct val="20000"/>
              </a:spcBef>
              <a:buClr>
                <a:schemeClr val="accent2"/>
              </a:buClr>
              <a:buSzPct val="70000"/>
              <a:buFont typeface="Wingdings" panose="05000000000000000000" pitchFamily="2" charset="2"/>
              <a:buChar char="n"/>
              <a:defRPr sz="2400" b="1">
                <a:solidFill>
                  <a:schemeClr val="tx1"/>
                </a:solidFill>
                <a:latin typeface="黑体" panose="02010609060101010101" charset="-122"/>
                <a:ea typeface="黑体" panose="02010609060101010101" charset="-122"/>
              </a:defRPr>
            </a:lvl3pPr>
            <a:lvl4pPr marL="1600200" indent="-228600" algn="l" eaLnBrk="0" hangingPunct="0">
              <a:spcBef>
                <a:spcPct val="20000"/>
              </a:spcBef>
              <a:buClr>
                <a:schemeClr val="accent2"/>
              </a:buClr>
              <a:buSzPct val="70000"/>
              <a:buFont typeface="Wingdings" panose="05000000000000000000" pitchFamily="2" charset="2"/>
              <a:buChar char="l"/>
              <a:defRPr sz="2000" b="1">
                <a:solidFill>
                  <a:schemeClr val="tx1"/>
                </a:solidFill>
                <a:latin typeface="黑体" panose="02010609060101010101" charset="-122"/>
                <a:ea typeface="黑体" panose="02010609060101010101" charset="-122"/>
              </a:defRPr>
            </a:lvl4pPr>
            <a:lvl5pPr marL="2057400" indent="-228600" algn="l" eaLnBrk="0" hangingPunct="0">
              <a:spcBef>
                <a:spcPct val="20000"/>
              </a:spcBef>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p"/>
              <a:defRPr sz="2000" b="1">
                <a:solidFill>
                  <a:schemeClr val="tx1"/>
                </a:solidFill>
                <a:latin typeface="黑体" panose="02010609060101010101" charset="-122"/>
                <a:ea typeface="黑体" panose="02010609060101010101" charset="-122"/>
              </a:defRPr>
            </a:lvl9pPr>
          </a:lstStyle>
          <a:p>
            <a:pPr algn="ctr" eaLnBrk="1" hangingPunct="1">
              <a:spcBef>
                <a:spcPct val="0"/>
              </a:spcBef>
              <a:buClrTx/>
              <a:buFontTx/>
              <a:buNone/>
            </a:pPr>
            <a:r>
              <a:rPr lang="zh-CN" altLang="en-US" sz="2400" b="0" smtClean="0">
                <a:solidFill>
                  <a:schemeClr val="bg1"/>
                </a:solidFill>
                <a:latin typeface="华文新魏" panose="02010800040101010101" pitchFamily="2" charset="-122"/>
                <a:ea typeface="华文新魏" panose="02010800040101010101" pitchFamily="2" charset="-122"/>
              </a:rPr>
              <a:t>生成树</a:t>
            </a:r>
            <a:endParaRPr lang="zh-CN" altLang="en-US" sz="2400" b="0">
              <a:solidFill>
                <a:schemeClr val="bg1"/>
              </a:solidFill>
              <a:latin typeface="华文新魏" panose="02010800040101010101" pitchFamily="2" charset="-122"/>
              <a:ea typeface="华文新魏" panose="02010800040101010101" pitchFamily="2" charset="-122"/>
            </a:endParaRPr>
          </a:p>
        </p:txBody>
      </p:sp>
      <p:pic>
        <p:nvPicPr>
          <p:cNvPr id="44034" name="Picture 2" descr="6t4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504" y="3212976"/>
            <a:ext cx="8963660" cy="277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bwMode="auto">
          <a:xfrm>
            <a:off x="3563888" y="6051556"/>
            <a:ext cx="1440160"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t>不唯一</a:t>
            </a:r>
            <a:endParaRPr lang="zh-CN" altLang="en-US" dirty="0"/>
          </a:p>
        </p:txBody>
      </p:sp>
      <p:sp>
        <p:nvSpPr>
          <p:cNvPr id="8" name="TextBox 7"/>
          <p:cNvSpPr txBox="1"/>
          <p:nvPr/>
        </p:nvSpPr>
        <p:spPr bwMode="auto">
          <a:xfrm>
            <a:off x="7020272" y="6081823"/>
            <a:ext cx="1440160" cy="371513"/>
          </a:xfrm>
          <a:prstGeom prst="rect">
            <a:avLst/>
          </a:prstGeom>
          <a:solidFill>
            <a:schemeClr val="bg1"/>
          </a:soli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0000" tIns="46800" rIns="90000" bIns="46800" numCol="1" spcCol="0" rtlCol="0" fromWordArt="0" anchor="ctr" anchorCtr="0" forceAA="0" compatLnSpc="1">
            <a:spAutoFit/>
          </a:bodyPr>
          <a:lstStyle/>
          <a:p>
            <a:r>
              <a:rPr lang="zh-CN" altLang="en-US" dirty="0" smtClean="0"/>
              <a:t>唯一</a:t>
            </a:r>
            <a:endParaRPr lang="zh-CN" altLang="en-US"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MH" val="20160310220134"/>
  <p:tag name="MH_LIBRARY" val="GRAPHIC"/>
  <p:tag name="MH_TYPE" val="Other"/>
  <p:tag name="MH_ORDER" val="1"/>
</p:tagLst>
</file>

<file path=ppt/tags/tag10.xml><?xml version="1.0" encoding="utf-8"?>
<p:tagLst xmlns:p="http://schemas.openxmlformats.org/presentationml/2006/main">
  <p:tag name="MH" val="20160129114340"/>
  <p:tag name="MH_LIBRARY" val="GRAPHIC"/>
  <p:tag name="MH_TYPE" val="Other"/>
  <p:tag name="MH_ORDER" val="1"/>
</p:tagLst>
</file>

<file path=ppt/tags/tag11.xml><?xml version="1.0" encoding="utf-8"?>
<p:tagLst xmlns:p="http://schemas.openxmlformats.org/presentationml/2006/main">
  <p:tag name="MH" val="20160229163638"/>
  <p:tag name="MH_LIBRARY" val="GRAPHIC"/>
  <p:tag name="MH_TYPE" val="SubTitle"/>
  <p:tag name="MH_ORDER" val="2"/>
</p:tagLst>
</file>

<file path=ppt/tags/tag12.xml><?xml version="1.0" encoding="utf-8"?>
<p:tagLst xmlns:p="http://schemas.openxmlformats.org/presentationml/2006/main">
  <p:tag name="MH" val="20160229163638"/>
  <p:tag name="MH_LIBRARY" val="GRAPHIC"/>
  <p:tag name="MH_TYPE" val="SubTitle"/>
  <p:tag name="MH_ORDER" val="3"/>
</p:tagLst>
</file>

<file path=ppt/tags/tag13.xml><?xml version="1.0" encoding="utf-8"?>
<p:tagLst xmlns:p="http://schemas.openxmlformats.org/presentationml/2006/main">
  <p:tag name="MH" val="20160229163638"/>
  <p:tag name="MH_LIBRARY" val="GRAPHIC"/>
  <p:tag name="MH_TYPE" val="Text"/>
  <p:tag name="MH_ORDER" val="3"/>
</p:tagLst>
</file>

<file path=ppt/tags/tag14.xml><?xml version="1.0" encoding="utf-8"?>
<p:tagLst xmlns:p="http://schemas.openxmlformats.org/presentationml/2006/main">
  <p:tag name="MH" val="20160229163638"/>
  <p:tag name="MH_LIBRARY" val="GRAPHIC"/>
  <p:tag name="MH_TYPE" val="SubTitle"/>
  <p:tag name="MH_ORDER" val="1"/>
</p:tagLst>
</file>

<file path=ppt/tags/tag15.xml><?xml version="1.0" encoding="utf-8"?>
<p:tagLst xmlns:p="http://schemas.openxmlformats.org/presentationml/2006/main">
  <p:tag name="MH" val="20160229163638"/>
  <p:tag name="MH_LIBRARY" val="GRAPHIC"/>
  <p:tag name="MH_TYPE" val="Text"/>
  <p:tag name="MH_ORDER" val="1"/>
</p:tagLst>
</file>

<file path=ppt/tags/tag16.xml><?xml version="1.0" encoding="utf-8"?>
<p:tagLst xmlns:p="http://schemas.openxmlformats.org/presentationml/2006/main">
  <p:tag name="MH" val="20160310220134"/>
  <p:tag name="MH_LIBRARY" val="GRAPHIC"/>
  <p:tag name="MH_TYPE" val="Other"/>
  <p:tag name="MH_ORDER" val="1"/>
</p:tagLst>
</file>

<file path=ppt/tags/tag17.xml><?xml version="1.0" encoding="utf-8"?>
<p:tagLst xmlns:p="http://schemas.openxmlformats.org/presentationml/2006/main">
  <p:tag name="MH" val="20160310220134"/>
  <p:tag name="MH_LIBRARY" val="GRAPHIC"/>
  <p:tag name="MH_TYPE" val="SubTitle"/>
  <p:tag name="MH_ORDER" val="1"/>
</p:tagLst>
</file>

<file path=ppt/tags/tag18.xml><?xml version="1.0" encoding="utf-8"?>
<p:tagLst xmlns:p="http://schemas.openxmlformats.org/presentationml/2006/main">
  <p:tag name="MH" val="20160310220134"/>
  <p:tag name="MH_LIBRARY" val="GRAPHIC"/>
  <p:tag name="MH_TYPE" val="SubTitle"/>
  <p:tag name="MH_ORDER" val="2"/>
</p:tagLst>
</file>

<file path=ppt/tags/tag19.xml><?xml version="1.0" encoding="utf-8"?>
<p:tagLst xmlns:p="http://schemas.openxmlformats.org/presentationml/2006/main">
  <p:tag name="MH" val="20160310220134"/>
  <p:tag name="MH_LIBRARY" val="GRAPHIC"/>
  <p:tag name="MH_TYPE" val="Text"/>
  <p:tag name="MH_ORDER" val="2"/>
</p:tagLst>
</file>

<file path=ppt/tags/tag2.xml><?xml version="1.0" encoding="utf-8"?>
<p:tagLst xmlns:p="http://schemas.openxmlformats.org/presentationml/2006/main">
  <p:tag name="MH" val="20160310220134"/>
  <p:tag name="MH_LIBRARY" val="GRAPHIC"/>
  <p:tag name="MH_TYPE" val="SubTitle"/>
  <p:tag name="MH_ORDER" val="1"/>
</p:tagLst>
</file>

<file path=ppt/tags/tag20.xml><?xml version="1.0" encoding="utf-8"?>
<p:tagLst xmlns:p="http://schemas.openxmlformats.org/presentationml/2006/main">
  <p:tag name="MH" val="20160310220134"/>
  <p:tag name="MH_LIBRARY" val="GRAPHIC"/>
  <p:tag name="MH_TYPE" val="Text"/>
  <p:tag name="MH_ORDER" val="2"/>
</p:tagLst>
</file>

<file path=ppt/tags/tag21.xml><?xml version="1.0" encoding="utf-8"?>
<p:tagLst xmlns:p="http://schemas.openxmlformats.org/presentationml/2006/main">
  <p:tag name="MH" val="20160131235535"/>
  <p:tag name="MH_LIBRARY" val="GRAPHIC"/>
  <p:tag name="MH_TYPE" val="SubTitle"/>
  <p:tag name="MH_ORDER" val="2"/>
</p:tagLst>
</file>

<file path=ppt/tags/tag22.xml><?xml version="1.0" encoding="utf-8"?>
<p:tagLst xmlns:p="http://schemas.openxmlformats.org/presentationml/2006/main">
  <p:tag name="MH" val="20160131235535"/>
  <p:tag name="MH_LIBRARY" val="GRAPHIC"/>
  <p:tag name="MH_TYPE" val="SubTitle"/>
  <p:tag name="MH_ORDER" val="4"/>
</p:tagLst>
</file>

<file path=ppt/tags/tag23.xml><?xml version="1.0" encoding="utf-8"?>
<p:tagLst xmlns:p="http://schemas.openxmlformats.org/presentationml/2006/main">
  <p:tag name="MH" val="20160131235535"/>
  <p:tag name="MH_LIBRARY" val="GRAPHIC"/>
  <p:tag name="MH_TYPE" val="Other"/>
  <p:tag name="MH_ORDER" val="5"/>
</p:tagLst>
</file>

<file path=ppt/tags/tag24.xml><?xml version="1.0" encoding="utf-8"?>
<p:tagLst xmlns:p="http://schemas.openxmlformats.org/presentationml/2006/main">
  <p:tag name="MH" val="20160131235535"/>
  <p:tag name="MH_LIBRARY" val="GRAPHIC"/>
  <p:tag name="MH_TYPE" val="Other"/>
  <p:tag name="MH_ORDER" val="7"/>
</p:tagLst>
</file>

<file path=ppt/tags/tag25.xml><?xml version="1.0" encoding="utf-8"?>
<p:tagLst xmlns:p="http://schemas.openxmlformats.org/presentationml/2006/main">
  <p:tag name="MH" val="20160131235535"/>
  <p:tag name="MH_LIBRARY" val="GRAPHIC"/>
  <p:tag name="MH_TYPE" val="Other"/>
  <p:tag name="MH_ORDER" val="9"/>
</p:tagLst>
</file>

<file path=ppt/tags/tag26.xml><?xml version="1.0" encoding="utf-8"?>
<p:tagLst xmlns:p="http://schemas.openxmlformats.org/presentationml/2006/main">
  <p:tag name="MH" val="20160131235535"/>
  <p:tag name="MH_LIBRARY" val="GRAPHIC"/>
  <p:tag name="MH_TYPE" val="Other"/>
  <p:tag name="MH_ORDER" val="10"/>
</p:tagLst>
</file>

<file path=ppt/tags/tag27.xml><?xml version="1.0" encoding="utf-8"?>
<p:tagLst xmlns:p="http://schemas.openxmlformats.org/presentationml/2006/main">
  <p:tag name="MH" val="20160131235535"/>
  <p:tag name="MH_LIBRARY" val="GRAPHIC"/>
  <p:tag name="MH_TYPE" val="Title"/>
  <p:tag name="MH_ORDER" val="1"/>
</p:tagLst>
</file>

<file path=ppt/tags/tag28.xml><?xml version="1.0" encoding="utf-8"?>
<p:tagLst xmlns:p="http://schemas.openxmlformats.org/presentationml/2006/main">
  <p:tag name="MH" val="20160218205821"/>
  <p:tag name="MH_LIBRARY" val="GRAPHIC"/>
  <p:tag name="MH_TYPE" val="Other"/>
  <p:tag name="MH_ORDER" val="1"/>
</p:tagLst>
</file>

<file path=ppt/tags/tag29.xml><?xml version="1.0" encoding="utf-8"?>
<p:tagLst xmlns:p="http://schemas.openxmlformats.org/presentationml/2006/main">
  <p:tag name="MH" val="20160218205821"/>
  <p:tag name="MH_LIBRARY" val="GRAPHIC"/>
  <p:tag name="MH_TYPE" val="Other"/>
  <p:tag name="MH_ORDER" val="3"/>
</p:tagLst>
</file>

<file path=ppt/tags/tag3.xml><?xml version="1.0" encoding="utf-8"?>
<p:tagLst xmlns:p="http://schemas.openxmlformats.org/presentationml/2006/main">
  <p:tag name="MH" val="20160310220134"/>
  <p:tag name="MH_LIBRARY" val="GRAPHIC"/>
  <p:tag name="MH_TYPE" val="SubTitle"/>
  <p:tag name="MH_ORDER" val="2"/>
</p:tagLst>
</file>

<file path=ppt/tags/tag30.xml><?xml version="1.0" encoding="utf-8"?>
<p:tagLst xmlns:p="http://schemas.openxmlformats.org/presentationml/2006/main">
  <p:tag name="MH" val="20160218205821"/>
  <p:tag name="MH_LIBRARY" val="GRAPHIC"/>
  <p:tag name="MH_TYPE" val="Text"/>
  <p:tag name="MH_ORDER" val="1"/>
</p:tagLst>
</file>

<file path=ppt/tags/tag31.xml><?xml version="1.0" encoding="utf-8"?>
<p:tagLst xmlns:p="http://schemas.openxmlformats.org/presentationml/2006/main">
  <p:tag name="MH" val="20160218205821"/>
  <p:tag name="MH_LIBRARY" val="GRAPHIC"/>
  <p:tag name="MH_TYPE" val="Other"/>
  <p:tag name="MH_ORDER" val="4"/>
</p:tagLst>
</file>

<file path=ppt/tags/tag32.xml><?xml version="1.0" encoding="utf-8"?>
<p:tagLst xmlns:p="http://schemas.openxmlformats.org/presentationml/2006/main">
  <p:tag name="MH" val="20160218205821"/>
  <p:tag name="MH_LIBRARY" val="GRAPHIC"/>
  <p:tag name="MH_TYPE" val="Other"/>
  <p:tag name="MH_ORDER" val="6"/>
</p:tagLst>
</file>

<file path=ppt/tags/tag33.xml><?xml version="1.0" encoding="utf-8"?>
<p:tagLst xmlns:p="http://schemas.openxmlformats.org/presentationml/2006/main">
  <p:tag name="MH" val="20160218205821"/>
  <p:tag name="MH_LIBRARY" val="GRAPHIC"/>
  <p:tag name="MH_TYPE" val="Text"/>
  <p:tag name="MH_ORDER" val="2"/>
</p:tagLst>
</file>

<file path=ppt/tags/tag34.xml><?xml version="1.0" encoding="utf-8"?>
<p:tagLst xmlns:p="http://schemas.openxmlformats.org/presentationml/2006/main">
  <p:tag name="MH" val="20160229163638"/>
  <p:tag name="MH_LIBRARY" val="GRAPHIC"/>
  <p:tag name="MH_TYPE" val="SubTitle"/>
  <p:tag name="MH_ORDER" val="2"/>
</p:tagLst>
</file>

<file path=ppt/tags/tag35.xml><?xml version="1.0" encoding="utf-8"?>
<p:tagLst xmlns:p="http://schemas.openxmlformats.org/presentationml/2006/main">
  <p:tag name="MH" val="20160229163638"/>
  <p:tag name="MH_LIBRARY" val="GRAPHIC"/>
  <p:tag name="MH_TYPE" val="SubTitle"/>
  <p:tag name="MH_ORDER" val="3"/>
</p:tagLst>
</file>

<file path=ppt/tags/tag36.xml><?xml version="1.0" encoding="utf-8"?>
<p:tagLst xmlns:p="http://schemas.openxmlformats.org/presentationml/2006/main">
  <p:tag name="MH" val="20160229163638"/>
  <p:tag name="MH_LIBRARY" val="GRAPHIC"/>
  <p:tag name="MH_TYPE" val="Text"/>
  <p:tag name="MH_ORDER" val="3"/>
</p:tagLst>
</file>

<file path=ppt/tags/tag37.xml><?xml version="1.0" encoding="utf-8"?>
<p:tagLst xmlns:p="http://schemas.openxmlformats.org/presentationml/2006/main">
  <p:tag name="MH" val="20160229163638"/>
  <p:tag name="MH_LIBRARY" val="GRAPHIC"/>
  <p:tag name="MH_TYPE" val="Other"/>
  <p:tag name="MH_ORDER" val="2"/>
</p:tagLst>
</file>

<file path=ppt/tags/tag38.xml><?xml version="1.0" encoding="utf-8"?>
<p:tagLst xmlns:p="http://schemas.openxmlformats.org/presentationml/2006/main">
  <p:tag name="MH" val="20160229163638"/>
  <p:tag name="MH_LIBRARY" val="GRAPHIC"/>
  <p:tag name="MH_TYPE" val="SubTitle"/>
  <p:tag name="MH_ORDER" val="1"/>
</p:tagLst>
</file>

<file path=ppt/tags/tag39.xml><?xml version="1.0" encoding="utf-8"?>
<p:tagLst xmlns:p="http://schemas.openxmlformats.org/presentationml/2006/main">
  <p:tag name="MH" val="20160229163638"/>
  <p:tag name="MH_LIBRARY" val="GRAPHIC"/>
  <p:tag name="MH_TYPE" val="Text"/>
  <p:tag name="MH_ORDER" val="1"/>
</p:tagLst>
</file>

<file path=ppt/tags/tag4.xml><?xml version="1.0" encoding="utf-8"?>
<p:tagLst xmlns:p="http://schemas.openxmlformats.org/presentationml/2006/main">
  <p:tag name="MH" val="20160310220134"/>
  <p:tag name="MH_LIBRARY" val="GRAPHIC"/>
  <p:tag name="MH_TYPE" val="Text"/>
  <p:tag name="MH_ORDER" val="3"/>
</p:tagLst>
</file>

<file path=ppt/tags/tag40.xml><?xml version="1.0" encoding="utf-8"?>
<p:tagLst xmlns:p="http://schemas.openxmlformats.org/presentationml/2006/main">
  <p:tag name="MH" val="20160229163638"/>
  <p:tag name="MH_LIBRARY" val="GRAPHIC"/>
  <p:tag name="MH_TYPE" val="Other"/>
  <p:tag name="MH_ORDER" val="3"/>
</p:tagLst>
</file>

<file path=ppt/tags/tag41.xml><?xml version="1.0" encoding="utf-8"?>
<p:tagLst xmlns:p="http://schemas.openxmlformats.org/presentationml/2006/main">
  <p:tag name="MH" val="20160218205821"/>
  <p:tag name="MH_LIBRARY" val="GRAPHIC"/>
  <p:tag name="MH_TYPE" val="Other"/>
  <p:tag name="MH_ORDER" val="1"/>
</p:tagLst>
</file>

<file path=ppt/tags/tag42.xml><?xml version="1.0" encoding="utf-8"?>
<p:tagLst xmlns:p="http://schemas.openxmlformats.org/presentationml/2006/main">
  <p:tag name="MH" val="20160218205821"/>
  <p:tag name="MH_LIBRARY" val="GRAPHIC"/>
  <p:tag name="MH_TYPE" val="Other"/>
  <p:tag name="MH_ORDER" val="3"/>
</p:tagLst>
</file>

<file path=ppt/tags/tag43.xml><?xml version="1.0" encoding="utf-8"?>
<p:tagLst xmlns:p="http://schemas.openxmlformats.org/presentationml/2006/main">
  <p:tag name="MH" val="20160218205821"/>
  <p:tag name="MH_LIBRARY" val="GRAPHIC"/>
  <p:tag name="MH_TYPE" val="Text"/>
  <p:tag name="MH_ORDER" val="1"/>
</p:tagLst>
</file>

<file path=ppt/tags/tag44.xml><?xml version="1.0" encoding="utf-8"?>
<p:tagLst xmlns:p="http://schemas.openxmlformats.org/presentationml/2006/main">
  <p:tag name="MH" val="20160218205821"/>
  <p:tag name="MH_LIBRARY" val="GRAPHIC"/>
  <p:tag name="MH_TYPE" val="Other"/>
  <p:tag name="MH_ORDER" val="4"/>
</p:tagLst>
</file>

<file path=ppt/tags/tag45.xml><?xml version="1.0" encoding="utf-8"?>
<p:tagLst xmlns:p="http://schemas.openxmlformats.org/presentationml/2006/main">
  <p:tag name="MH" val="20160218205821"/>
  <p:tag name="MH_LIBRARY" val="GRAPHIC"/>
  <p:tag name="MH_TYPE" val="Other"/>
  <p:tag name="MH_ORDER" val="6"/>
</p:tagLst>
</file>

<file path=ppt/tags/tag46.xml><?xml version="1.0" encoding="utf-8"?>
<p:tagLst xmlns:p="http://schemas.openxmlformats.org/presentationml/2006/main">
  <p:tag name="MH" val="20160218205821"/>
  <p:tag name="MH_LIBRARY" val="GRAPHIC"/>
  <p:tag name="MH_TYPE" val="Text"/>
  <p:tag name="MH_ORDER" val="2"/>
</p:tagLst>
</file>

<file path=ppt/tags/tag47.xml><?xml version="1.0" encoding="utf-8"?>
<p:tagLst xmlns:p="http://schemas.openxmlformats.org/presentationml/2006/main">
  <p:tag name="TABLE_ENDDRAG_ORIGIN_RECT" val="74*150"/>
  <p:tag name="TABLE_ENDDRAG_RECT" val="108*195*74*150"/>
</p:tagLst>
</file>

<file path=ppt/tags/tag48.xml><?xml version="1.0" encoding="utf-8"?>
<p:tagLst xmlns:p="http://schemas.openxmlformats.org/presentationml/2006/main">
  <p:tag name="MH" val="20160218205821"/>
  <p:tag name="MH_LIBRARY" val="GRAPHIC"/>
  <p:tag name="MH_TYPE" val="Other"/>
  <p:tag name="MH_ORDER" val="1"/>
</p:tagLst>
</file>

<file path=ppt/tags/tag49.xml><?xml version="1.0" encoding="utf-8"?>
<p:tagLst xmlns:p="http://schemas.openxmlformats.org/presentationml/2006/main">
  <p:tag name="MH" val="20160218205821"/>
  <p:tag name="MH_LIBRARY" val="GRAPHIC"/>
  <p:tag name="MH_TYPE" val="Other"/>
  <p:tag name="MH_ORDER" val="3"/>
</p:tagLst>
</file>

<file path=ppt/tags/tag5.xml><?xml version="1.0" encoding="utf-8"?>
<p:tagLst xmlns:p="http://schemas.openxmlformats.org/presentationml/2006/main">
  <p:tag name="MH" val="20160310220134"/>
  <p:tag name="MH_LIBRARY" val="GRAPHIC"/>
  <p:tag name="MH_TYPE" val="Text"/>
  <p:tag name="MH_ORDER" val="3"/>
</p:tagLst>
</file>

<file path=ppt/tags/tag50.xml><?xml version="1.0" encoding="utf-8"?>
<p:tagLst xmlns:p="http://schemas.openxmlformats.org/presentationml/2006/main">
  <p:tag name="MH" val="20160218205821"/>
  <p:tag name="MH_LIBRARY" val="GRAPHIC"/>
  <p:tag name="MH_TYPE" val="Other"/>
  <p:tag name="MH_ORDER" val="4"/>
</p:tagLst>
</file>

<file path=ppt/tags/tag51.xml><?xml version="1.0" encoding="utf-8"?>
<p:tagLst xmlns:p="http://schemas.openxmlformats.org/presentationml/2006/main">
  <p:tag name="MH" val="20160218205821"/>
  <p:tag name="MH_LIBRARY" val="GRAPHIC"/>
  <p:tag name="MH_TYPE" val="Other"/>
  <p:tag name="MH_ORDER" val="6"/>
</p:tagLst>
</file>

<file path=ppt/tags/tag52.xml><?xml version="1.0" encoding="utf-8"?>
<p:tagLst xmlns:p="http://schemas.openxmlformats.org/presentationml/2006/main">
  <p:tag name="KSO_WM_DOC_GUID" val="{eff5504d-f0cf-4029-8e94-41da21b6f3f4}"/>
  <p:tag name="COMMONDATA" val="eyJoZGlkIjoiMTEyZjRiMDM2MWVjMmYwM2NiNWIwYjE3YjllYzg5MDEifQ=="/>
  <p:tag name="KSO_WPP_MARK_KEY" val="5b8b4025-4155-4e6b-8bc7-04021bc415f9"/>
</p:tagLst>
</file>

<file path=ppt/tags/tag6.xml><?xml version="1.0" encoding="utf-8"?>
<p:tagLst xmlns:p="http://schemas.openxmlformats.org/presentationml/2006/main">
  <p:tag name="MH" val="20160310220134"/>
  <p:tag name="MH_LIBRARY" val="GRAPHIC"/>
  <p:tag name="MH_TYPE" val="Text"/>
  <p:tag name="MH_ORDER" val="3"/>
</p:tagLst>
</file>

<file path=ppt/tags/tag7.xml><?xml version="1.0" encoding="utf-8"?>
<p:tagLst xmlns:p="http://schemas.openxmlformats.org/presentationml/2006/main">
  <p:tag name="MH_TYPE" val="#NeiR#"/>
  <p:tag name="MH_NUMBER" val="3"/>
  <p:tag name="MH_CATEGORY" val="#LiuChBZh#"/>
  <p:tag name="MH_LAYOUT" val="TitleSubTitleText"/>
  <p:tag name="MH" val="20160310220134"/>
  <p:tag name="MH_LIBRARY" val="GRAPHIC"/>
</p:tagLst>
</file>

<file path=ppt/tags/tag8.xml><?xml version="1.0" encoding="utf-8"?>
<p:tagLst xmlns:p="http://schemas.openxmlformats.org/presentationml/2006/main">
  <p:tag name="KSO_WM_UNIT_PLACING_PICTURE_USER_VIEWPORT" val="{&quot;height&quot;:1249,&quot;width&quot;:2278}"/>
</p:tagLst>
</file>

<file path=ppt/tags/tag9.xml><?xml version="1.0" encoding="utf-8"?>
<p:tagLst xmlns:p="http://schemas.openxmlformats.org/presentationml/2006/main">
  <p:tag name="MH" val="20160129114340"/>
  <p:tag name="MH_LIBRARY" val="GRAPHIC"/>
  <p:tag name="MH_TYPE" val="Other"/>
  <p:tag name="MH_ORDER" val="1"/>
</p:tagLst>
</file>

<file path=ppt/theme/theme1.xml><?xml version="1.0" encoding="utf-8"?>
<a:theme xmlns:a="http://schemas.openxmlformats.org/drawingml/2006/main" name="1_117TGp_report_diagram_v2">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4">
      <a:majorFont>
        <a:latin typeface="Consolas"/>
        <a:ea typeface="华文新魏"/>
        <a:cs typeface=""/>
      </a:majorFont>
      <a:minorFont>
        <a:latin typeface="Consolas"/>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rtlCol="0" anchor="ctr">
        <a:spAutoFit/>
      </a:bodyPr>
      <a:lstStyle>
        <a:defPPr>
          <a:defRPr smtClean="0">
            <a:solidFill>
              <a:srgbClr val="5F5F5F"/>
            </a:solidFill>
            <a:latin typeface="黑体" panose="02010609060101010101" charset="-122"/>
            <a:ea typeface="黑体" panose="02010609060101010101" charset="-122"/>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rgbClr val="663300"/>
            </a:solidFill>
            <a:effectLst/>
            <a:latin typeface="Arial" panose="020B0604020202020204" pitchFamily="34" charset="0"/>
            <a:ea typeface="隶书" panose="02010509060101010101" pitchFamily="49" charset="-122"/>
          </a:defRPr>
        </a:defPPr>
      </a:lstStyle>
    </a:lnDef>
    <a:txDef>
      <a:spPr bwMode="auto">
        <a:solidFill>
          <a:schemeClr val="bg1"/>
        </a:solidFill>
        <a:ln w="9525" cap="flat" cmpd="sng" algn="ctr">
          <a:solidFill>
            <a:schemeClr val="tx1"/>
          </a:solidFill>
          <a:prstDash val="solid"/>
          <a:round/>
          <a:headEnd type="none" w="med" len="med"/>
          <a:tailEnd type="none" w="med" len="med"/>
        </a:ln>
      </a:spPr>
      <a:bodyPr rot="0" spcFirstLastPara="0" vertOverflow="overflow" horzOverflow="overflow" vert="horz" wrap="none" lIns="90000" tIns="46800" rIns="90000" bIns="46800" numCol="1" spcCol="0" rtlCol="0" fromWordArt="0" anchor="ctr" anchorCtr="0" forceAA="0" compatLnSpc="1">
        <a:spAutoFit/>
      </a:bodyPr>
      <a:lstStyle>
        <a:defPPr>
          <a:defRPr/>
        </a:defPPr>
      </a:lstStyle>
    </a:txDef>
  </a:objectDefaults>
  <a:extraClrSchemeLst>
    <a:extraClrScheme>
      <a:clrScheme name="1_117TGp_report_diagram_v2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1_117TGp_report_diagram_v2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1_117TGp_report_diagram_v2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
      <a:clrScheme name="1_117TGp_report_diagram_v2 4">
        <a:dk1>
          <a:srgbClr val="000000"/>
        </a:dk1>
        <a:lt1>
          <a:srgbClr val="FFFFFF"/>
        </a:lt1>
        <a:dk2>
          <a:srgbClr val="666633"/>
        </a:dk2>
        <a:lt2>
          <a:srgbClr val="B2B2B2"/>
        </a:lt2>
        <a:accent1>
          <a:srgbClr val="669900"/>
        </a:accent1>
        <a:accent2>
          <a:srgbClr val="99CC00"/>
        </a:accent2>
        <a:accent3>
          <a:srgbClr val="FFFFFF"/>
        </a:accent3>
        <a:accent4>
          <a:srgbClr val="000000"/>
        </a:accent4>
        <a:accent5>
          <a:srgbClr val="B8CAAA"/>
        </a:accent5>
        <a:accent6>
          <a:srgbClr val="8AB900"/>
        </a:accent6>
        <a:hlink>
          <a:srgbClr val="CCFF33"/>
        </a:hlink>
        <a:folHlink>
          <a:srgbClr val="33CC33"/>
        </a:folHlink>
      </a:clrScheme>
      <a:clrMap bg1="lt1" tx1="dk1" bg2="lt2" tx2="dk2" accent1="accent1" accent2="accent2" accent3="accent3" accent4="accent4" accent5="accent5" accent6="accent6" hlink="hlink" folHlink="folHlink"/>
    </a:extraClrScheme>
    <a:extraClrScheme>
      <a:clrScheme name="1_117TGp_report_diagram_v2 5">
        <a:dk1>
          <a:srgbClr val="000000"/>
        </a:dk1>
        <a:lt1>
          <a:srgbClr val="FFFFFF"/>
        </a:lt1>
        <a:dk2>
          <a:srgbClr val="666633"/>
        </a:dk2>
        <a:lt2>
          <a:srgbClr val="B2B2B2"/>
        </a:lt2>
        <a:accent1>
          <a:srgbClr val="669900"/>
        </a:accent1>
        <a:accent2>
          <a:srgbClr val="99CC00"/>
        </a:accent2>
        <a:accent3>
          <a:srgbClr val="FFFFFF"/>
        </a:accent3>
        <a:accent4>
          <a:srgbClr val="000000"/>
        </a:accent4>
        <a:accent5>
          <a:srgbClr val="B8CAAA"/>
        </a:accent5>
        <a:accent6>
          <a:srgbClr val="8AB900"/>
        </a:accent6>
        <a:hlink>
          <a:srgbClr val="CCFF33"/>
        </a:hlink>
        <a:folHlink>
          <a:srgbClr val="006600"/>
        </a:folHlink>
      </a:clrScheme>
      <a:clrMap bg1="lt1" tx1="dk1" bg2="lt2" tx2="dk2" accent1="accent1" accent2="accent2" accent3="accent3" accent4="accent4" accent5="accent5" accent6="accent6" hlink="hlink" folHlink="folHlink"/>
    </a:extraClrScheme>
    <a:extraClrScheme>
      <a:clrScheme name="1_117TGp_report_diagram_v2 6">
        <a:dk1>
          <a:srgbClr val="000000"/>
        </a:dk1>
        <a:lt1>
          <a:srgbClr val="FFFFFF"/>
        </a:lt1>
        <a:dk2>
          <a:srgbClr val="111111"/>
        </a:dk2>
        <a:lt2>
          <a:srgbClr val="B2B2B2"/>
        </a:lt2>
        <a:accent1>
          <a:srgbClr val="54547E"/>
        </a:accent1>
        <a:accent2>
          <a:srgbClr val="6196CB"/>
        </a:accent2>
        <a:accent3>
          <a:srgbClr val="FFFFFF"/>
        </a:accent3>
        <a:accent4>
          <a:srgbClr val="000000"/>
        </a:accent4>
        <a:accent5>
          <a:srgbClr val="B3B3C0"/>
        </a:accent5>
        <a:accent6>
          <a:srgbClr val="5787B8"/>
        </a:accent6>
        <a:hlink>
          <a:srgbClr val="ABC7E3"/>
        </a:hlink>
        <a:folHlink>
          <a:srgbClr val="002E5C"/>
        </a:folHlink>
      </a:clrScheme>
      <a:clrMap bg1="lt1" tx1="dk1" bg2="lt2" tx2="dk2" accent1="accent1" accent2="accent2" accent3="accent3" accent4="accent4" accent5="accent5" accent6="accent6" hlink="hlink" folHlink="folHlink"/>
    </a:extraClrScheme>
    <a:extraClrScheme>
      <a:clrScheme name="1_117TGp_report_diagram_v2 7">
        <a:dk1>
          <a:srgbClr val="000000"/>
        </a:dk1>
        <a:lt1>
          <a:srgbClr val="FFFFFF"/>
        </a:lt1>
        <a:dk2>
          <a:srgbClr val="3C1428"/>
        </a:dk2>
        <a:lt2>
          <a:srgbClr val="B2B2B2"/>
        </a:lt2>
        <a:accent1>
          <a:srgbClr val="8E0047"/>
        </a:accent1>
        <a:accent2>
          <a:srgbClr val="BC3E7D"/>
        </a:accent2>
        <a:accent3>
          <a:srgbClr val="FFFFFF"/>
        </a:accent3>
        <a:accent4>
          <a:srgbClr val="000000"/>
        </a:accent4>
        <a:accent5>
          <a:srgbClr val="C6AAB1"/>
        </a:accent5>
        <a:accent6>
          <a:srgbClr val="AA3771"/>
        </a:accent6>
        <a:hlink>
          <a:srgbClr val="D37BA7"/>
        </a:hlink>
        <a:folHlink>
          <a:srgbClr val="4C004C"/>
        </a:folHlink>
      </a:clrScheme>
      <a:clrMap bg1="lt1" tx1="dk1" bg2="lt2" tx2="dk2" accent1="accent1" accent2="accent2" accent3="accent3" accent4="accent4" accent5="accent5" accent6="accent6" hlink="hlink" folHlink="folHlink"/>
    </a:extraClrScheme>
    <a:extraClrScheme>
      <a:clrScheme name="1_117TGp_report_diagram_v2 8">
        <a:dk1>
          <a:srgbClr val="000000"/>
        </a:dk1>
        <a:lt1>
          <a:srgbClr val="FFFFFF"/>
        </a:lt1>
        <a:dk2>
          <a:srgbClr val="003300"/>
        </a:dk2>
        <a:lt2>
          <a:srgbClr val="B2B2B2"/>
        </a:lt2>
        <a:accent1>
          <a:srgbClr val="669900"/>
        </a:accent1>
        <a:accent2>
          <a:srgbClr val="99CC00"/>
        </a:accent2>
        <a:accent3>
          <a:srgbClr val="FFFFFF"/>
        </a:accent3>
        <a:accent4>
          <a:srgbClr val="000000"/>
        </a:accent4>
        <a:accent5>
          <a:srgbClr val="B8CAAA"/>
        </a:accent5>
        <a:accent6>
          <a:srgbClr val="8AB900"/>
        </a:accent6>
        <a:hlink>
          <a:srgbClr val="CCFF33"/>
        </a:hlink>
        <a:folHlink>
          <a:srgbClr val="006600"/>
        </a:folHlink>
      </a:clrScheme>
      <a:clrMap bg1="lt1" tx1="dk1" bg2="lt2" tx2="dk2" accent1="accent1" accent2="accent2" accent3="accent3" accent4="accent4" accent5="accent5" accent6="accent6" hlink="hlink" folHlink="folHlink"/>
    </a:extraClrScheme>
    <a:extraClrScheme>
      <a:clrScheme name="1_117TGp_report_diagram_v2 9">
        <a:dk1>
          <a:srgbClr val="000000"/>
        </a:dk1>
        <a:lt1>
          <a:srgbClr val="FFFFFF"/>
        </a:lt1>
        <a:dk2>
          <a:srgbClr val="422100"/>
        </a:dk2>
        <a:lt2>
          <a:srgbClr val="B2B2B2"/>
        </a:lt2>
        <a:accent1>
          <a:srgbClr val="714B25"/>
        </a:accent1>
        <a:accent2>
          <a:srgbClr val="D2A374"/>
        </a:accent2>
        <a:accent3>
          <a:srgbClr val="FFFFFF"/>
        </a:accent3>
        <a:accent4>
          <a:srgbClr val="000000"/>
        </a:accent4>
        <a:accent5>
          <a:srgbClr val="BBB1AC"/>
        </a:accent5>
        <a:accent6>
          <a:srgbClr val="BE9368"/>
        </a:accent6>
        <a:hlink>
          <a:srgbClr val="EBD7C3"/>
        </a:hlink>
        <a:folHlink>
          <a:srgbClr val="7E542A"/>
        </a:folHlink>
      </a:clrScheme>
      <a:clrMap bg1="lt1" tx1="dk1" bg2="lt2" tx2="dk2" accent1="accent1" accent2="accent2" accent3="accent3" accent4="accent4" accent5="accent5" accent6="accent6" hlink="hlink" folHlink="folHlink"/>
    </a:extraClrScheme>
    <a:extraClrScheme>
      <a:clrScheme name="1_117TGp_report_diagram_v2 10">
        <a:dk1>
          <a:srgbClr val="000000"/>
        </a:dk1>
        <a:lt1>
          <a:srgbClr val="FFFFFF"/>
        </a:lt1>
        <a:dk2>
          <a:srgbClr val="111111"/>
        </a:dk2>
        <a:lt2>
          <a:srgbClr val="B2B2B2"/>
        </a:lt2>
        <a:accent1>
          <a:srgbClr val="006699"/>
        </a:accent1>
        <a:accent2>
          <a:srgbClr val="6196CB"/>
        </a:accent2>
        <a:accent3>
          <a:srgbClr val="FFFFFF"/>
        </a:accent3>
        <a:accent4>
          <a:srgbClr val="000000"/>
        </a:accent4>
        <a:accent5>
          <a:srgbClr val="AAB8CA"/>
        </a:accent5>
        <a:accent6>
          <a:srgbClr val="5787B8"/>
        </a:accent6>
        <a:hlink>
          <a:srgbClr val="ABC7E3"/>
        </a:hlink>
        <a:folHlink>
          <a:srgbClr val="002E5C"/>
        </a:folHlink>
      </a:clrScheme>
      <a:clrMap bg1="lt1" tx1="dk1" bg2="lt2" tx2="dk2" accent1="accent1" accent2="accent2" accent3="accent3" accent4="accent4" accent5="accent5" accent6="accent6" hlink="hlink" folHlink="folHlink"/>
    </a:extraClrScheme>
    <a:extraClrScheme>
      <a:clrScheme name="1_117TGp_report_diagram_v2 11">
        <a:dk1>
          <a:srgbClr val="000000"/>
        </a:dk1>
        <a:lt1>
          <a:srgbClr val="FFFFFF"/>
        </a:lt1>
        <a:dk2>
          <a:srgbClr val="3C1428"/>
        </a:dk2>
        <a:lt2>
          <a:srgbClr val="B2B2B2"/>
        </a:lt2>
        <a:accent1>
          <a:srgbClr val="74003A"/>
        </a:accent1>
        <a:accent2>
          <a:srgbClr val="8B2D5C"/>
        </a:accent2>
        <a:accent3>
          <a:srgbClr val="FFFFFF"/>
        </a:accent3>
        <a:accent4>
          <a:srgbClr val="000000"/>
        </a:accent4>
        <a:accent5>
          <a:srgbClr val="BCAAAE"/>
        </a:accent5>
        <a:accent6>
          <a:srgbClr val="7D2853"/>
        </a:accent6>
        <a:hlink>
          <a:srgbClr val="EAC0D5"/>
        </a:hlink>
        <a:folHlink>
          <a:srgbClr val="4C004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21732</Words>
  <Application>WPS 演示</Application>
  <PresentationFormat>全屏显示(4:3)</PresentationFormat>
  <Paragraphs>3195</Paragraphs>
  <Slides>178</Slides>
  <Notes>184</Notes>
  <HiddenSlides>0</HiddenSlides>
  <MMClips>0</MMClips>
  <ScaleCrop>false</ScaleCrop>
  <HeadingPairs>
    <vt:vector size="8" baseType="variant">
      <vt:variant>
        <vt:lpstr>已用的字体</vt:lpstr>
      </vt:variant>
      <vt:variant>
        <vt:i4>35</vt:i4>
      </vt:variant>
      <vt:variant>
        <vt:lpstr>主题</vt:lpstr>
      </vt:variant>
      <vt:variant>
        <vt:i4>1</vt:i4>
      </vt:variant>
      <vt:variant>
        <vt:lpstr>嵌入 OLE 服务器</vt:lpstr>
      </vt:variant>
      <vt:variant>
        <vt:i4>0</vt:i4>
      </vt:variant>
      <vt:variant>
        <vt:lpstr>幻灯片标题</vt:lpstr>
      </vt:variant>
      <vt:variant>
        <vt:i4>178</vt:i4>
      </vt:variant>
    </vt:vector>
  </HeadingPairs>
  <TitlesOfParts>
    <vt:vector size="214" baseType="lpstr">
      <vt:lpstr>Arial</vt:lpstr>
      <vt:lpstr>宋体</vt:lpstr>
      <vt:lpstr>Wingdings</vt:lpstr>
      <vt:lpstr>隶书</vt:lpstr>
      <vt:lpstr>黑体</vt:lpstr>
      <vt:lpstr>Verdana</vt:lpstr>
      <vt:lpstr>华文新魏</vt:lpstr>
      <vt:lpstr>楷体_GB2312</vt:lpstr>
      <vt:lpstr>新宋体</vt:lpstr>
      <vt:lpstr>幼圆</vt:lpstr>
      <vt:lpstr>Arial</vt:lpstr>
      <vt:lpstr>Consolas</vt:lpstr>
      <vt:lpstr>Microsoft New Tai Lue</vt:lpstr>
      <vt:lpstr>Calibri</vt:lpstr>
      <vt:lpstr>PMingLiU</vt:lpstr>
      <vt:lpstr>Impact</vt:lpstr>
      <vt:lpstr>华文中宋</vt:lpstr>
      <vt:lpstr>Arial Black</vt:lpstr>
      <vt:lpstr>Arial Unicode MS</vt:lpstr>
      <vt:lpstr>Arial Narrow</vt:lpstr>
      <vt:lpstr>微软雅黑</vt:lpstr>
      <vt:lpstr>Arial Unicode MS</vt:lpstr>
      <vt:lpstr>Wingdings</vt:lpstr>
      <vt:lpstr>Consolas</vt:lpstr>
      <vt:lpstr>Symbol</vt:lpstr>
      <vt:lpstr>DECODE</vt:lpstr>
      <vt:lpstr>Segoe Print</vt:lpstr>
      <vt:lpstr>Tahoma</vt:lpstr>
      <vt:lpstr>Lucida Console</vt:lpstr>
      <vt:lpstr>Comic Sans MS</vt:lpstr>
      <vt:lpstr>Times New Roman</vt:lpstr>
      <vt:lpstr>Times New Roman</vt:lpstr>
      <vt:lpstr>Monotype Sorts</vt:lpstr>
      <vt:lpstr>Wingdings</vt:lpstr>
      <vt:lpstr>华文琥珀</vt:lpstr>
      <vt:lpstr>1_117TGp_report_diagram_v2</vt:lpstr>
      <vt:lpstr>PowerPoint 演示文稿</vt:lpstr>
      <vt:lpstr>主要内容</vt:lpstr>
      <vt:lpstr>学习目标</vt:lpstr>
      <vt:lpstr>PowerPoint 演示文稿</vt:lpstr>
      <vt:lpstr>PowerPoint 演示文稿</vt:lpstr>
      <vt:lpstr>PowerPoint 演示文稿</vt:lpstr>
      <vt:lpstr>几何图与拓扑图</vt:lpstr>
      <vt:lpstr>几何图与拓扑图</vt:lpstr>
      <vt:lpstr>图引例1——地图染色问题</vt:lpstr>
      <vt:lpstr>图引例1——地图染色问题</vt:lpstr>
      <vt:lpstr>图引例1——地图染色问题</vt:lpstr>
      <vt:lpstr>图引例2——最短航线问题</vt:lpstr>
      <vt:lpstr>图的讨论</vt:lpstr>
      <vt:lpstr>PowerPoint 演示文稿</vt:lpstr>
      <vt:lpstr>PowerPoint 演示文稿</vt:lpstr>
      <vt:lpstr>PowerPoint 演示文稿</vt:lpstr>
      <vt:lpstr>PowerPoint 演示文稿</vt:lpstr>
      <vt:lpstr>图的定义</vt:lpstr>
      <vt:lpstr>图的表示形式</vt:lpstr>
      <vt:lpstr>图的基本术语——图</vt:lpstr>
      <vt:lpstr>图的基本术语——图</vt:lpstr>
      <vt:lpstr>图的基本术语——图</vt:lpstr>
      <vt:lpstr>图的基本术语——顶点与边</vt:lpstr>
      <vt:lpstr>图的基本术语——权与网</vt:lpstr>
      <vt:lpstr>图的基本术语——度</vt:lpstr>
      <vt:lpstr>图的基本术语——路径与回路</vt:lpstr>
      <vt:lpstr>图的基本术语——子图</vt:lpstr>
      <vt:lpstr>图的基本术语——连通图与强连通图</vt:lpstr>
      <vt:lpstr>图的基本术语——连通图与强连通图</vt:lpstr>
      <vt:lpstr>图的基本术语——生成树</vt:lpstr>
      <vt:lpstr>PowerPoint 演示文稿</vt:lpstr>
      <vt:lpstr>图的存储方案讨论</vt:lpstr>
      <vt:lpstr>PowerPoint 演示文稿</vt:lpstr>
      <vt:lpstr>PowerPoint 演示文稿</vt:lpstr>
      <vt:lpstr>图的数组表示法——邻接矩阵</vt:lpstr>
      <vt:lpstr>邻接矩阵的定义</vt:lpstr>
      <vt:lpstr>无向图邻接矩阵</vt:lpstr>
      <vt:lpstr>有向图邻接矩阵</vt:lpstr>
      <vt:lpstr>网的邻接矩阵</vt:lpstr>
      <vt:lpstr>PowerPoint 演示文稿</vt:lpstr>
      <vt:lpstr>邻接矩阵复杂度分析</vt:lpstr>
      <vt:lpstr>PowerPoint 演示文稿</vt:lpstr>
      <vt:lpstr>边集数组表示法</vt:lpstr>
      <vt:lpstr>边集数组的定义</vt:lpstr>
      <vt:lpstr>边集数组的复杂度分析</vt:lpstr>
      <vt:lpstr>PowerPoint 演示文稿</vt:lpstr>
      <vt:lpstr>无向图邻接表</vt:lpstr>
      <vt:lpstr>有向图邻接表</vt:lpstr>
      <vt:lpstr>逆邻接表</vt:lpstr>
      <vt:lpstr>带权邻接表</vt:lpstr>
      <vt:lpstr>邻接表数据结构</vt:lpstr>
      <vt:lpstr>邻接表数据结构描述</vt:lpstr>
      <vt:lpstr>建立邻接表</vt:lpstr>
      <vt:lpstr>邻接表的空间复杂度分析</vt:lpstr>
      <vt:lpstr>关注顶点的存储结构</vt:lpstr>
      <vt:lpstr>图存储结构选择原则</vt:lpstr>
      <vt:lpstr>存储结构归结比较</vt:lpstr>
      <vt:lpstr>PowerPoint 演示文稿</vt:lpstr>
      <vt:lpstr>PowerPoint 演示文稿</vt:lpstr>
      <vt:lpstr>图的例子——考试安排问题</vt:lpstr>
      <vt:lpstr>图的例子——考试安排问题</vt:lpstr>
      <vt:lpstr>图的例子——考试安排问题</vt:lpstr>
      <vt:lpstr>图的例子——考试安排问题</vt:lpstr>
      <vt:lpstr>图的例子——考试安排问题</vt:lpstr>
      <vt:lpstr>图的例子——考试安排问题</vt:lpstr>
      <vt:lpstr>图的例子——考试安排问题</vt:lpstr>
      <vt:lpstr>图的例子——考试安排问题</vt:lpstr>
      <vt:lpstr>PowerPoint 演示文稿</vt:lpstr>
      <vt:lpstr>图的查找引例1——网络爬虫的搜索问题</vt:lpstr>
      <vt:lpstr>图的查找引例1——网络爬虫的搜索问题</vt:lpstr>
      <vt:lpstr>图的查找引例1——网络爬虫的搜索问题</vt:lpstr>
      <vt:lpstr>图的遍历策略</vt:lpstr>
      <vt:lpstr>PowerPoint 演示文稿</vt:lpstr>
      <vt:lpstr>PowerPoint 演示文稿</vt:lpstr>
      <vt:lpstr>走迷宫的策略</vt:lpstr>
      <vt:lpstr>走迷宫的策略</vt:lpstr>
      <vt:lpstr>走迷宫的策略</vt:lpstr>
      <vt:lpstr>走迷宫的策略</vt:lpstr>
      <vt:lpstr>走迷宫的策略</vt:lpstr>
      <vt:lpstr>走迷宫的策略</vt:lpstr>
      <vt:lpstr>广度优先遍历算法——基本思想</vt:lpstr>
      <vt:lpstr>广度优先遍历算法——伪代码描述</vt:lpstr>
      <vt:lpstr>广度优先遍历算法讨论</vt:lpstr>
      <vt:lpstr>PowerPoint 演示文稿</vt:lpstr>
      <vt:lpstr>图的深度优先遍历</vt:lpstr>
      <vt:lpstr>深度优先搜索遍历方法分析</vt:lpstr>
      <vt:lpstr>深度优先搜索遍历方法分析</vt:lpstr>
      <vt:lpstr>DFS算法分析</vt:lpstr>
      <vt:lpstr>DFS算法顶部伪代码描述</vt:lpstr>
      <vt:lpstr>DFS算法伪代码描述</vt:lpstr>
      <vt:lpstr>基于邻接矩阵的DFS程序实现</vt:lpstr>
      <vt:lpstr>PowerPoint 演示文稿</vt:lpstr>
      <vt:lpstr>图的遍历小结</vt:lpstr>
      <vt:lpstr>PowerPoint 演示文稿</vt:lpstr>
      <vt:lpstr>PowerPoint 演示文稿</vt:lpstr>
      <vt:lpstr>引例1——架设通信网络的最小成本问题</vt:lpstr>
      <vt:lpstr>问题归结</vt:lpstr>
      <vt:lpstr>PowerPoint 演示文稿</vt:lpstr>
      <vt:lpstr>PowerPoint 演示文稿</vt:lpstr>
      <vt:lpstr>PowerPoint 演示文稿</vt:lpstr>
      <vt:lpstr>最小生成树问题——通信网络造价</vt:lpstr>
      <vt:lpstr>最小生成树构造思路</vt:lpstr>
      <vt:lpstr>最小生成树</vt:lpstr>
      <vt:lpstr>最小生成树构造思路</vt:lpstr>
      <vt:lpstr>PowerPoint 演示文稿</vt:lpstr>
      <vt:lpstr>Prim（普里姆）算法基本思想</vt:lpstr>
      <vt:lpstr>Prim算法基本思想</vt:lpstr>
      <vt:lpstr>构造最小生成树—— Prim算法</vt:lpstr>
      <vt:lpstr>构造最小生成树—— Prim算法1</vt:lpstr>
      <vt:lpstr>构造最小生成树—— Prim算法2</vt:lpstr>
      <vt:lpstr>构造最小生成树—— Prim算法3</vt:lpstr>
      <vt:lpstr>构造最小生成树—— Prim算法4</vt:lpstr>
      <vt:lpstr>构造最小生成树—— Prim算法5</vt:lpstr>
      <vt:lpstr>构造最小生成树——普里姆（Prim）算法 </vt:lpstr>
      <vt:lpstr>PowerPoint 演示文稿</vt:lpstr>
      <vt:lpstr>Kruskal算法（克鲁斯卡尔算法）</vt:lpstr>
      <vt:lpstr>Kruskal算法</vt:lpstr>
      <vt:lpstr>kruskal算法数据结构描述</vt:lpstr>
      <vt:lpstr>树的合并问题与并查集        （循环次数=加入边的条数）</vt:lpstr>
      <vt:lpstr>Kruskal算法数据结构描述</vt:lpstr>
      <vt:lpstr>PowerPoint 演示文稿</vt:lpstr>
      <vt:lpstr>kruskal算法描述</vt:lpstr>
      <vt:lpstr>kruskal算法描述</vt:lpstr>
      <vt:lpstr>PowerPoint 演示文稿</vt:lpstr>
      <vt:lpstr>生成树算法小结</vt:lpstr>
      <vt:lpstr>PowerPoint 演示文稿</vt:lpstr>
      <vt:lpstr>PowerPoint 演示文稿</vt:lpstr>
      <vt:lpstr>PowerPoint 演示文稿</vt:lpstr>
      <vt:lpstr>网络中有效传输数据的问题</vt:lpstr>
      <vt:lpstr>最短路径问题</vt:lpstr>
      <vt:lpstr>最短路径——问题解法</vt:lpstr>
      <vt:lpstr>PowerPoint 演示文稿</vt:lpstr>
      <vt:lpstr>单源最短路径——Dijkstra算法 （迪杰斯特拉算法、狄克斯特拉算法）</vt:lpstr>
      <vt:lpstr>单源最短路径——Dijkstra算法</vt:lpstr>
      <vt:lpstr>单源最短路径——Dijkstra算法</vt:lpstr>
      <vt:lpstr>单源最短路径——Dijkstra算法</vt:lpstr>
      <vt:lpstr>单源最短路径——Dijkstra算法</vt:lpstr>
      <vt:lpstr>PowerPoint 演示文稿</vt:lpstr>
      <vt:lpstr>PowerPoint 演示文稿</vt:lpstr>
      <vt:lpstr>PowerPoint 演示文稿</vt:lpstr>
      <vt:lpstr>问题引入——先修课问题</vt:lpstr>
      <vt:lpstr>PowerPoint 演示文稿</vt:lpstr>
      <vt:lpstr>AOV网模型与拓扑排序</vt:lpstr>
      <vt:lpstr>拓扑排序定义</vt:lpstr>
      <vt:lpstr>拓扑排序讨论</vt:lpstr>
      <vt:lpstr>拓扑排序算法分析</vt:lpstr>
      <vt:lpstr>拓扑排序算法描述</vt:lpstr>
      <vt:lpstr>拓扑排序算法描述</vt:lpstr>
      <vt:lpstr>拓扑排序算法描述</vt:lpstr>
      <vt:lpstr>拓扑排序数据结构描述</vt:lpstr>
      <vt:lpstr>拓扑排序算法</vt:lpstr>
      <vt:lpstr>PowerPoint 演示文稿</vt:lpstr>
      <vt:lpstr>活动边最长问题——问题背景</vt:lpstr>
      <vt:lpstr>活动边最长问题——问题背景</vt:lpstr>
      <vt:lpstr>活动边最长问题——问题背景</vt:lpstr>
      <vt:lpstr>活动边最长问题——问题背景</vt:lpstr>
      <vt:lpstr>AOE网的概念</vt:lpstr>
      <vt:lpstr>关键活动算法分析</vt:lpstr>
      <vt:lpstr>PowerPoint 演示文稿</vt:lpstr>
      <vt:lpstr>1) 找关键路径 源点到汇点各顶点事件开始时间</vt:lpstr>
      <vt:lpstr>各顶点事件的最早与最迟开始</vt:lpstr>
      <vt:lpstr>事件分析表</vt:lpstr>
      <vt:lpstr>         2）找关键活动 活动分析表</vt:lpstr>
      <vt:lpstr>关键路径的特点</vt:lpstr>
      <vt:lpstr> 关键路径计算的一般性方法</vt:lpstr>
      <vt:lpstr> 关键路径计算的一般性方法</vt:lpstr>
      <vt:lpstr> 关键路径计算的一般性方法</vt:lpstr>
      <vt:lpstr>求关键路径——算法</vt:lpstr>
      <vt:lpstr>求关键路径——算法</vt:lpstr>
      <vt:lpstr>求关键路径——算法</vt:lpstr>
      <vt:lpstr>求关键路径——数据结构描述</vt:lpstr>
      <vt:lpstr>PowerPoint 演示文稿</vt:lpstr>
      <vt:lpstr>求关键路径——程序实现</vt:lpstr>
      <vt:lpstr>PowerPoint 演示文稿</vt:lpstr>
      <vt:lpstr>活动顶点与活动边问题小结</vt:lpstr>
      <vt:lpstr>PowerPoint 演示文稿</vt:lpstr>
      <vt:lpstr>PowerPoint 演示文稿</vt:lpstr>
      <vt:lpstr>本章小结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ZXN</dc:creator>
  <cp:lastModifiedBy>Administrator</cp:lastModifiedBy>
  <cp:revision>937</cp:revision>
  <dcterms:created xsi:type="dcterms:W3CDTF">2006-10-31T10:29:00Z</dcterms:created>
  <dcterms:modified xsi:type="dcterms:W3CDTF">2022-10-17T14:13:37Z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F0B1565B88AC4D378943FF0E1130C91F</vt:lpwstr>
  </property>
</Properties>
</file>